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5"/>
  </p:sldMasterIdLst>
  <p:notesMasterIdLst>
    <p:notesMasterId r:id="rId43"/>
  </p:notesMasterIdLst>
  <p:sldIdLst>
    <p:sldId id="259" r:id="rId6"/>
    <p:sldId id="319" r:id="rId7"/>
    <p:sldId id="323" r:id="rId8"/>
    <p:sldId id="320" r:id="rId9"/>
    <p:sldId id="331" r:id="rId10"/>
    <p:sldId id="330" r:id="rId11"/>
    <p:sldId id="324" r:id="rId12"/>
    <p:sldId id="322" r:id="rId13"/>
    <p:sldId id="321" r:id="rId14"/>
    <p:sldId id="329" r:id="rId15"/>
    <p:sldId id="328" r:id="rId16"/>
    <p:sldId id="306" r:id="rId17"/>
    <p:sldId id="305" r:id="rId18"/>
    <p:sldId id="325" r:id="rId19"/>
    <p:sldId id="332" r:id="rId20"/>
    <p:sldId id="282" r:id="rId21"/>
    <p:sldId id="260" r:id="rId22"/>
    <p:sldId id="270" r:id="rId23"/>
    <p:sldId id="266" r:id="rId24"/>
    <p:sldId id="340" r:id="rId25"/>
    <p:sldId id="299" r:id="rId26"/>
    <p:sldId id="300" r:id="rId27"/>
    <p:sldId id="341" r:id="rId28"/>
    <p:sldId id="314" r:id="rId29"/>
    <p:sldId id="309" r:id="rId30"/>
    <p:sldId id="333" r:id="rId31"/>
    <p:sldId id="304" r:id="rId32"/>
    <p:sldId id="326" r:id="rId33"/>
    <p:sldId id="327" r:id="rId34"/>
    <p:sldId id="277" r:id="rId35"/>
    <p:sldId id="336" r:id="rId36"/>
    <p:sldId id="297" r:id="rId37"/>
    <p:sldId id="337" r:id="rId38"/>
    <p:sldId id="338" r:id="rId39"/>
    <p:sldId id="339" r:id="rId40"/>
    <p:sldId id="335" r:id="rId41"/>
    <p:sldId id="33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72"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D5FA0A-F849-4D55-8784-46C30B4349B3}"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343F0B51-C37B-4222-9079-12A68B7DDABA}">
      <dgm:prSet/>
      <dgm:spPr/>
      <dgm:t>
        <a:bodyPr/>
        <a:lstStyle/>
        <a:p>
          <a:r>
            <a:rPr lang="en-CA" b="1"/>
            <a:t>Education Sessions</a:t>
          </a:r>
          <a:endParaRPr lang="en-US"/>
        </a:p>
      </dgm:t>
    </dgm:pt>
    <dgm:pt modelId="{74029CFD-2FEA-43AE-91EE-132BC38D39D0}" type="parTrans" cxnId="{09CCE4F4-88BA-4C6C-A970-3EAB638E3563}">
      <dgm:prSet/>
      <dgm:spPr/>
      <dgm:t>
        <a:bodyPr/>
        <a:lstStyle/>
        <a:p>
          <a:endParaRPr lang="en-US"/>
        </a:p>
      </dgm:t>
    </dgm:pt>
    <dgm:pt modelId="{FA807C66-2FB6-4FF2-834D-A72935CC6711}" type="sibTrans" cxnId="{09CCE4F4-88BA-4C6C-A970-3EAB638E3563}">
      <dgm:prSet/>
      <dgm:spPr/>
      <dgm:t>
        <a:bodyPr/>
        <a:lstStyle/>
        <a:p>
          <a:endParaRPr lang="en-US"/>
        </a:p>
      </dgm:t>
    </dgm:pt>
    <dgm:pt modelId="{1385C980-5A02-4853-9B80-41FC11A68A1B}">
      <dgm:prSet/>
      <dgm:spPr/>
      <dgm:t>
        <a:bodyPr/>
        <a:lstStyle/>
        <a:p>
          <a:r>
            <a:rPr lang="en-CA"/>
            <a:t>Learning is essential to better support someone living with dementia through their changes</a:t>
          </a:r>
          <a:endParaRPr lang="en-US"/>
        </a:p>
      </dgm:t>
    </dgm:pt>
    <dgm:pt modelId="{D21BC1B2-7983-4546-98A5-1103F25FA0FF}" type="parTrans" cxnId="{85858B18-FF75-4B17-BBD3-311EE7919A6A}">
      <dgm:prSet/>
      <dgm:spPr/>
      <dgm:t>
        <a:bodyPr/>
        <a:lstStyle/>
        <a:p>
          <a:endParaRPr lang="en-US"/>
        </a:p>
      </dgm:t>
    </dgm:pt>
    <dgm:pt modelId="{8ED72A60-C684-4F42-87DE-5A74BDBD226F}" type="sibTrans" cxnId="{85858B18-FF75-4B17-BBD3-311EE7919A6A}">
      <dgm:prSet/>
      <dgm:spPr/>
      <dgm:t>
        <a:bodyPr/>
        <a:lstStyle/>
        <a:p>
          <a:endParaRPr lang="en-US"/>
        </a:p>
      </dgm:t>
    </dgm:pt>
    <dgm:pt modelId="{F5BEB563-CA41-4E97-AA5E-C4F5F5EFBADA}">
      <dgm:prSet/>
      <dgm:spPr/>
      <dgm:t>
        <a:bodyPr/>
        <a:lstStyle/>
        <a:p>
          <a:r>
            <a:rPr lang="en-CA"/>
            <a:t>Learning could include reading fact sheets, watching videos, attending education sessions or webinars</a:t>
          </a:r>
          <a:endParaRPr lang="en-US"/>
        </a:p>
      </dgm:t>
    </dgm:pt>
    <dgm:pt modelId="{F27D6C78-6EE5-426D-93F3-F268068E77D5}" type="parTrans" cxnId="{ADCB5B6B-2D1A-4430-8817-DF51C1654458}">
      <dgm:prSet/>
      <dgm:spPr/>
      <dgm:t>
        <a:bodyPr/>
        <a:lstStyle/>
        <a:p>
          <a:endParaRPr lang="en-US"/>
        </a:p>
      </dgm:t>
    </dgm:pt>
    <dgm:pt modelId="{E151DF34-1563-4FD0-80AE-9AF728AF453B}" type="sibTrans" cxnId="{ADCB5B6B-2D1A-4430-8817-DF51C1654458}">
      <dgm:prSet/>
      <dgm:spPr/>
      <dgm:t>
        <a:bodyPr/>
        <a:lstStyle/>
        <a:p>
          <a:endParaRPr lang="en-US"/>
        </a:p>
      </dgm:t>
    </dgm:pt>
    <dgm:pt modelId="{DB5EA16D-670E-4E57-B8C0-2B7AF79E5F62}">
      <dgm:prSet/>
      <dgm:spPr/>
      <dgm:t>
        <a:bodyPr/>
        <a:lstStyle/>
        <a:p>
          <a:r>
            <a:rPr lang="en-CA" b="1"/>
            <a:t>Support Groups</a:t>
          </a:r>
          <a:endParaRPr lang="en-US"/>
        </a:p>
      </dgm:t>
    </dgm:pt>
    <dgm:pt modelId="{997F1702-B725-4899-A130-CF2AD7034419}" type="parTrans" cxnId="{811F0089-637C-41EF-B990-5F8D57D6380D}">
      <dgm:prSet/>
      <dgm:spPr/>
      <dgm:t>
        <a:bodyPr/>
        <a:lstStyle/>
        <a:p>
          <a:endParaRPr lang="en-US"/>
        </a:p>
      </dgm:t>
    </dgm:pt>
    <dgm:pt modelId="{F1067E18-7534-4082-8E97-179089B24D6C}" type="sibTrans" cxnId="{811F0089-637C-41EF-B990-5F8D57D6380D}">
      <dgm:prSet/>
      <dgm:spPr/>
      <dgm:t>
        <a:bodyPr/>
        <a:lstStyle/>
        <a:p>
          <a:endParaRPr lang="en-US"/>
        </a:p>
      </dgm:t>
    </dgm:pt>
    <dgm:pt modelId="{61ECEA8C-17DB-458C-AD4D-69DB05A33C0E}">
      <dgm:prSet/>
      <dgm:spPr/>
      <dgm:t>
        <a:bodyPr/>
        <a:lstStyle/>
        <a:p>
          <a:r>
            <a:rPr lang="en-US"/>
            <a:t>C</a:t>
          </a:r>
          <a:r>
            <a:rPr lang="en-US" b="0" i="0"/>
            <a:t>aregiver peer support groups provide a safe environment to learn, share, express and help each other through mutual understanding and support</a:t>
          </a:r>
          <a:endParaRPr lang="en-US"/>
        </a:p>
      </dgm:t>
    </dgm:pt>
    <dgm:pt modelId="{51FA15A5-F4F4-4A86-9276-B1C211913D7F}" type="parTrans" cxnId="{53ED58C3-3A34-46E5-9569-9DBED5B2F0F5}">
      <dgm:prSet/>
      <dgm:spPr/>
      <dgm:t>
        <a:bodyPr/>
        <a:lstStyle/>
        <a:p>
          <a:endParaRPr lang="en-US"/>
        </a:p>
      </dgm:t>
    </dgm:pt>
    <dgm:pt modelId="{ECC4056A-FC8D-429C-B2E7-B48D0F58B4A9}" type="sibTrans" cxnId="{53ED58C3-3A34-46E5-9569-9DBED5B2F0F5}">
      <dgm:prSet/>
      <dgm:spPr/>
      <dgm:t>
        <a:bodyPr/>
        <a:lstStyle/>
        <a:p>
          <a:endParaRPr lang="en-US"/>
        </a:p>
      </dgm:t>
    </dgm:pt>
    <dgm:pt modelId="{FE97A28C-ED93-4370-87C5-39B47E9CC010}">
      <dgm:prSet/>
      <dgm:spPr/>
      <dgm:t>
        <a:bodyPr/>
        <a:lstStyle/>
        <a:p>
          <a:r>
            <a:rPr lang="en-US" dirty="0"/>
            <a:t>Peer Support/Support Networks can grow when meeting others going through a similar experience</a:t>
          </a:r>
        </a:p>
      </dgm:t>
    </dgm:pt>
    <dgm:pt modelId="{45BE2ECB-E84A-478E-82D8-97A155690235}" type="parTrans" cxnId="{CFC97DC9-7521-4D49-9F15-6159BA0C4F0E}">
      <dgm:prSet/>
      <dgm:spPr/>
      <dgm:t>
        <a:bodyPr/>
        <a:lstStyle/>
        <a:p>
          <a:endParaRPr lang="en-US"/>
        </a:p>
      </dgm:t>
    </dgm:pt>
    <dgm:pt modelId="{F4AC2D9B-169E-41C4-B4BC-F2EFA68F041D}" type="sibTrans" cxnId="{CFC97DC9-7521-4D49-9F15-6159BA0C4F0E}">
      <dgm:prSet/>
      <dgm:spPr/>
      <dgm:t>
        <a:bodyPr/>
        <a:lstStyle/>
        <a:p>
          <a:endParaRPr lang="en-US"/>
        </a:p>
      </dgm:t>
    </dgm:pt>
    <dgm:pt modelId="{3DF4EFF9-6332-4A4B-8497-B71A851ABCC6}">
      <dgm:prSet/>
      <dgm:spPr/>
      <dgm:t>
        <a:bodyPr/>
        <a:lstStyle/>
        <a:p>
          <a:r>
            <a:rPr lang="en-US"/>
            <a:t>28 virtual support group options per month-  Virtually and In-Person</a:t>
          </a:r>
        </a:p>
      </dgm:t>
    </dgm:pt>
    <dgm:pt modelId="{C7F69529-403C-4BF4-900D-C620A740B9C2}" type="parTrans" cxnId="{02B1323D-885C-491E-97A7-858E2D6ECC72}">
      <dgm:prSet/>
      <dgm:spPr/>
      <dgm:t>
        <a:bodyPr/>
        <a:lstStyle/>
        <a:p>
          <a:endParaRPr lang="en-US"/>
        </a:p>
      </dgm:t>
    </dgm:pt>
    <dgm:pt modelId="{74111EF5-AF8D-4D79-A22A-8A4AD5C5AC47}" type="sibTrans" cxnId="{02B1323D-885C-491E-97A7-858E2D6ECC72}">
      <dgm:prSet/>
      <dgm:spPr/>
      <dgm:t>
        <a:bodyPr/>
        <a:lstStyle/>
        <a:p>
          <a:endParaRPr lang="en-US"/>
        </a:p>
      </dgm:t>
    </dgm:pt>
    <dgm:pt modelId="{632916E2-A1F5-4D3C-BCCF-2DDBCD0C046C}" type="pres">
      <dgm:prSet presAssocID="{4ED5FA0A-F849-4D55-8784-46C30B4349B3}" presName="linear" presStyleCnt="0">
        <dgm:presLayoutVars>
          <dgm:animLvl val="lvl"/>
          <dgm:resizeHandles val="exact"/>
        </dgm:presLayoutVars>
      </dgm:prSet>
      <dgm:spPr/>
    </dgm:pt>
    <dgm:pt modelId="{12BB9C90-15DC-4D4D-8DEE-5C92CD986192}" type="pres">
      <dgm:prSet presAssocID="{343F0B51-C37B-4222-9079-12A68B7DDABA}" presName="parentText" presStyleLbl="node1" presStyleIdx="0" presStyleCnt="2">
        <dgm:presLayoutVars>
          <dgm:chMax val="0"/>
          <dgm:bulletEnabled val="1"/>
        </dgm:presLayoutVars>
      </dgm:prSet>
      <dgm:spPr/>
    </dgm:pt>
    <dgm:pt modelId="{44856789-71DB-4F3D-9F3F-C0C60906DBEF}" type="pres">
      <dgm:prSet presAssocID="{343F0B51-C37B-4222-9079-12A68B7DDABA}" presName="childText" presStyleLbl="revTx" presStyleIdx="0" presStyleCnt="2">
        <dgm:presLayoutVars>
          <dgm:bulletEnabled val="1"/>
        </dgm:presLayoutVars>
      </dgm:prSet>
      <dgm:spPr/>
    </dgm:pt>
    <dgm:pt modelId="{3B680053-30F8-4820-AB54-E7433663E856}" type="pres">
      <dgm:prSet presAssocID="{DB5EA16D-670E-4E57-B8C0-2B7AF79E5F62}" presName="parentText" presStyleLbl="node1" presStyleIdx="1" presStyleCnt="2">
        <dgm:presLayoutVars>
          <dgm:chMax val="0"/>
          <dgm:bulletEnabled val="1"/>
        </dgm:presLayoutVars>
      </dgm:prSet>
      <dgm:spPr/>
    </dgm:pt>
    <dgm:pt modelId="{83407CF0-48A8-4FB5-8A5C-173E7FC1A769}" type="pres">
      <dgm:prSet presAssocID="{DB5EA16D-670E-4E57-B8C0-2B7AF79E5F62}" presName="childText" presStyleLbl="revTx" presStyleIdx="1" presStyleCnt="2">
        <dgm:presLayoutVars>
          <dgm:bulletEnabled val="1"/>
        </dgm:presLayoutVars>
      </dgm:prSet>
      <dgm:spPr/>
    </dgm:pt>
  </dgm:ptLst>
  <dgm:cxnLst>
    <dgm:cxn modelId="{97008F13-0B80-4BC4-874B-53E5335573C4}" type="presOf" srcId="{343F0B51-C37B-4222-9079-12A68B7DDABA}" destId="{12BB9C90-15DC-4D4D-8DEE-5C92CD986192}" srcOrd="0" destOrd="0" presId="urn:microsoft.com/office/officeart/2005/8/layout/vList2"/>
    <dgm:cxn modelId="{85858B18-FF75-4B17-BBD3-311EE7919A6A}" srcId="{343F0B51-C37B-4222-9079-12A68B7DDABA}" destId="{1385C980-5A02-4853-9B80-41FC11A68A1B}" srcOrd="0" destOrd="0" parTransId="{D21BC1B2-7983-4546-98A5-1103F25FA0FF}" sibTransId="{8ED72A60-C684-4F42-87DE-5A74BDBD226F}"/>
    <dgm:cxn modelId="{02B1323D-885C-491E-97A7-858E2D6ECC72}" srcId="{DB5EA16D-670E-4E57-B8C0-2B7AF79E5F62}" destId="{3DF4EFF9-6332-4A4B-8497-B71A851ABCC6}" srcOrd="2" destOrd="0" parTransId="{C7F69529-403C-4BF4-900D-C620A740B9C2}" sibTransId="{74111EF5-AF8D-4D79-A22A-8A4AD5C5AC47}"/>
    <dgm:cxn modelId="{19A0E847-84E2-4EED-AD68-6E68F0FE6E74}" type="presOf" srcId="{61ECEA8C-17DB-458C-AD4D-69DB05A33C0E}" destId="{83407CF0-48A8-4FB5-8A5C-173E7FC1A769}" srcOrd="0" destOrd="0" presId="urn:microsoft.com/office/officeart/2005/8/layout/vList2"/>
    <dgm:cxn modelId="{ADCB5B6B-2D1A-4430-8817-DF51C1654458}" srcId="{343F0B51-C37B-4222-9079-12A68B7DDABA}" destId="{F5BEB563-CA41-4E97-AA5E-C4F5F5EFBADA}" srcOrd="1" destOrd="0" parTransId="{F27D6C78-6EE5-426D-93F3-F268068E77D5}" sibTransId="{E151DF34-1563-4FD0-80AE-9AF728AF453B}"/>
    <dgm:cxn modelId="{13D5C158-328C-4981-A838-FDA9336B0B3C}" type="presOf" srcId="{FE97A28C-ED93-4370-87C5-39B47E9CC010}" destId="{83407CF0-48A8-4FB5-8A5C-173E7FC1A769}" srcOrd="0" destOrd="1" presId="urn:microsoft.com/office/officeart/2005/8/layout/vList2"/>
    <dgm:cxn modelId="{C30BB77F-797B-4B5A-AEC8-D2433FAFED22}" type="presOf" srcId="{F5BEB563-CA41-4E97-AA5E-C4F5F5EFBADA}" destId="{44856789-71DB-4F3D-9F3F-C0C60906DBEF}" srcOrd="0" destOrd="1" presId="urn:microsoft.com/office/officeart/2005/8/layout/vList2"/>
    <dgm:cxn modelId="{811F0089-637C-41EF-B990-5F8D57D6380D}" srcId="{4ED5FA0A-F849-4D55-8784-46C30B4349B3}" destId="{DB5EA16D-670E-4E57-B8C0-2B7AF79E5F62}" srcOrd="1" destOrd="0" parTransId="{997F1702-B725-4899-A130-CF2AD7034419}" sibTransId="{F1067E18-7534-4082-8E97-179089B24D6C}"/>
    <dgm:cxn modelId="{2457578B-B552-407E-91E1-9B3468C79620}" type="presOf" srcId="{4ED5FA0A-F849-4D55-8784-46C30B4349B3}" destId="{632916E2-A1F5-4D3C-BCCF-2DDBCD0C046C}" srcOrd="0" destOrd="0" presId="urn:microsoft.com/office/officeart/2005/8/layout/vList2"/>
    <dgm:cxn modelId="{537AE794-AD24-437A-B717-499DAD47E339}" type="presOf" srcId="{1385C980-5A02-4853-9B80-41FC11A68A1B}" destId="{44856789-71DB-4F3D-9F3F-C0C60906DBEF}" srcOrd="0" destOrd="0" presId="urn:microsoft.com/office/officeart/2005/8/layout/vList2"/>
    <dgm:cxn modelId="{1372AEB7-C8AC-4650-83C8-6EED8D9BFAE1}" type="presOf" srcId="{DB5EA16D-670E-4E57-B8C0-2B7AF79E5F62}" destId="{3B680053-30F8-4820-AB54-E7433663E856}" srcOrd="0" destOrd="0" presId="urn:microsoft.com/office/officeart/2005/8/layout/vList2"/>
    <dgm:cxn modelId="{53ED58C3-3A34-46E5-9569-9DBED5B2F0F5}" srcId="{DB5EA16D-670E-4E57-B8C0-2B7AF79E5F62}" destId="{61ECEA8C-17DB-458C-AD4D-69DB05A33C0E}" srcOrd="0" destOrd="0" parTransId="{51FA15A5-F4F4-4A86-9276-B1C211913D7F}" sibTransId="{ECC4056A-FC8D-429C-B2E7-B48D0F58B4A9}"/>
    <dgm:cxn modelId="{CFC97DC9-7521-4D49-9F15-6159BA0C4F0E}" srcId="{DB5EA16D-670E-4E57-B8C0-2B7AF79E5F62}" destId="{FE97A28C-ED93-4370-87C5-39B47E9CC010}" srcOrd="1" destOrd="0" parTransId="{45BE2ECB-E84A-478E-82D8-97A155690235}" sibTransId="{F4AC2D9B-169E-41C4-B4BC-F2EFA68F041D}"/>
    <dgm:cxn modelId="{09CCE4F4-88BA-4C6C-A970-3EAB638E3563}" srcId="{4ED5FA0A-F849-4D55-8784-46C30B4349B3}" destId="{343F0B51-C37B-4222-9079-12A68B7DDABA}" srcOrd="0" destOrd="0" parTransId="{74029CFD-2FEA-43AE-91EE-132BC38D39D0}" sibTransId="{FA807C66-2FB6-4FF2-834D-A72935CC6711}"/>
    <dgm:cxn modelId="{EECDAFFA-4273-4082-B39B-8DBD5E0D49FB}" type="presOf" srcId="{3DF4EFF9-6332-4A4B-8497-B71A851ABCC6}" destId="{83407CF0-48A8-4FB5-8A5C-173E7FC1A769}" srcOrd="0" destOrd="2" presId="urn:microsoft.com/office/officeart/2005/8/layout/vList2"/>
    <dgm:cxn modelId="{15568474-F65A-4947-AE60-920ACFD37205}" type="presParOf" srcId="{632916E2-A1F5-4D3C-BCCF-2DDBCD0C046C}" destId="{12BB9C90-15DC-4D4D-8DEE-5C92CD986192}" srcOrd="0" destOrd="0" presId="urn:microsoft.com/office/officeart/2005/8/layout/vList2"/>
    <dgm:cxn modelId="{54BEEA62-FD20-4521-A053-D86A847D491C}" type="presParOf" srcId="{632916E2-A1F5-4D3C-BCCF-2DDBCD0C046C}" destId="{44856789-71DB-4F3D-9F3F-C0C60906DBEF}" srcOrd="1" destOrd="0" presId="urn:microsoft.com/office/officeart/2005/8/layout/vList2"/>
    <dgm:cxn modelId="{9E1684DA-DC50-4FD1-9FF6-C4801EA542D7}" type="presParOf" srcId="{632916E2-A1F5-4D3C-BCCF-2DDBCD0C046C}" destId="{3B680053-30F8-4820-AB54-E7433663E856}" srcOrd="2" destOrd="0" presId="urn:microsoft.com/office/officeart/2005/8/layout/vList2"/>
    <dgm:cxn modelId="{024D60DE-B90E-4354-9104-75739994A795}" type="presParOf" srcId="{632916E2-A1F5-4D3C-BCCF-2DDBCD0C046C}" destId="{83407CF0-48A8-4FB5-8A5C-173E7FC1A76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CF2B49-FB4B-4A12-BE9B-30AD44E6DC00}"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A12510B7-ACD2-4CF3-B517-B862E704455F}">
      <dgm:prSet/>
      <dgm:spPr/>
      <dgm:t>
        <a:bodyPr/>
        <a:lstStyle/>
        <a:p>
          <a:r>
            <a:rPr lang="en-CA"/>
            <a:t>Understanding what dementia is</a:t>
          </a:r>
          <a:endParaRPr lang="en-US"/>
        </a:p>
      </dgm:t>
    </dgm:pt>
    <dgm:pt modelId="{693AC771-52A1-42C5-904C-1E3252538FBC}" type="parTrans" cxnId="{0A29D6C6-2475-4BE4-ABDA-20D0ADEF3FEF}">
      <dgm:prSet/>
      <dgm:spPr/>
      <dgm:t>
        <a:bodyPr/>
        <a:lstStyle/>
        <a:p>
          <a:endParaRPr lang="en-US"/>
        </a:p>
      </dgm:t>
    </dgm:pt>
    <dgm:pt modelId="{16C1AF20-2AF2-453C-A626-8A3F840EEFCA}" type="sibTrans" cxnId="{0A29D6C6-2475-4BE4-ABDA-20D0ADEF3FEF}">
      <dgm:prSet/>
      <dgm:spPr/>
      <dgm:t>
        <a:bodyPr/>
        <a:lstStyle/>
        <a:p>
          <a:endParaRPr lang="en-US"/>
        </a:p>
      </dgm:t>
    </dgm:pt>
    <dgm:pt modelId="{668BA788-3B34-4027-8C56-A1CC9B382520}">
      <dgm:prSet/>
      <dgm:spPr/>
      <dgm:t>
        <a:bodyPr/>
        <a:lstStyle/>
        <a:p>
          <a:r>
            <a:rPr lang="en-CA"/>
            <a:t>Learning to adapt and learn new communication techniques</a:t>
          </a:r>
          <a:endParaRPr lang="en-US"/>
        </a:p>
      </dgm:t>
    </dgm:pt>
    <dgm:pt modelId="{D5C7154A-9907-4685-A059-A933E4329B13}" type="parTrans" cxnId="{2F07DBD5-9BF5-4E86-8BC3-A119D4D3230F}">
      <dgm:prSet/>
      <dgm:spPr/>
      <dgm:t>
        <a:bodyPr/>
        <a:lstStyle/>
        <a:p>
          <a:endParaRPr lang="en-US"/>
        </a:p>
      </dgm:t>
    </dgm:pt>
    <dgm:pt modelId="{F17ACFDF-502B-4A56-B95D-B864A7A4FCE8}" type="sibTrans" cxnId="{2F07DBD5-9BF5-4E86-8BC3-A119D4D3230F}">
      <dgm:prSet/>
      <dgm:spPr/>
      <dgm:t>
        <a:bodyPr/>
        <a:lstStyle/>
        <a:p>
          <a:endParaRPr lang="en-US"/>
        </a:p>
      </dgm:t>
    </dgm:pt>
    <dgm:pt modelId="{A8B5EF2F-E016-4024-B175-9132908A0FB0}">
      <dgm:prSet/>
      <dgm:spPr/>
      <dgm:t>
        <a:bodyPr/>
        <a:lstStyle/>
        <a:p>
          <a:r>
            <a:rPr lang="en-CA"/>
            <a:t>Understanding how to build a support network</a:t>
          </a:r>
          <a:endParaRPr lang="en-US"/>
        </a:p>
      </dgm:t>
    </dgm:pt>
    <dgm:pt modelId="{8BF98E03-1827-4D57-8D99-3564C11F6755}" type="parTrans" cxnId="{8DFBF290-5E01-46CF-A531-72241476201F}">
      <dgm:prSet/>
      <dgm:spPr/>
      <dgm:t>
        <a:bodyPr/>
        <a:lstStyle/>
        <a:p>
          <a:endParaRPr lang="en-US"/>
        </a:p>
      </dgm:t>
    </dgm:pt>
    <dgm:pt modelId="{62F8333E-EA9D-4493-A1BD-4EF07D22DCBA}" type="sibTrans" cxnId="{8DFBF290-5E01-46CF-A531-72241476201F}">
      <dgm:prSet/>
      <dgm:spPr/>
      <dgm:t>
        <a:bodyPr/>
        <a:lstStyle/>
        <a:p>
          <a:endParaRPr lang="en-US"/>
        </a:p>
      </dgm:t>
    </dgm:pt>
    <dgm:pt modelId="{EF5D4487-1D80-412F-A869-D4B8B67FFC44}">
      <dgm:prSet/>
      <dgm:spPr/>
      <dgm:t>
        <a:bodyPr/>
        <a:lstStyle/>
        <a:p>
          <a:r>
            <a:rPr lang="en-CA"/>
            <a:t>Learning to navigate the health care system</a:t>
          </a:r>
          <a:endParaRPr lang="en-US"/>
        </a:p>
      </dgm:t>
    </dgm:pt>
    <dgm:pt modelId="{802EACED-3103-4177-998C-5FB0EAF127B2}" type="parTrans" cxnId="{0F1DE5CF-DC50-423F-BD14-F27530AC7DB7}">
      <dgm:prSet/>
      <dgm:spPr/>
      <dgm:t>
        <a:bodyPr/>
        <a:lstStyle/>
        <a:p>
          <a:endParaRPr lang="en-US"/>
        </a:p>
      </dgm:t>
    </dgm:pt>
    <dgm:pt modelId="{A0F02D1F-153C-4395-B668-D8CE0B9661A2}" type="sibTrans" cxnId="{0F1DE5CF-DC50-423F-BD14-F27530AC7DB7}">
      <dgm:prSet/>
      <dgm:spPr/>
      <dgm:t>
        <a:bodyPr/>
        <a:lstStyle/>
        <a:p>
          <a:endParaRPr lang="en-US"/>
        </a:p>
      </dgm:t>
    </dgm:pt>
    <dgm:pt modelId="{AE814CE4-AA86-4A92-B23C-626527F08F6F}">
      <dgm:prSet/>
      <dgm:spPr/>
      <dgm:t>
        <a:bodyPr/>
        <a:lstStyle/>
        <a:p>
          <a:r>
            <a:rPr lang="en-CA"/>
            <a:t>Understanding when to introduce care or begin involving community support services</a:t>
          </a:r>
          <a:endParaRPr lang="en-US"/>
        </a:p>
      </dgm:t>
    </dgm:pt>
    <dgm:pt modelId="{FE623D69-8A41-4DA7-AAE8-52C3A52DD343}" type="parTrans" cxnId="{2007224D-694B-4AE6-AD9F-3054DB3F8860}">
      <dgm:prSet/>
      <dgm:spPr/>
      <dgm:t>
        <a:bodyPr/>
        <a:lstStyle/>
        <a:p>
          <a:endParaRPr lang="en-US"/>
        </a:p>
      </dgm:t>
    </dgm:pt>
    <dgm:pt modelId="{C85CCD3A-9BCA-4AA3-AFBB-776F26A57438}" type="sibTrans" cxnId="{2007224D-694B-4AE6-AD9F-3054DB3F8860}">
      <dgm:prSet/>
      <dgm:spPr/>
      <dgm:t>
        <a:bodyPr/>
        <a:lstStyle/>
        <a:p>
          <a:endParaRPr lang="en-US"/>
        </a:p>
      </dgm:t>
    </dgm:pt>
    <dgm:pt modelId="{0874A3A0-7419-45E2-BEAA-2F44FEFB3EB0}">
      <dgm:prSet/>
      <dgm:spPr/>
      <dgm:t>
        <a:bodyPr/>
        <a:lstStyle/>
        <a:p>
          <a:r>
            <a:rPr lang="en-CA"/>
            <a:t>Exploring - what is my role as a caregiver?</a:t>
          </a:r>
          <a:endParaRPr lang="en-US"/>
        </a:p>
      </dgm:t>
    </dgm:pt>
    <dgm:pt modelId="{0B905709-6157-4183-8C77-9C6B3C13E3EA}" type="parTrans" cxnId="{CF659B1D-77D7-407A-A79B-938F050B3962}">
      <dgm:prSet/>
      <dgm:spPr/>
      <dgm:t>
        <a:bodyPr/>
        <a:lstStyle/>
        <a:p>
          <a:endParaRPr lang="en-US"/>
        </a:p>
      </dgm:t>
    </dgm:pt>
    <dgm:pt modelId="{B7E8EA8B-C571-4DBA-8342-6822A1419779}" type="sibTrans" cxnId="{CF659B1D-77D7-407A-A79B-938F050B3962}">
      <dgm:prSet/>
      <dgm:spPr/>
      <dgm:t>
        <a:bodyPr/>
        <a:lstStyle/>
        <a:p>
          <a:endParaRPr lang="en-US"/>
        </a:p>
      </dgm:t>
    </dgm:pt>
    <dgm:pt modelId="{F2AD210D-9CB1-4A25-AAB6-A7D7E7DDBED8}" type="pres">
      <dgm:prSet presAssocID="{E2CF2B49-FB4B-4A12-BE9B-30AD44E6DC00}" presName="root" presStyleCnt="0">
        <dgm:presLayoutVars>
          <dgm:dir/>
          <dgm:resizeHandles val="exact"/>
        </dgm:presLayoutVars>
      </dgm:prSet>
      <dgm:spPr/>
    </dgm:pt>
    <dgm:pt modelId="{0AD0D0AE-F06B-42C2-BCA2-B50566A9F9B0}" type="pres">
      <dgm:prSet presAssocID="{E2CF2B49-FB4B-4A12-BE9B-30AD44E6DC00}" presName="container" presStyleCnt="0">
        <dgm:presLayoutVars>
          <dgm:dir/>
          <dgm:resizeHandles val="exact"/>
        </dgm:presLayoutVars>
      </dgm:prSet>
      <dgm:spPr/>
    </dgm:pt>
    <dgm:pt modelId="{A04533BF-5B35-4AB2-9296-4BF19C485A8C}" type="pres">
      <dgm:prSet presAssocID="{A12510B7-ACD2-4CF3-B517-B862E704455F}" presName="compNode" presStyleCnt="0"/>
      <dgm:spPr/>
    </dgm:pt>
    <dgm:pt modelId="{AF1B192D-5631-4F3D-B70A-E883F95B527C}" type="pres">
      <dgm:prSet presAssocID="{A12510B7-ACD2-4CF3-B517-B862E704455F}" presName="iconBgRect" presStyleLbl="bgShp" presStyleIdx="0" presStyleCnt="6"/>
      <dgm:spPr/>
    </dgm:pt>
    <dgm:pt modelId="{A04A7EAC-A2FA-46BF-9214-7A4FB1901FC7}" type="pres">
      <dgm:prSet presAssocID="{A12510B7-ACD2-4CF3-B517-B862E704455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469E8E28-62C1-4909-9639-24952B390565}" type="pres">
      <dgm:prSet presAssocID="{A12510B7-ACD2-4CF3-B517-B862E704455F}" presName="spaceRect" presStyleCnt="0"/>
      <dgm:spPr/>
    </dgm:pt>
    <dgm:pt modelId="{23F8A362-58E9-4006-93AF-5CBB62D92111}" type="pres">
      <dgm:prSet presAssocID="{A12510B7-ACD2-4CF3-B517-B862E704455F}" presName="textRect" presStyleLbl="revTx" presStyleIdx="0" presStyleCnt="6">
        <dgm:presLayoutVars>
          <dgm:chMax val="1"/>
          <dgm:chPref val="1"/>
        </dgm:presLayoutVars>
      </dgm:prSet>
      <dgm:spPr/>
    </dgm:pt>
    <dgm:pt modelId="{FA28382E-7156-4D08-96D0-F3EA31E8468A}" type="pres">
      <dgm:prSet presAssocID="{16C1AF20-2AF2-453C-A626-8A3F840EEFCA}" presName="sibTrans" presStyleLbl="sibTrans2D1" presStyleIdx="0" presStyleCnt="0"/>
      <dgm:spPr/>
    </dgm:pt>
    <dgm:pt modelId="{771EF296-6B47-40D9-B31E-D9A007F97D72}" type="pres">
      <dgm:prSet presAssocID="{668BA788-3B34-4027-8C56-A1CC9B382520}" presName="compNode" presStyleCnt="0"/>
      <dgm:spPr/>
    </dgm:pt>
    <dgm:pt modelId="{13CBF2B5-ACDE-4AF2-9AD3-5D37DF8450F4}" type="pres">
      <dgm:prSet presAssocID="{668BA788-3B34-4027-8C56-A1CC9B382520}" presName="iconBgRect" presStyleLbl="bgShp" presStyleIdx="1" presStyleCnt="6"/>
      <dgm:spPr/>
    </dgm:pt>
    <dgm:pt modelId="{53D15F99-FE76-4D6D-B409-8E3EF646DD51}" type="pres">
      <dgm:prSet presAssocID="{668BA788-3B34-4027-8C56-A1CC9B38252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E26C812-0E54-42C6-9919-D39B9F0DF600}" type="pres">
      <dgm:prSet presAssocID="{668BA788-3B34-4027-8C56-A1CC9B382520}" presName="spaceRect" presStyleCnt="0"/>
      <dgm:spPr/>
    </dgm:pt>
    <dgm:pt modelId="{E3BD0450-AC9D-408B-93D6-9FCC0557E7EA}" type="pres">
      <dgm:prSet presAssocID="{668BA788-3B34-4027-8C56-A1CC9B382520}" presName="textRect" presStyleLbl="revTx" presStyleIdx="1" presStyleCnt="6">
        <dgm:presLayoutVars>
          <dgm:chMax val="1"/>
          <dgm:chPref val="1"/>
        </dgm:presLayoutVars>
      </dgm:prSet>
      <dgm:spPr/>
    </dgm:pt>
    <dgm:pt modelId="{1FA853A4-1627-4BB4-B2AF-544EE875030C}" type="pres">
      <dgm:prSet presAssocID="{F17ACFDF-502B-4A56-B95D-B864A7A4FCE8}" presName="sibTrans" presStyleLbl="sibTrans2D1" presStyleIdx="0" presStyleCnt="0"/>
      <dgm:spPr/>
    </dgm:pt>
    <dgm:pt modelId="{6D00D303-23CA-495D-9BBB-B05D3A4EE7C4}" type="pres">
      <dgm:prSet presAssocID="{A8B5EF2F-E016-4024-B175-9132908A0FB0}" presName="compNode" presStyleCnt="0"/>
      <dgm:spPr/>
    </dgm:pt>
    <dgm:pt modelId="{82C17D64-0475-4C81-A42C-62989BD6B79D}" type="pres">
      <dgm:prSet presAssocID="{A8B5EF2F-E016-4024-B175-9132908A0FB0}" presName="iconBgRect" presStyleLbl="bgShp" presStyleIdx="2" presStyleCnt="6"/>
      <dgm:spPr/>
    </dgm:pt>
    <dgm:pt modelId="{9201A961-E7E9-4D78-8EB2-6F6B393FBAC3}" type="pres">
      <dgm:prSet presAssocID="{A8B5EF2F-E016-4024-B175-9132908A0FB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0BBDA2BD-8C12-4AC6-B856-2574A8FDFB78}" type="pres">
      <dgm:prSet presAssocID="{A8B5EF2F-E016-4024-B175-9132908A0FB0}" presName="spaceRect" presStyleCnt="0"/>
      <dgm:spPr/>
    </dgm:pt>
    <dgm:pt modelId="{5F7DA0C6-0DF3-4071-A072-9F5D1A123CF3}" type="pres">
      <dgm:prSet presAssocID="{A8B5EF2F-E016-4024-B175-9132908A0FB0}" presName="textRect" presStyleLbl="revTx" presStyleIdx="2" presStyleCnt="6">
        <dgm:presLayoutVars>
          <dgm:chMax val="1"/>
          <dgm:chPref val="1"/>
        </dgm:presLayoutVars>
      </dgm:prSet>
      <dgm:spPr/>
    </dgm:pt>
    <dgm:pt modelId="{C5BA9244-4661-4A9D-9DC3-A2EDD9A26A57}" type="pres">
      <dgm:prSet presAssocID="{62F8333E-EA9D-4493-A1BD-4EF07D22DCBA}" presName="sibTrans" presStyleLbl="sibTrans2D1" presStyleIdx="0" presStyleCnt="0"/>
      <dgm:spPr/>
    </dgm:pt>
    <dgm:pt modelId="{84FFBFE6-9A2A-4013-80C4-1E720F4BE9C0}" type="pres">
      <dgm:prSet presAssocID="{EF5D4487-1D80-412F-A869-D4B8B67FFC44}" presName="compNode" presStyleCnt="0"/>
      <dgm:spPr/>
    </dgm:pt>
    <dgm:pt modelId="{EA38B0A9-CC99-4464-AC60-AD0A22EA2ED8}" type="pres">
      <dgm:prSet presAssocID="{EF5D4487-1D80-412F-A869-D4B8B67FFC44}" presName="iconBgRect" presStyleLbl="bgShp" presStyleIdx="3" presStyleCnt="6"/>
      <dgm:spPr/>
    </dgm:pt>
    <dgm:pt modelId="{CEC67EDC-043F-430B-AB4D-934C35CA086E}" type="pres">
      <dgm:prSet presAssocID="{EF5D4487-1D80-412F-A869-D4B8B67FFC4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EA01D2B1-F4AC-4A55-9532-67C899095069}" type="pres">
      <dgm:prSet presAssocID="{EF5D4487-1D80-412F-A869-D4B8B67FFC44}" presName="spaceRect" presStyleCnt="0"/>
      <dgm:spPr/>
    </dgm:pt>
    <dgm:pt modelId="{0B8700F9-ABB0-4F97-BB9E-0C77E615E721}" type="pres">
      <dgm:prSet presAssocID="{EF5D4487-1D80-412F-A869-D4B8B67FFC44}" presName="textRect" presStyleLbl="revTx" presStyleIdx="3" presStyleCnt="6">
        <dgm:presLayoutVars>
          <dgm:chMax val="1"/>
          <dgm:chPref val="1"/>
        </dgm:presLayoutVars>
      </dgm:prSet>
      <dgm:spPr/>
    </dgm:pt>
    <dgm:pt modelId="{50A09267-CE12-4292-B1D1-9B6B93B958E6}" type="pres">
      <dgm:prSet presAssocID="{A0F02D1F-153C-4395-B668-D8CE0B9661A2}" presName="sibTrans" presStyleLbl="sibTrans2D1" presStyleIdx="0" presStyleCnt="0"/>
      <dgm:spPr/>
    </dgm:pt>
    <dgm:pt modelId="{970F7258-6B5D-4DC4-BD4E-8617D1E23B60}" type="pres">
      <dgm:prSet presAssocID="{AE814CE4-AA86-4A92-B23C-626527F08F6F}" presName="compNode" presStyleCnt="0"/>
      <dgm:spPr/>
    </dgm:pt>
    <dgm:pt modelId="{728F1366-244C-4073-8D76-98AAF56D4624}" type="pres">
      <dgm:prSet presAssocID="{AE814CE4-AA86-4A92-B23C-626527F08F6F}" presName="iconBgRect" presStyleLbl="bgShp" presStyleIdx="4" presStyleCnt="6"/>
      <dgm:spPr/>
    </dgm:pt>
    <dgm:pt modelId="{2D42DC34-346D-420B-81CA-C00BFFD306CC}" type="pres">
      <dgm:prSet presAssocID="{AE814CE4-AA86-4A92-B23C-626527F08F6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7EEA689B-66A9-4A4B-9C6E-28EBF256CE27}" type="pres">
      <dgm:prSet presAssocID="{AE814CE4-AA86-4A92-B23C-626527F08F6F}" presName="spaceRect" presStyleCnt="0"/>
      <dgm:spPr/>
    </dgm:pt>
    <dgm:pt modelId="{A0426E1C-BF6F-421B-9A30-B66DB9617230}" type="pres">
      <dgm:prSet presAssocID="{AE814CE4-AA86-4A92-B23C-626527F08F6F}" presName="textRect" presStyleLbl="revTx" presStyleIdx="4" presStyleCnt="6">
        <dgm:presLayoutVars>
          <dgm:chMax val="1"/>
          <dgm:chPref val="1"/>
        </dgm:presLayoutVars>
      </dgm:prSet>
      <dgm:spPr/>
    </dgm:pt>
    <dgm:pt modelId="{45BA4128-7551-46F3-81BE-23FA5EEDA9D6}" type="pres">
      <dgm:prSet presAssocID="{C85CCD3A-9BCA-4AA3-AFBB-776F26A57438}" presName="sibTrans" presStyleLbl="sibTrans2D1" presStyleIdx="0" presStyleCnt="0"/>
      <dgm:spPr/>
    </dgm:pt>
    <dgm:pt modelId="{5AA02CF2-3E47-4760-8384-D0AFBD92E129}" type="pres">
      <dgm:prSet presAssocID="{0874A3A0-7419-45E2-BEAA-2F44FEFB3EB0}" presName="compNode" presStyleCnt="0"/>
      <dgm:spPr/>
    </dgm:pt>
    <dgm:pt modelId="{977BBDB7-F645-4885-95AB-E7EB8A0F72C6}" type="pres">
      <dgm:prSet presAssocID="{0874A3A0-7419-45E2-BEAA-2F44FEFB3EB0}" presName="iconBgRect" presStyleLbl="bgShp" presStyleIdx="5" presStyleCnt="6"/>
      <dgm:spPr/>
    </dgm:pt>
    <dgm:pt modelId="{EFDC7FA5-BD72-4523-AAC8-E3477EBAF2DE}" type="pres">
      <dgm:prSet presAssocID="{0874A3A0-7419-45E2-BEAA-2F44FEFB3EB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ustomer Review"/>
        </a:ext>
      </dgm:extLst>
    </dgm:pt>
    <dgm:pt modelId="{EA2D839A-9A7C-4F0A-A274-448FA8331705}" type="pres">
      <dgm:prSet presAssocID="{0874A3A0-7419-45E2-BEAA-2F44FEFB3EB0}" presName="spaceRect" presStyleCnt="0"/>
      <dgm:spPr/>
    </dgm:pt>
    <dgm:pt modelId="{267FFF5D-B2B7-476F-A818-520EA711AA8D}" type="pres">
      <dgm:prSet presAssocID="{0874A3A0-7419-45E2-BEAA-2F44FEFB3EB0}" presName="textRect" presStyleLbl="revTx" presStyleIdx="5" presStyleCnt="6">
        <dgm:presLayoutVars>
          <dgm:chMax val="1"/>
          <dgm:chPref val="1"/>
        </dgm:presLayoutVars>
      </dgm:prSet>
      <dgm:spPr/>
    </dgm:pt>
  </dgm:ptLst>
  <dgm:cxnLst>
    <dgm:cxn modelId="{5167120C-3812-480E-A59E-5A1912785552}" type="presOf" srcId="{EF5D4487-1D80-412F-A869-D4B8B67FFC44}" destId="{0B8700F9-ABB0-4F97-BB9E-0C77E615E721}" srcOrd="0" destOrd="0" presId="urn:microsoft.com/office/officeart/2018/2/layout/IconCircleList"/>
    <dgm:cxn modelId="{CF659B1D-77D7-407A-A79B-938F050B3962}" srcId="{E2CF2B49-FB4B-4A12-BE9B-30AD44E6DC00}" destId="{0874A3A0-7419-45E2-BEAA-2F44FEFB3EB0}" srcOrd="5" destOrd="0" parTransId="{0B905709-6157-4183-8C77-9C6B3C13E3EA}" sibTransId="{B7E8EA8B-C571-4DBA-8342-6822A1419779}"/>
    <dgm:cxn modelId="{B7D4A02B-080F-4E9B-908A-A4594560D4C9}" type="presOf" srcId="{A0F02D1F-153C-4395-B668-D8CE0B9661A2}" destId="{50A09267-CE12-4292-B1D1-9B6B93B958E6}" srcOrd="0" destOrd="0" presId="urn:microsoft.com/office/officeart/2018/2/layout/IconCircleList"/>
    <dgm:cxn modelId="{3AFEC137-B0B0-46C4-A503-6A1330DEB0B2}" type="presOf" srcId="{F17ACFDF-502B-4A56-B95D-B864A7A4FCE8}" destId="{1FA853A4-1627-4BB4-B2AF-544EE875030C}" srcOrd="0" destOrd="0" presId="urn:microsoft.com/office/officeart/2018/2/layout/IconCircleList"/>
    <dgm:cxn modelId="{3FAF133A-FD9E-435C-9065-789FD6F1BC7A}" type="presOf" srcId="{16C1AF20-2AF2-453C-A626-8A3F840EEFCA}" destId="{FA28382E-7156-4D08-96D0-F3EA31E8468A}" srcOrd="0" destOrd="0" presId="urn:microsoft.com/office/officeart/2018/2/layout/IconCircleList"/>
    <dgm:cxn modelId="{2007224D-694B-4AE6-AD9F-3054DB3F8860}" srcId="{E2CF2B49-FB4B-4A12-BE9B-30AD44E6DC00}" destId="{AE814CE4-AA86-4A92-B23C-626527F08F6F}" srcOrd="4" destOrd="0" parTransId="{FE623D69-8A41-4DA7-AAE8-52C3A52DD343}" sibTransId="{C85CCD3A-9BCA-4AA3-AFBB-776F26A57438}"/>
    <dgm:cxn modelId="{BA666B73-FB3E-4703-9B06-ABC89FB455F3}" type="presOf" srcId="{0874A3A0-7419-45E2-BEAA-2F44FEFB3EB0}" destId="{267FFF5D-B2B7-476F-A818-520EA711AA8D}" srcOrd="0" destOrd="0" presId="urn:microsoft.com/office/officeart/2018/2/layout/IconCircleList"/>
    <dgm:cxn modelId="{D52F8576-37DF-46ED-9D1A-0394AAF268A4}" type="presOf" srcId="{668BA788-3B34-4027-8C56-A1CC9B382520}" destId="{E3BD0450-AC9D-408B-93D6-9FCC0557E7EA}" srcOrd="0" destOrd="0" presId="urn:microsoft.com/office/officeart/2018/2/layout/IconCircleList"/>
    <dgm:cxn modelId="{60FE9E7A-CDC3-4C06-B81E-6911E1AAB4A5}" type="presOf" srcId="{E2CF2B49-FB4B-4A12-BE9B-30AD44E6DC00}" destId="{F2AD210D-9CB1-4A25-AAB6-A7D7E7DDBED8}" srcOrd="0" destOrd="0" presId="urn:microsoft.com/office/officeart/2018/2/layout/IconCircleList"/>
    <dgm:cxn modelId="{8DFBF290-5E01-46CF-A531-72241476201F}" srcId="{E2CF2B49-FB4B-4A12-BE9B-30AD44E6DC00}" destId="{A8B5EF2F-E016-4024-B175-9132908A0FB0}" srcOrd="2" destOrd="0" parTransId="{8BF98E03-1827-4D57-8D99-3564C11F6755}" sibTransId="{62F8333E-EA9D-4493-A1BD-4EF07D22DCBA}"/>
    <dgm:cxn modelId="{0A29D6C6-2475-4BE4-ABDA-20D0ADEF3FEF}" srcId="{E2CF2B49-FB4B-4A12-BE9B-30AD44E6DC00}" destId="{A12510B7-ACD2-4CF3-B517-B862E704455F}" srcOrd="0" destOrd="0" parTransId="{693AC771-52A1-42C5-904C-1E3252538FBC}" sibTransId="{16C1AF20-2AF2-453C-A626-8A3F840EEFCA}"/>
    <dgm:cxn modelId="{DB6971CB-9860-4F46-958C-B046554A8D98}" type="presOf" srcId="{AE814CE4-AA86-4A92-B23C-626527F08F6F}" destId="{A0426E1C-BF6F-421B-9A30-B66DB9617230}" srcOrd="0" destOrd="0" presId="urn:microsoft.com/office/officeart/2018/2/layout/IconCircleList"/>
    <dgm:cxn modelId="{0F1DE5CF-DC50-423F-BD14-F27530AC7DB7}" srcId="{E2CF2B49-FB4B-4A12-BE9B-30AD44E6DC00}" destId="{EF5D4487-1D80-412F-A869-D4B8B67FFC44}" srcOrd="3" destOrd="0" parTransId="{802EACED-3103-4177-998C-5FB0EAF127B2}" sibTransId="{A0F02D1F-153C-4395-B668-D8CE0B9661A2}"/>
    <dgm:cxn modelId="{AA3C15D4-5780-4615-93BE-FB5C344535A5}" type="presOf" srcId="{C85CCD3A-9BCA-4AA3-AFBB-776F26A57438}" destId="{45BA4128-7551-46F3-81BE-23FA5EEDA9D6}" srcOrd="0" destOrd="0" presId="urn:microsoft.com/office/officeart/2018/2/layout/IconCircleList"/>
    <dgm:cxn modelId="{2F07DBD5-9BF5-4E86-8BC3-A119D4D3230F}" srcId="{E2CF2B49-FB4B-4A12-BE9B-30AD44E6DC00}" destId="{668BA788-3B34-4027-8C56-A1CC9B382520}" srcOrd="1" destOrd="0" parTransId="{D5C7154A-9907-4685-A059-A933E4329B13}" sibTransId="{F17ACFDF-502B-4A56-B95D-B864A7A4FCE8}"/>
    <dgm:cxn modelId="{522D52DE-0E53-442A-ADAE-0508EA094165}" type="presOf" srcId="{62F8333E-EA9D-4493-A1BD-4EF07D22DCBA}" destId="{C5BA9244-4661-4A9D-9DC3-A2EDD9A26A57}" srcOrd="0" destOrd="0" presId="urn:microsoft.com/office/officeart/2018/2/layout/IconCircleList"/>
    <dgm:cxn modelId="{830885F1-1B73-4558-8947-D6D31DA4C0BE}" type="presOf" srcId="{A8B5EF2F-E016-4024-B175-9132908A0FB0}" destId="{5F7DA0C6-0DF3-4071-A072-9F5D1A123CF3}" srcOrd="0" destOrd="0" presId="urn:microsoft.com/office/officeart/2018/2/layout/IconCircleList"/>
    <dgm:cxn modelId="{48C88FF4-9188-4579-9560-C859E08210B1}" type="presOf" srcId="{A12510B7-ACD2-4CF3-B517-B862E704455F}" destId="{23F8A362-58E9-4006-93AF-5CBB62D92111}" srcOrd="0" destOrd="0" presId="urn:microsoft.com/office/officeart/2018/2/layout/IconCircleList"/>
    <dgm:cxn modelId="{37D81982-2B1F-4E3D-91F8-44A93607CB15}" type="presParOf" srcId="{F2AD210D-9CB1-4A25-AAB6-A7D7E7DDBED8}" destId="{0AD0D0AE-F06B-42C2-BCA2-B50566A9F9B0}" srcOrd="0" destOrd="0" presId="urn:microsoft.com/office/officeart/2018/2/layout/IconCircleList"/>
    <dgm:cxn modelId="{8BB58EAC-B660-4691-8C49-4DDBEFD66864}" type="presParOf" srcId="{0AD0D0AE-F06B-42C2-BCA2-B50566A9F9B0}" destId="{A04533BF-5B35-4AB2-9296-4BF19C485A8C}" srcOrd="0" destOrd="0" presId="urn:microsoft.com/office/officeart/2018/2/layout/IconCircleList"/>
    <dgm:cxn modelId="{A4130113-B8C7-4A70-8422-DF395CC2B4C3}" type="presParOf" srcId="{A04533BF-5B35-4AB2-9296-4BF19C485A8C}" destId="{AF1B192D-5631-4F3D-B70A-E883F95B527C}" srcOrd="0" destOrd="0" presId="urn:microsoft.com/office/officeart/2018/2/layout/IconCircleList"/>
    <dgm:cxn modelId="{0816B929-E6F2-489F-BD2B-204234181EE8}" type="presParOf" srcId="{A04533BF-5B35-4AB2-9296-4BF19C485A8C}" destId="{A04A7EAC-A2FA-46BF-9214-7A4FB1901FC7}" srcOrd="1" destOrd="0" presId="urn:microsoft.com/office/officeart/2018/2/layout/IconCircleList"/>
    <dgm:cxn modelId="{0E87F685-085A-4C3C-94C5-F64C401F8C9C}" type="presParOf" srcId="{A04533BF-5B35-4AB2-9296-4BF19C485A8C}" destId="{469E8E28-62C1-4909-9639-24952B390565}" srcOrd="2" destOrd="0" presId="urn:microsoft.com/office/officeart/2018/2/layout/IconCircleList"/>
    <dgm:cxn modelId="{09359A66-A75C-4AD0-83FD-A7BAD9785AC1}" type="presParOf" srcId="{A04533BF-5B35-4AB2-9296-4BF19C485A8C}" destId="{23F8A362-58E9-4006-93AF-5CBB62D92111}" srcOrd="3" destOrd="0" presId="urn:microsoft.com/office/officeart/2018/2/layout/IconCircleList"/>
    <dgm:cxn modelId="{B9828E98-9BD6-4079-BA9F-DDBCCD8D3C87}" type="presParOf" srcId="{0AD0D0AE-F06B-42C2-BCA2-B50566A9F9B0}" destId="{FA28382E-7156-4D08-96D0-F3EA31E8468A}" srcOrd="1" destOrd="0" presId="urn:microsoft.com/office/officeart/2018/2/layout/IconCircleList"/>
    <dgm:cxn modelId="{1C35BC7D-EFF3-4458-8D3E-5F9BA10EB1EA}" type="presParOf" srcId="{0AD0D0AE-F06B-42C2-BCA2-B50566A9F9B0}" destId="{771EF296-6B47-40D9-B31E-D9A007F97D72}" srcOrd="2" destOrd="0" presId="urn:microsoft.com/office/officeart/2018/2/layout/IconCircleList"/>
    <dgm:cxn modelId="{34FBAB07-D82A-42E9-8BD6-1CE7D6AFDE58}" type="presParOf" srcId="{771EF296-6B47-40D9-B31E-D9A007F97D72}" destId="{13CBF2B5-ACDE-4AF2-9AD3-5D37DF8450F4}" srcOrd="0" destOrd="0" presId="urn:microsoft.com/office/officeart/2018/2/layout/IconCircleList"/>
    <dgm:cxn modelId="{2B3C119D-7113-4BDE-9986-99FEB2145092}" type="presParOf" srcId="{771EF296-6B47-40D9-B31E-D9A007F97D72}" destId="{53D15F99-FE76-4D6D-B409-8E3EF646DD51}" srcOrd="1" destOrd="0" presId="urn:microsoft.com/office/officeart/2018/2/layout/IconCircleList"/>
    <dgm:cxn modelId="{BC82E177-1DEE-4D98-885A-706830887956}" type="presParOf" srcId="{771EF296-6B47-40D9-B31E-D9A007F97D72}" destId="{DE26C812-0E54-42C6-9919-D39B9F0DF600}" srcOrd="2" destOrd="0" presId="urn:microsoft.com/office/officeart/2018/2/layout/IconCircleList"/>
    <dgm:cxn modelId="{DC913945-0DCC-4AAA-B93C-2CD050400BC3}" type="presParOf" srcId="{771EF296-6B47-40D9-B31E-D9A007F97D72}" destId="{E3BD0450-AC9D-408B-93D6-9FCC0557E7EA}" srcOrd="3" destOrd="0" presId="urn:microsoft.com/office/officeart/2018/2/layout/IconCircleList"/>
    <dgm:cxn modelId="{93DBE642-2936-4695-88D9-06658649BB18}" type="presParOf" srcId="{0AD0D0AE-F06B-42C2-BCA2-B50566A9F9B0}" destId="{1FA853A4-1627-4BB4-B2AF-544EE875030C}" srcOrd="3" destOrd="0" presId="urn:microsoft.com/office/officeart/2018/2/layout/IconCircleList"/>
    <dgm:cxn modelId="{77025063-90D0-46E7-9C39-A28E29E915FF}" type="presParOf" srcId="{0AD0D0AE-F06B-42C2-BCA2-B50566A9F9B0}" destId="{6D00D303-23CA-495D-9BBB-B05D3A4EE7C4}" srcOrd="4" destOrd="0" presId="urn:microsoft.com/office/officeart/2018/2/layout/IconCircleList"/>
    <dgm:cxn modelId="{33C38294-6AAD-48BA-AB2D-62FED1D5B31E}" type="presParOf" srcId="{6D00D303-23CA-495D-9BBB-B05D3A4EE7C4}" destId="{82C17D64-0475-4C81-A42C-62989BD6B79D}" srcOrd="0" destOrd="0" presId="urn:microsoft.com/office/officeart/2018/2/layout/IconCircleList"/>
    <dgm:cxn modelId="{AC2B09DC-3CF2-4082-ABE9-305BC2BCDF8D}" type="presParOf" srcId="{6D00D303-23CA-495D-9BBB-B05D3A4EE7C4}" destId="{9201A961-E7E9-4D78-8EB2-6F6B393FBAC3}" srcOrd="1" destOrd="0" presId="urn:microsoft.com/office/officeart/2018/2/layout/IconCircleList"/>
    <dgm:cxn modelId="{BF29A3FF-A1A8-443F-9057-941F001BCD72}" type="presParOf" srcId="{6D00D303-23CA-495D-9BBB-B05D3A4EE7C4}" destId="{0BBDA2BD-8C12-4AC6-B856-2574A8FDFB78}" srcOrd="2" destOrd="0" presId="urn:microsoft.com/office/officeart/2018/2/layout/IconCircleList"/>
    <dgm:cxn modelId="{7FA3E219-BA5D-4A22-A2DE-8B5438509786}" type="presParOf" srcId="{6D00D303-23CA-495D-9BBB-B05D3A4EE7C4}" destId="{5F7DA0C6-0DF3-4071-A072-9F5D1A123CF3}" srcOrd="3" destOrd="0" presId="urn:microsoft.com/office/officeart/2018/2/layout/IconCircleList"/>
    <dgm:cxn modelId="{672FC99C-7040-4CCC-9E19-A26E5F031B22}" type="presParOf" srcId="{0AD0D0AE-F06B-42C2-BCA2-B50566A9F9B0}" destId="{C5BA9244-4661-4A9D-9DC3-A2EDD9A26A57}" srcOrd="5" destOrd="0" presId="urn:microsoft.com/office/officeart/2018/2/layout/IconCircleList"/>
    <dgm:cxn modelId="{98816BEC-88DF-4275-9BDD-045EAF43B66A}" type="presParOf" srcId="{0AD0D0AE-F06B-42C2-BCA2-B50566A9F9B0}" destId="{84FFBFE6-9A2A-4013-80C4-1E720F4BE9C0}" srcOrd="6" destOrd="0" presId="urn:microsoft.com/office/officeart/2018/2/layout/IconCircleList"/>
    <dgm:cxn modelId="{8CF99CE7-03FD-4120-9F48-09A25750F32F}" type="presParOf" srcId="{84FFBFE6-9A2A-4013-80C4-1E720F4BE9C0}" destId="{EA38B0A9-CC99-4464-AC60-AD0A22EA2ED8}" srcOrd="0" destOrd="0" presId="urn:microsoft.com/office/officeart/2018/2/layout/IconCircleList"/>
    <dgm:cxn modelId="{23B73DBA-FF3F-4438-B3B7-C1D17C6F6749}" type="presParOf" srcId="{84FFBFE6-9A2A-4013-80C4-1E720F4BE9C0}" destId="{CEC67EDC-043F-430B-AB4D-934C35CA086E}" srcOrd="1" destOrd="0" presId="urn:microsoft.com/office/officeart/2018/2/layout/IconCircleList"/>
    <dgm:cxn modelId="{E4344EAA-DE3F-46D6-B911-F98B04F83993}" type="presParOf" srcId="{84FFBFE6-9A2A-4013-80C4-1E720F4BE9C0}" destId="{EA01D2B1-F4AC-4A55-9532-67C899095069}" srcOrd="2" destOrd="0" presId="urn:microsoft.com/office/officeart/2018/2/layout/IconCircleList"/>
    <dgm:cxn modelId="{DBA94967-24F3-4CC5-83B9-ECCFB3D2D9CD}" type="presParOf" srcId="{84FFBFE6-9A2A-4013-80C4-1E720F4BE9C0}" destId="{0B8700F9-ABB0-4F97-BB9E-0C77E615E721}" srcOrd="3" destOrd="0" presId="urn:microsoft.com/office/officeart/2018/2/layout/IconCircleList"/>
    <dgm:cxn modelId="{C9CD53D7-F3E3-47DA-A24F-FDF7694AE141}" type="presParOf" srcId="{0AD0D0AE-F06B-42C2-BCA2-B50566A9F9B0}" destId="{50A09267-CE12-4292-B1D1-9B6B93B958E6}" srcOrd="7" destOrd="0" presId="urn:microsoft.com/office/officeart/2018/2/layout/IconCircleList"/>
    <dgm:cxn modelId="{6F231AE4-3A92-41EB-8367-8F8F46221EA0}" type="presParOf" srcId="{0AD0D0AE-F06B-42C2-BCA2-B50566A9F9B0}" destId="{970F7258-6B5D-4DC4-BD4E-8617D1E23B60}" srcOrd="8" destOrd="0" presId="urn:microsoft.com/office/officeart/2018/2/layout/IconCircleList"/>
    <dgm:cxn modelId="{B9CB5288-28B1-438E-B4D3-9882D797E754}" type="presParOf" srcId="{970F7258-6B5D-4DC4-BD4E-8617D1E23B60}" destId="{728F1366-244C-4073-8D76-98AAF56D4624}" srcOrd="0" destOrd="0" presId="urn:microsoft.com/office/officeart/2018/2/layout/IconCircleList"/>
    <dgm:cxn modelId="{E061F142-A141-4143-9A4F-FFB82EB18F0E}" type="presParOf" srcId="{970F7258-6B5D-4DC4-BD4E-8617D1E23B60}" destId="{2D42DC34-346D-420B-81CA-C00BFFD306CC}" srcOrd="1" destOrd="0" presId="urn:microsoft.com/office/officeart/2018/2/layout/IconCircleList"/>
    <dgm:cxn modelId="{6E21879F-D90C-4967-8F1B-00A8ECEEE8B0}" type="presParOf" srcId="{970F7258-6B5D-4DC4-BD4E-8617D1E23B60}" destId="{7EEA689B-66A9-4A4B-9C6E-28EBF256CE27}" srcOrd="2" destOrd="0" presId="urn:microsoft.com/office/officeart/2018/2/layout/IconCircleList"/>
    <dgm:cxn modelId="{224D0CDC-E416-44BC-ACED-84FD6F7CDDD2}" type="presParOf" srcId="{970F7258-6B5D-4DC4-BD4E-8617D1E23B60}" destId="{A0426E1C-BF6F-421B-9A30-B66DB9617230}" srcOrd="3" destOrd="0" presId="urn:microsoft.com/office/officeart/2018/2/layout/IconCircleList"/>
    <dgm:cxn modelId="{436B62B3-E39B-4CFE-967D-06A8C47AF1B5}" type="presParOf" srcId="{0AD0D0AE-F06B-42C2-BCA2-B50566A9F9B0}" destId="{45BA4128-7551-46F3-81BE-23FA5EEDA9D6}" srcOrd="9" destOrd="0" presId="urn:microsoft.com/office/officeart/2018/2/layout/IconCircleList"/>
    <dgm:cxn modelId="{7C35099E-4777-454F-9934-B0C18FF8E67A}" type="presParOf" srcId="{0AD0D0AE-F06B-42C2-BCA2-B50566A9F9B0}" destId="{5AA02CF2-3E47-4760-8384-D0AFBD92E129}" srcOrd="10" destOrd="0" presId="urn:microsoft.com/office/officeart/2018/2/layout/IconCircleList"/>
    <dgm:cxn modelId="{5FA769C7-4458-45F5-A7E6-8F05FF359108}" type="presParOf" srcId="{5AA02CF2-3E47-4760-8384-D0AFBD92E129}" destId="{977BBDB7-F645-4885-95AB-E7EB8A0F72C6}" srcOrd="0" destOrd="0" presId="urn:microsoft.com/office/officeart/2018/2/layout/IconCircleList"/>
    <dgm:cxn modelId="{1DE9D162-4A5A-4123-82CB-773CA65CA6FB}" type="presParOf" srcId="{5AA02CF2-3E47-4760-8384-D0AFBD92E129}" destId="{EFDC7FA5-BD72-4523-AAC8-E3477EBAF2DE}" srcOrd="1" destOrd="0" presId="urn:microsoft.com/office/officeart/2018/2/layout/IconCircleList"/>
    <dgm:cxn modelId="{0623A083-CD1F-40AF-B1D8-C9A09ACB6D5D}" type="presParOf" srcId="{5AA02CF2-3E47-4760-8384-D0AFBD92E129}" destId="{EA2D839A-9A7C-4F0A-A274-448FA8331705}" srcOrd="2" destOrd="0" presId="urn:microsoft.com/office/officeart/2018/2/layout/IconCircleList"/>
    <dgm:cxn modelId="{E9A27143-C6FD-4420-AB0A-F635B2E141B2}" type="presParOf" srcId="{5AA02CF2-3E47-4760-8384-D0AFBD92E129}" destId="{267FFF5D-B2B7-476F-A818-520EA711AA8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37962B-86CF-4761-BE2C-84917AADE56E}"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F0CA7598-DAB5-4B51-84C3-654BBCF7D1B2}">
      <dgm:prSet/>
      <dgm:spPr/>
      <dgm:t>
        <a:bodyPr/>
        <a:lstStyle/>
        <a:p>
          <a:r>
            <a:rPr lang="en-US"/>
            <a:t>Introduction to CSS services in the early stages      </a:t>
          </a:r>
        </a:p>
      </dgm:t>
    </dgm:pt>
    <dgm:pt modelId="{E51E2F41-2D83-43E1-982D-11F6FD31EA23}" type="parTrans" cxnId="{F06EB2AD-76AA-41B2-B593-A26ED652105E}">
      <dgm:prSet/>
      <dgm:spPr/>
      <dgm:t>
        <a:bodyPr/>
        <a:lstStyle/>
        <a:p>
          <a:endParaRPr lang="en-US"/>
        </a:p>
      </dgm:t>
    </dgm:pt>
    <dgm:pt modelId="{5EEB05E5-FDCD-441E-9075-87F8327546D4}" type="sibTrans" cxnId="{F06EB2AD-76AA-41B2-B593-A26ED652105E}">
      <dgm:prSet/>
      <dgm:spPr/>
      <dgm:t>
        <a:bodyPr/>
        <a:lstStyle/>
        <a:p>
          <a:endParaRPr lang="en-US"/>
        </a:p>
      </dgm:t>
    </dgm:pt>
    <dgm:pt modelId="{8C7877D3-4CB4-4EF9-8334-1920C107D400}">
      <dgm:prSet/>
      <dgm:spPr/>
      <dgm:t>
        <a:bodyPr/>
        <a:lstStyle/>
        <a:p>
          <a:r>
            <a:rPr lang="en-US"/>
            <a:t>Creating a positive experience through a short activity-based programs</a:t>
          </a:r>
        </a:p>
      </dgm:t>
    </dgm:pt>
    <dgm:pt modelId="{086BD4E7-0948-4C82-87E8-182F1D7E9E01}" type="parTrans" cxnId="{EFCB419F-4C44-46EA-BC9C-3AC9C112D5A7}">
      <dgm:prSet/>
      <dgm:spPr/>
      <dgm:t>
        <a:bodyPr/>
        <a:lstStyle/>
        <a:p>
          <a:endParaRPr lang="en-US"/>
        </a:p>
      </dgm:t>
    </dgm:pt>
    <dgm:pt modelId="{DFA08A8F-958C-4A10-8D3D-7F793E9673D9}" type="sibTrans" cxnId="{EFCB419F-4C44-46EA-BC9C-3AC9C112D5A7}">
      <dgm:prSet/>
      <dgm:spPr/>
      <dgm:t>
        <a:bodyPr/>
        <a:lstStyle/>
        <a:p>
          <a:endParaRPr lang="en-US"/>
        </a:p>
      </dgm:t>
    </dgm:pt>
    <dgm:pt modelId="{C77BCFDD-C97E-4094-851B-C502A1FB7C6B}">
      <dgm:prSet/>
      <dgm:spPr/>
      <dgm:t>
        <a:bodyPr/>
        <a:lstStyle/>
        <a:p>
          <a:r>
            <a:rPr lang="en-US"/>
            <a:t>Showing caregivers the value of small amounts of respite </a:t>
          </a:r>
        </a:p>
      </dgm:t>
    </dgm:pt>
    <dgm:pt modelId="{ED8F76D2-DE4C-4AE1-95FB-259773D086E4}" type="parTrans" cxnId="{FE7A1D5A-41F0-409C-B77E-05DBCA4577E7}">
      <dgm:prSet/>
      <dgm:spPr/>
      <dgm:t>
        <a:bodyPr/>
        <a:lstStyle/>
        <a:p>
          <a:endParaRPr lang="en-US"/>
        </a:p>
      </dgm:t>
    </dgm:pt>
    <dgm:pt modelId="{715A2E6E-8836-4E48-91C4-40DD9EA15E9F}" type="sibTrans" cxnId="{FE7A1D5A-41F0-409C-B77E-05DBCA4577E7}">
      <dgm:prSet/>
      <dgm:spPr/>
      <dgm:t>
        <a:bodyPr/>
        <a:lstStyle/>
        <a:p>
          <a:endParaRPr lang="en-US"/>
        </a:p>
      </dgm:t>
    </dgm:pt>
    <dgm:pt modelId="{39ADD39A-8D9F-41FE-83E5-48FE9C345A05}">
      <dgm:prSet/>
      <dgm:spPr/>
      <dgm:t>
        <a:bodyPr/>
        <a:lstStyle/>
        <a:p>
          <a:r>
            <a:rPr lang="en-US"/>
            <a:t>Run by Dementia Care Coaches and volunteers</a:t>
          </a:r>
        </a:p>
      </dgm:t>
    </dgm:pt>
    <dgm:pt modelId="{D91B0270-B511-421B-9813-46857523D050}" type="parTrans" cxnId="{6C718B10-DC89-448E-BED0-9E6E89157C7D}">
      <dgm:prSet/>
      <dgm:spPr/>
      <dgm:t>
        <a:bodyPr/>
        <a:lstStyle/>
        <a:p>
          <a:endParaRPr lang="en-US"/>
        </a:p>
      </dgm:t>
    </dgm:pt>
    <dgm:pt modelId="{C47B5573-7472-497C-AF6E-9486C70D906B}" type="sibTrans" cxnId="{6C718B10-DC89-448E-BED0-9E6E89157C7D}">
      <dgm:prSet/>
      <dgm:spPr/>
      <dgm:t>
        <a:bodyPr/>
        <a:lstStyle/>
        <a:p>
          <a:endParaRPr lang="en-US"/>
        </a:p>
      </dgm:t>
    </dgm:pt>
    <dgm:pt modelId="{CE82B5C3-363E-4365-B4A7-15C7155B2540}" type="pres">
      <dgm:prSet presAssocID="{D637962B-86CF-4761-BE2C-84917AADE56E}" presName="vert0" presStyleCnt="0">
        <dgm:presLayoutVars>
          <dgm:dir/>
          <dgm:animOne val="branch"/>
          <dgm:animLvl val="lvl"/>
        </dgm:presLayoutVars>
      </dgm:prSet>
      <dgm:spPr/>
    </dgm:pt>
    <dgm:pt modelId="{FD69C3D1-0EAB-45F0-A939-29694DCB86D7}" type="pres">
      <dgm:prSet presAssocID="{F0CA7598-DAB5-4B51-84C3-654BBCF7D1B2}" presName="thickLine" presStyleLbl="alignNode1" presStyleIdx="0" presStyleCnt="4"/>
      <dgm:spPr/>
    </dgm:pt>
    <dgm:pt modelId="{16E4DB29-F81F-40EA-92F2-C8D5EE660702}" type="pres">
      <dgm:prSet presAssocID="{F0CA7598-DAB5-4B51-84C3-654BBCF7D1B2}" presName="horz1" presStyleCnt="0"/>
      <dgm:spPr/>
    </dgm:pt>
    <dgm:pt modelId="{58FCA7ED-6AE7-46B8-B1CC-0B51D654FD93}" type="pres">
      <dgm:prSet presAssocID="{F0CA7598-DAB5-4B51-84C3-654BBCF7D1B2}" presName="tx1" presStyleLbl="revTx" presStyleIdx="0" presStyleCnt="4"/>
      <dgm:spPr/>
    </dgm:pt>
    <dgm:pt modelId="{4C57536B-3742-499D-B7D1-8D613120ADEF}" type="pres">
      <dgm:prSet presAssocID="{F0CA7598-DAB5-4B51-84C3-654BBCF7D1B2}" presName="vert1" presStyleCnt="0"/>
      <dgm:spPr/>
    </dgm:pt>
    <dgm:pt modelId="{B7DAE29F-70B8-4790-AF12-94B864F513B5}" type="pres">
      <dgm:prSet presAssocID="{8C7877D3-4CB4-4EF9-8334-1920C107D400}" presName="thickLine" presStyleLbl="alignNode1" presStyleIdx="1" presStyleCnt="4"/>
      <dgm:spPr/>
    </dgm:pt>
    <dgm:pt modelId="{17E8A2F9-F5CB-4C14-B016-C858ACE58183}" type="pres">
      <dgm:prSet presAssocID="{8C7877D3-4CB4-4EF9-8334-1920C107D400}" presName="horz1" presStyleCnt="0"/>
      <dgm:spPr/>
    </dgm:pt>
    <dgm:pt modelId="{F2925FB1-4C1C-4F37-B6CA-54362BF5B45B}" type="pres">
      <dgm:prSet presAssocID="{8C7877D3-4CB4-4EF9-8334-1920C107D400}" presName="tx1" presStyleLbl="revTx" presStyleIdx="1" presStyleCnt="4"/>
      <dgm:spPr/>
    </dgm:pt>
    <dgm:pt modelId="{CC2BB91E-61D2-425F-A0B4-0E714F8B3530}" type="pres">
      <dgm:prSet presAssocID="{8C7877D3-4CB4-4EF9-8334-1920C107D400}" presName="vert1" presStyleCnt="0"/>
      <dgm:spPr/>
    </dgm:pt>
    <dgm:pt modelId="{D1D81399-BA02-4AB6-BFF2-73758A5604E5}" type="pres">
      <dgm:prSet presAssocID="{C77BCFDD-C97E-4094-851B-C502A1FB7C6B}" presName="thickLine" presStyleLbl="alignNode1" presStyleIdx="2" presStyleCnt="4"/>
      <dgm:spPr/>
    </dgm:pt>
    <dgm:pt modelId="{CC82DBF8-B49B-46C8-8BC7-0C3B07609447}" type="pres">
      <dgm:prSet presAssocID="{C77BCFDD-C97E-4094-851B-C502A1FB7C6B}" presName="horz1" presStyleCnt="0"/>
      <dgm:spPr/>
    </dgm:pt>
    <dgm:pt modelId="{082C6AA2-F335-4702-A263-E120AF9E6194}" type="pres">
      <dgm:prSet presAssocID="{C77BCFDD-C97E-4094-851B-C502A1FB7C6B}" presName="tx1" presStyleLbl="revTx" presStyleIdx="2" presStyleCnt="4"/>
      <dgm:spPr/>
    </dgm:pt>
    <dgm:pt modelId="{9D566C9E-8941-445B-83CB-15425E6B8AE8}" type="pres">
      <dgm:prSet presAssocID="{C77BCFDD-C97E-4094-851B-C502A1FB7C6B}" presName="vert1" presStyleCnt="0"/>
      <dgm:spPr/>
    </dgm:pt>
    <dgm:pt modelId="{A3A73F8C-4FEB-4709-BF99-74F8CF9ACE65}" type="pres">
      <dgm:prSet presAssocID="{39ADD39A-8D9F-41FE-83E5-48FE9C345A05}" presName="thickLine" presStyleLbl="alignNode1" presStyleIdx="3" presStyleCnt="4"/>
      <dgm:spPr/>
    </dgm:pt>
    <dgm:pt modelId="{D97D3660-5EE8-4CB3-9E66-763EDBD5B4AB}" type="pres">
      <dgm:prSet presAssocID="{39ADD39A-8D9F-41FE-83E5-48FE9C345A05}" presName="horz1" presStyleCnt="0"/>
      <dgm:spPr/>
    </dgm:pt>
    <dgm:pt modelId="{23397F97-02ED-42E6-92B0-7449CC9FB34E}" type="pres">
      <dgm:prSet presAssocID="{39ADD39A-8D9F-41FE-83E5-48FE9C345A05}" presName="tx1" presStyleLbl="revTx" presStyleIdx="3" presStyleCnt="4"/>
      <dgm:spPr/>
    </dgm:pt>
    <dgm:pt modelId="{CBFD3E83-3607-46AF-B318-61D58DF1DA2C}" type="pres">
      <dgm:prSet presAssocID="{39ADD39A-8D9F-41FE-83E5-48FE9C345A05}" presName="vert1" presStyleCnt="0"/>
      <dgm:spPr/>
    </dgm:pt>
  </dgm:ptLst>
  <dgm:cxnLst>
    <dgm:cxn modelId="{6C718B10-DC89-448E-BED0-9E6E89157C7D}" srcId="{D637962B-86CF-4761-BE2C-84917AADE56E}" destId="{39ADD39A-8D9F-41FE-83E5-48FE9C345A05}" srcOrd="3" destOrd="0" parTransId="{D91B0270-B511-421B-9813-46857523D050}" sibTransId="{C47B5573-7472-497C-AF6E-9486C70D906B}"/>
    <dgm:cxn modelId="{D44CEA53-053F-4EB6-BBC4-571609F900DF}" type="presOf" srcId="{F0CA7598-DAB5-4B51-84C3-654BBCF7D1B2}" destId="{58FCA7ED-6AE7-46B8-B1CC-0B51D654FD93}" srcOrd="0" destOrd="0" presId="urn:microsoft.com/office/officeart/2008/layout/LinedList"/>
    <dgm:cxn modelId="{DA405257-16C4-4B48-A720-28B6B0CE6E4E}" type="presOf" srcId="{39ADD39A-8D9F-41FE-83E5-48FE9C345A05}" destId="{23397F97-02ED-42E6-92B0-7449CC9FB34E}" srcOrd="0" destOrd="0" presId="urn:microsoft.com/office/officeart/2008/layout/LinedList"/>
    <dgm:cxn modelId="{FE7A1D5A-41F0-409C-B77E-05DBCA4577E7}" srcId="{D637962B-86CF-4761-BE2C-84917AADE56E}" destId="{C77BCFDD-C97E-4094-851B-C502A1FB7C6B}" srcOrd="2" destOrd="0" parTransId="{ED8F76D2-DE4C-4AE1-95FB-259773D086E4}" sibTransId="{715A2E6E-8836-4E48-91C4-40DD9EA15E9F}"/>
    <dgm:cxn modelId="{D179FC82-8B53-40C3-B668-DD200278D4D0}" type="presOf" srcId="{8C7877D3-4CB4-4EF9-8334-1920C107D400}" destId="{F2925FB1-4C1C-4F37-B6CA-54362BF5B45B}" srcOrd="0" destOrd="0" presId="urn:microsoft.com/office/officeart/2008/layout/LinedList"/>
    <dgm:cxn modelId="{2A124B98-D509-4BFE-9988-8D7CD1FE9687}" type="presOf" srcId="{D637962B-86CF-4761-BE2C-84917AADE56E}" destId="{CE82B5C3-363E-4365-B4A7-15C7155B2540}" srcOrd="0" destOrd="0" presId="urn:microsoft.com/office/officeart/2008/layout/LinedList"/>
    <dgm:cxn modelId="{EFCB419F-4C44-46EA-BC9C-3AC9C112D5A7}" srcId="{D637962B-86CF-4761-BE2C-84917AADE56E}" destId="{8C7877D3-4CB4-4EF9-8334-1920C107D400}" srcOrd="1" destOrd="0" parTransId="{086BD4E7-0948-4C82-87E8-182F1D7E9E01}" sibTransId="{DFA08A8F-958C-4A10-8D3D-7F793E9673D9}"/>
    <dgm:cxn modelId="{127E70AD-75E1-4DF4-98BE-780174264D3D}" type="presOf" srcId="{C77BCFDD-C97E-4094-851B-C502A1FB7C6B}" destId="{082C6AA2-F335-4702-A263-E120AF9E6194}" srcOrd="0" destOrd="0" presId="urn:microsoft.com/office/officeart/2008/layout/LinedList"/>
    <dgm:cxn modelId="{F06EB2AD-76AA-41B2-B593-A26ED652105E}" srcId="{D637962B-86CF-4761-BE2C-84917AADE56E}" destId="{F0CA7598-DAB5-4B51-84C3-654BBCF7D1B2}" srcOrd="0" destOrd="0" parTransId="{E51E2F41-2D83-43E1-982D-11F6FD31EA23}" sibTransId="{5EEB05E5-FDCD-441E-9075-87F8327546D4}"/>
    <dgm:cxn modelId="{9EDA9609-D0E7-4D7C-987F-A7663622974E}" type="presParOf" srcId="{CE82B5C3-363E-4365-B4A7-15C7155B2540}" destId="{FD69C3D1-0EAB-45F0-A939-29694DCB86D7}" srcOrd="0" destOrd="0" presId="urn:microsoft.com/office/officeart/2008/layout/LinedList"/>
    <dgm:cxn modelId="{02C98193-6AE5-4B8F-B546-70C89D5A33AE}" type="presParOf" srcId="{CE82B5C3-363E-4365-B4A7-15C7155B2540}" destId="{16E4DB29-F81F-40EA-92F2-C8D5EE660702}" srcOrd="1" destOrd="0" presId="urn:microsoft.com/office/officeart/2008/layout/LinedList"/>
    <dgm:cxn modelId="{CC614620-31D2-4FC3-956F-096362B7EBCA}" type="presParOf" srcId="{16E4DB29-F81F-40EA-92F2-C8D5EE660702}" destId="{58FCA7ED-6AE7-46B8-B1CC-0B51D654FD93}" srcOrd="0" destOrd="0" presId="urn:microsoft.com/office/officeart/2008/layout/LinedList"/>
    <dgm:cxn modelId="{0791F06B-6503-4417-BF7B-C503B3801E31}" type="presParOf" srcId="{16E4DB29-F81F-40EA-92F2-C8D5EE660702}" destId="{4C57536B-3742-499D-B7D1-8D613120ADEF}" srcOrd="1" destOrd="0" presId="urn:microsoft.com/office/officeart/2008/layout/LinedList"/>
    <dgm:cxn modelId="{C87A13E1-3EF8-48CE-A78E-47FF637F7819}" type="presParOf" srcId="{CE82B5C3-363E-4365-B4A7-15C7155B2540}" destId="{B7DAE29F-70B8-4790-AF12-94B864F513B5}" srcOrd="2" destOrd="0" presId="urn:microsoft.com/office/officeart/2008/layout/LinedList"/>
    <dgm:cxn modelId="{F3D8852D-7794-4FED-9AD5-FC943C9B2F1F}" type="presParOf" srcId="{CE82B5C3-363E-4365-B4A7-15C7155B2540}" destId="{17E8A2F9-F5CB-4C14-B016-C858ACE58183}" srcOrd="3" destOrd="0" presId="urn:microsoft.com/office/officeart/2008/layout/LinedList"/>
    <dgm:cxn modelId="{0604735F-2BB2-48FB-829B-DFBD97E70E83}" type="presParOf" srcId="{17E8A2F9-F5CB-4C14-B016-C858ACE58183}" destId="{F2925FB1-4C1C-4F37-B6CA-54362BF5B45B}" srcOrd="0" destOrd="0" presId="urn:microsoft.com/office/officeart/2008/layout/LinedList"/>
    <dgm:cxn modelId="{C1B1D8EE-92C5-455D-BE3F-67B1BA64FCE5}" type="presParOf" srcId="{17E8A2F9-F5CB-4C14-B016-C858ACE58183}" destId="{CC2BB91E-61D2-425F-A0B4-0E714F8B3530}" srcOrd="1" destOrd="0" presId="urn:microsoft.com/office/officeart/2008/layout/LinedList"/>
    <dgm:cxn modelId="{0C5F2F11-04E8-41F9-BDC9-3E123CCB841D}" type="presParOf" srcId="{CE82B5C3-363E-4365-B4A7-15C7155B2540}" destId="{D1D81399-BA02-4AB6-BFF2-73758A5604E5}" srcOrd="4" destOrd="0" presId="urn:microsoft.com/office/officeart/2008/layout/LinedList"/>
    <dgm:cxn modelId="{C6A8098B-615B-477A-BC1B-937C9C3023CC}" type="presParOf" srcId="{CE82B5C3-363E-4365-B4A7-15C7155B2540}" destId="{CC82DBF8-B49B-46C8-8BC7-0C3B07609447}" srcOrd="5" destOrd="0" presId="urn:microsoft.com/office/officeart/2008/layout/LinedList"/>
    <dgm:cxn modelId="{FE13A185-E0F4-4D54-9AD5-37E1E69DC31F}" type="presParOf" srcId="{CC82DBF8-B49B-46C8-8BC7-0C3B07609447}" destId="{082C6AA2-F335-4702-A263-E120AF9E6194}" srcOrd="0" destOrd="0" presId="urn:microsoft.com/office/officeart/2008/layout/LinedList"/>
    <dgm:cxn modelId="{8957C5EC-B800-466C-A53A-5562D20C32CB}" type="presParOf" srcId="{CC82DBF8-B49B-46C8-8BC7-0C3B07609447}" destId="{9D566C9E-8941-445B-83CB-15425E6B8AE8}" srcOrd="1" destOrd="0" presId="urn:microsoft.com/office/officeart/2008/layout/LinedList"/>
    <dgm:cxn modelId="{9D91167C-294A-4BC0-8EDD-78334165C86A}" type="presParOf" srcId="{CE82B5C3-363E-4365-B4A7-15C7155B2540}" destId="{A3A73F8C-4FEB-4709-BF99-74F8CF9ACE65}" srcOrd="6" destOrd="0" presId="urn:microsoft.com/office/officeart/2008/layout/LinedList"/>
    <dgm:cxn modelId="{4A7E71F1-29FD-4D55-B2D4-37F8E3E8D9F2}" type="presParOf" srcId="{CE82B5C3-363E-4365-B4A7-15C7155B2540}" destId="{D97D3660-5EE8-4CB3-9E66-763EDBD5B4AB}" srcOrd="7" destOrd="0" presId="urn:microsoft.com/office/officeart/2008/layout/LinedList"/>
    <dgm:cxn modelId="{A6EB6DD2-4BC5-407E-A6D7-7B9685DF699D}" type="presParOf" srcId="{D97D3660-5EE8-4CB3-9E66-763EDBD5B4AB}" destId="{23397F97-02ED-42E6-92B0-7449CC9FB34E}" srcOrd="0" destOrd="0" presId="urn:microsoft.com/office/officeart/2008/layout/LinedList"/>
    <dgm:cxn modelId="{F54FBE9B-696C-4318-89EF-3909A05822E9}" type="presParOf" srcId="{D97D3660-5EE8-4CB3-9E66-763EDBD5B4AB}" destId="{CBFD3E83-3607-46AF-B318-61D58DF1DA2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36AFE8-BE89-419A-A528-A8D908E488E9}"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0D1D59B7-3873-465B-AA34-949EBBC134F0}">
      <dgm:prSet custT="1"/>
      <dgm:spPr/>
      <dgm:t>
        <a:bodyPr/>
        <a:lstStyle/>
        <a:p>
          <a:pPr>
            <a:lnSpc>
              <a:spcPct val="100000"/>
            </a:lnSpc>
          </a:pPr>
          <a:r>
            <a:rPr lang="en-US" sz="1400"/>
            <a:t>Sadness and Grief- Recognizing that dementia is a terminal illness can evoke profound sadness.  Anticipatory grief may arise as you mourn the loss of the person your loved one once was. </a:t>
          </a:r>
        </a:p>
      </dgm:t>
    </dgm:pt>
    <dgm:pt modelId="{B3E67F3F-9913-4D85-9CC2-6C676B14CC95}" type="parTrans" cxnId="{65C4D860-905D-4D77-8A2E-D12419A15FBD}">
      <dgm:prSet/>
      <dgm:spPr/>
      <dgm:t>
        <a:bodyPr/>
        <a:lstStyle/>
        <a:p>
          <a:endParaRPr lang="en-US" sz="1400"/>
        </a:p>
      </dgm:t>
    </dgm:pt>
    <dgm:pt modelId="{1B9DE5AF-633D-4189-825E-97546157005B}" type="sibTrans" cxnId="{65C4D860-905D-4D77-8A2E-D12419A15FBD}">
      <dgm:prSet/>
      <dgm:spPr/>
      <dgm:t>
        <a:bodyPr/>
        <a:lstStyle/>
        <a:p>
          <a:endParaRPr lang="en-US" sz="1400"/>
        </a:p>
      </dgm:t>
    </dgm:pt>
    <dgm:pt modelId="{7729C330-7861-4C14-AE56-FDA6127E32FD}">
      <dgm:prSet custT="1"/>
      <dgm:spPr/>
      <dgm:t>
        <a:bodyPr/>
        <a:lstStyle/>
        <a:p>
          <a:pPr>
            <a:lnSpc>
              <a:spcPct val="100000"/>
            </a:lnSpc>
          </a:pPr>
          <a:r>
            <a:rPr lang="en-US" sz="1400"/>
            <a:t>Fear and Anxiety – Fears about the dying process, uncertainty about what to expect, and concerns about making the right decisions can create significant anxiety. </a:t>
          </a:r>
        </a:p>
      </dgm:t>
    </dgm:pt>
    <dgm:pt modelId="{01939D65-6DCC-4FC0-8935-A72FFEFE4765}" type="parTrans" cxnId="{62E77A49-F29F-4A22-96B2-A0EC64A91B9F}">
      <dgm:prSet/>
      <dgm:spPr/>
      <dgm:t>
        <a:bodyPr/>
        <a:lstStyle/>
        <a:p>
          <a:endParaRPr lang="en-US" sz="1400"/>
        </a:p>
      </dgm:t>
    </dgm:pt>
    <dgm:pt modelId="{33F35823-811F-4149-B43E-44CF0E45BC04}" type="sibTrans" cxnId="{62E77A49-F29F-4A22-96B2-A0EC64A91B9F}">
      <dgm:prSet/>
      <dgm:spPr/>
      <dgm:t>
        <a:bodyPr/>
        <a:lstStyle/>
        <a:p>
          <a:endParaRPr lang="en-US" sz="1400"/>
        </a:p>
      </dgm:t>
    </dgm:pt>
    <dgm:pt modelId="{57C62F83-CCC1-420C-A65D-CBC56AEF9972}">
      <dgm:prSet custT="1"/>
      <dgm:spPr/>
      <dgm:t>
        <a:bodyPr/>
        <a:lstStyle/>
        <a:p>
          <a:pPr>
            <a:lnSpc>
              <a:spcPct val="100000"/>
            </a:lnSpc>
          </a:pPr>
          <a:r>
            <a:rPr lang="en-US" sz="1400"/>
            <a:t>Guilt and Regret – Caregivers may grapple with feeling so guilt, questioning if they are doing enough or making the right choices regarding treatment and comfort. </a:t>
          </a:r>
        </a:p>
      </dgm:t>
    </dgm:pt>
    <dgm:pt modelId="{D9BA7D58-9978-403E-99FF-9664F90DD8CA}" type="parTrans" cxnId="{03A4EEC6-722D-41F7-96CF-DC89C324E7AC}">
      <dgm:prSet/>
      <dgm:spPr/>
      <dgm:t>
        <a:bodyPr/>
        <a:lstStyle/>
        <a:p>
          <a:endParaRPr lang="en-US" sz="1400"/>
        </a:p>
      </dgm:t>
    </dgm:pt>
    <dgm:pt modelId="{2561572E-E86B-4B1D-BBCD-82220FE86C81}" type="sibTrans" cxnId="{03A4EEC6-722D-41F7-96CF-DC89C324E7AC}">
      <dgm:prSet/>
      <dgm:spPr/>
      <dgm:t>
        <a:bodyPr/>
        <a:lstStyle/>
        <a:p>
          <a:endParaRPr lang="en-US" sz="1400"/>
        </a:p>
      </dgm:t>
    </dgm:pt>
    <dgm:pt modelId="{132D6536-4DB1-4B39-B721-3F00EC2271C0}">
      <dgm:prSet custT="1"/>
      <dgm:spPr/>
      <dgm:t>
        <a:bodyPr/>
        <a:lstStyle/>
        <a:p>
          <a:pPr>
            <a:lnSpc>
              <a:spcPct val="100000"/>
            </a:lnSpc>
          </a:pPr>
          <a:r>
            <a:rPr lang="en-US" sz="1400"/>
            <a:t>Relief – For some, transitioning to palliative care can bring a sense of relief, particularly if it alleviates the stress of aggressive treatments and focuses on comfort.</a:t>
          </a:r>
        </a:p>
      </dgm:t>
    </dgm:pt>
    <dgm:pt modelId="{45FAE3FF-1700-4392-A8AA-8CCF6FCA9043}" type="parTrans" cxnId="{963ACD47-BF66-4A1F-9EED-31C7340DFE12}">
      <dgm:prSet/>
      <dgm:spPr/>
      <dgm:t>
        <a:bodyPr/>
        <a:lstStyle/>
        <a:p>
          <a:endParaRPr lang="en-US" sz="1400"/>
        </a:p>
      </dgm:t>
    </dgm:pt>
    <dgm:pt modelId="{E35C519B-6C10-4A94-AF72-71DFA18DC665}" type="sibTrans" cxnId="{963ACD47-BF66-4A1F-9EED-31C7340DFE12}">
      <dgm:prSet/>
      <dgm:spPr/>
      <dgm:t>
        <a:bodyPr/>
        <a:lstStyle/>
        <a:p>
          <a:endParaRPr lang="en-US" sz="1400"/>
        </a:p>
      </dgm:t>
    </dgm:pt>
    <dgm:pt modelId="{59F92464-5B61-471F-B009-79BE5855B0B8}">
      <dgm:prSet custT="1"/>
      <dgm:spPr/>
      <dgm:t>
        <a:bodyPr/>
        <a:lstStyle/>
        <a:p>
          <a:pPr>
            <a:lnSpc>
              <a:spcPct val="100000"/>
            </a:lnSpc>
          </a:pPr>
          <a:r>
            <a:rPr lang="en-US" sz="1400"/>
            <a:t>Connection and Love – This transition may also deepen feelings of connection and love, as caregivers spend meaningful time with their loved ones, focusing on their needs and preferences.</a:t>
          </a:r>
        </a:p>
      </dgm:t>
    </dgm:pt>
    <dgm:pt modelId="{A035C206-368F-4350-A7BA-02E5A63A9732}" type="parTrans" cxnId="{78F36EE6-99FA-470C-B963-A8AF42ECCE15}">
      <dgm:prSet/>
      <dgm:spPr/>
      <dgm:t>
        <a:bodyPr/>
        <a:lstStyle/>
        <a:p>
          <a:endParaRPr lang="en-US" sz="1400"/>
        </a:p>
      </dgm:t>
    </dgm:pt>
    <dgm:pt modelId="{31597868-2927-4010-9208-A7978743A7D1}" type="sibTrans" cxnId="{78F36EE6-99FA-470C-B963-A8AF42ECCE15}">
      <dgm:prSet/>
      <dgm:spPr/>
      <dgm:t>
        <a:bodyPr/>
        <a:lstStyle/>
        <a:p>
          <a:endParaRPr lang="en-US" sz="1400"/>
        </a:p>
      </dgm:t>
    </dgm:pt>
    <dgm:pt modelId="{E8907228-7556-4C97-9D30-6FBDF3FD53B6}" type="pres">
      <dgm:prSet presAssocID="{9736AFE8-BE89-419A-A528-A8D908E488E9}" presName="root" presStyleCnt="0">
        <dgm:presLayoutVars>
          <dgm:dir/>
          <dgm:resizeHandles val="exact"/>
        </dgm:presLayoutVars>
      </dgm:prSet>
      <dgm:spPr/>
    </dgm:pt>
    <dgm:pt modelId="{3EE1C706-A52F-40A2-B571-23EF0974E1AC}" type="pres">
      <dgm:prSet presAssocID="{0D1D59B7-3873-465B-AA34-949EBBC134F0}" presName="compNode" presStyleCnt="0"/>
      <dgm:spPr/>
    </dgm:pt>
    <dgm:pt modelId="{8EE8E35E-C99A-4256-94F3-F06232311A00}" type="pres">
      <dgm:prSet presAssocID="{0D1D59B7-3873-465B-AA34-949EBBC134F0}" presName="bgRect" presStyleLbl="bgShp" presStyleIdx="0" presStyleCnt="5"/>
      <dgm:spPr/>
    </dgm:pt>
    <dgm:pt modelId="{3C69C4C4-69C7-4627-9156-CE4666AE70B9}" type="pres">
      <dgm:prSet presAssocID="{0D1D59B7-3873-465B-AA34-949EBBC134F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rying Face with No Fill"/>
        </a:ext>
      </dgm:extLst>
    </dgm:pt>
    <dgm:pt modelId="{300466F3-CBE7-4423-A63B-68EC25A1AD0A}" type="pres">
      <dgm:prSet presAssocID="{0D1D59B7-3873-465B-AA34-949EBBC134F0}" presName="spaceRect" presStyleCnt="0"/>
      <dgm:spPr/>
    </dgm:pt>
    <dgm:pt modelId="{A7A01731-888F-4B20-B013-AB554E35665C}" type="pres">
      <dgm:prSet presAssocID="{0D1D59B7-3873-465B-AA34-949EBBC134F0}" presName="parTx" presStyleLbl="revTx" presStyleIdx="0" presStyleCnt="5">
        <dgm:presLayoutVars>
          <dgm:chMax val="0"/>
          <dgm:chPref val="0"/>
        </dgm:presLayoutVars>
      </dgm:prSet>
      <dgm:spPr/>
    </dgm:pt>
    <dgm:pt modelId="{B8943ECD-AE3B-4E1F-BA94-975724301497}" type="pres">
      <dgm:prSet presAssocID="{1B9DE5AF-633D-4189-825E-97546157005B}" presName="sibTrans" presStyleCnt="0"/>
      <dgm:spPr/>
    </dgm:pt>
    <dgm:pt modelId="{CCB346BA-0B30-4FBB-8A32-FC686569694F}" type="pres">
      <dgm:prSet presAssocID="{7729C330-7861-4C14-AE56-FDA6127E32FD}" presName="compNode" presStyleCnt="0"/>
      <dgm:spPr/>
    </dgm:pt>
    <dgm:pt modelId="{28AE7FDD-C218-41FA-96DF-81A0D346DDA0}" type="pres">
      <dgm:prSet presAssocID="{7729C330-7861-4C14-AE56-FDA6127E32FD}" presName="bgRect" presStyleLbl="bgShp" presStyleIdx="1" presStyleCnt="5"/>
      <dgm:spPr/>
    </dgm:pt>
    <dgm:pt modelId="{FC8652F5-7910-441C-980F-6FCD9CC0A752}" type="pres">
      <dgm:prSet presAssocID="{7729C330-7861-4C14-AE56-FDA6127E32F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fused Person"/>
        </a:ext>
      </dgm:extLst>
    </dgm:pt>
    <dgm:pt modelId="{5FF81FA7-0C84-4279-B532-DBDF6EF72B82}" type="pres">
      <dgm:prSet presAssocID="{7729C330-7861-4C14-AE56-FDA6127E32FD}" presName="spaceRect" presStyleCnt="0"/>
      <dgm:spPr/>
    </dgm:pt>
    <dgm:pt modelId="{9CED6D68-9D7E-43EB-8A69-CAEDE7C742E4}" type="pres">
      <dgm:prSet presAssocID="{7729C330-7861-4C14-AE56-FDA6127E32FD}" presName="parTx" presStyleLbl="revTx" presStyleIdx="1" presStyleCnt="5">
        <dgm:presLayoutVars>
          <dgm:chMax val="0"/>
          <dgm:chPref val="0"/>
        </dgm:presLayoutVars>
      </dgm:prSet>
      <dgm:spPr/>
    </dgm:pt>
    <dgm:pt modelId="{A65C4458-2361-4BED-AAEE-58F1D3B8D42C}" type="pres">
      <dgm:prSet presAssocID="{33F35823-811F-4149-B43E-44CF0E45BC04}" presName="sibTrans" presStyleCnt="0"/>
      <dgm:spPr/>
    </dgm:pt>
    <dgm:pt modelId="{498E9D54-77DF-4488-BE45-85F3E84E72B0}" type="pres">
      <dgm:prSet presAssocID="{57C62F83-CCC1-420C-A65D-CBC56AEF9972}" presName="compNode" presStyleCnt="0"/>
      <dgm:spPr/>
    </dgm:pt>
    <dgm:pt modelId="{7EE691B6-DAE2-48D6-8946-FEB3434694AC}" type="pres">
      <dgm:prSet presAssocID="{57C62F83-CCC1-420C-A65D-CBC56AEF9972}" presName="bgRect" presStyleLbl="bgShp" presStyleIdx="2" presStyleCnt="5"/>
      <dgm:spPr/>
    </dgm:pt>
    <dgm:pt modelId="{A9899E87-113C-46E1-9C6E-D642EB707D18}" type="pres">
      <dgm:prSet presAssocID="{57C62F83-CCC1-420C-A65D-CBC56AEF997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ngue Face with Solid Fill"/>
        </a:ext>
      </dgm:extLst>
    </dgm:pt>
    <dgm:pt modelId="{9095B423-4D4F-4660-B58E-EFDD9AD1E5FE}" type="pres">
      <dgm:prSet presAssocID="{57C62F83-CCC1-420C-A65D-CBC56AEF9972}" presName="spaceRect" presStyleCnt="0"/>
      <dgm:spPr/>
    </dgm:pt>
    <dgm:pt modelId="{211EFA15-870D-485A-B776-3A888B3BCED7}" type="pres">
      <dgm:prSet presAssocID="{57C62F83-CCC1-420C-A65D-CBC56AEF9972}" presName="parTx" presStyleLbl="revTx" presStyleIdx="2" presStyleCnt="5">
        <dgm:presLayoutVars>
          <dgm:chMax val="0"/>
          <dgm:chPref val="0"/>
        </dgm:presLayoutVars>
      </dgm:prSet>
      <dgm:spPr/>
    </dgm:pt>
    <dgm:pt modelId="{0C998B7E-B12E-4A28-B765-6B681CFB2ABC}" type="pres">
      <dgm:prSet presAssocID="{2561572E-E86B-4B1D-BBCD-82220FE86C81}" presName="sibTrans" presStyleCnt="0"/>
      <dgm:spPr/>
    </dgm:pt>
    <dgm:pt modelId="{DFEFA98F-FA13-4FAC-A9A8-FDE57F9E8E1D}" type="pres">
      <dgm:prSet presAssocID="{132D6536-4DB1-4B39-B721-3F00EC2271C0}" presName="compNode" presStyleCnt="0"/>
      <dgm:spPr/>
    </dgm:pt>
    <dgm:pt modelId="{92D86B68-AB2C-4357-A9B5-359CC909569E}" type="pres">
      <dgm:prSet presAssocID="{132D6536-4DB1-4B39-B721-3F00EC2271C0}" presName="bgRect" presStyleLbl="bgShp" presStyleIdx="3" presStyleCnt="5"/>
      <dgm:spPr/>
    </dgm:pt>
    <dgm:pt modelId="{508424C3-1F3F-416C-9C01-95A9C646E498}" type="pres">
      <dgm:prSet presAssocID="{132D6536-4DB1-4B39-B721-3F00EC2271C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dical"/>
        </a:ext>
      </dgm:extLst>
    </dgm:pt>
    <dgm:pt modelId="{2A001BE0-5CA5-4F0D-AA18-5BE5735D9608}" type="pres">
      <dgm:prSet presAssocID="{132D6536-4DB1-4B39-B721-3F00EC2271C0}" presName="spaceRect" presStyleCnt="0"/>
      <dgm:spPr/>
    </dgm:pt>
    <dgm:pt modelId="{4C870953-1B8E-461F-964C-0698371E9888}" type="pres">
      <dgm:prSet presAssocID="{132D6536-4DB1-4B39-B721-3F00EC2271C0}" presName="parTx" presStyleLbl="revTx" presStyleIdx="3" presStyleCnt="5">
        <dgm:presLayoutVars>
          <dgm:chMax val="0"/>
          <dgm:chPref val="0"/>
        </dgm:presLayoutVars>
      </dgm:prSet>
      <dgm:spPr/>
    </dgm:pt>
    <dgm:pt modelId="{FFA1D1ED-4CC9-4EBA-A906-D235F7EA9767}" type="pres">
      <dgm:prSet presAssocID="{E35C519B-6C10-4A94-AF72-71DFA18DC665}" presName="sibTrans" presStyleCnt="0"/>
      <dgm:spPr/>
    </dgm:pt>
    <dgm:pt modelId="{68482625-759A-4369-8FBB-4C28442C144B}" type="pres">
      <dgm:prSet presAssocID="{59F92464-5B61-471F-B009-79BE5855B0B8}" presName="compNode" presStyleCnt="0"/>
      <dgm:spPr/>
    </dgm:pt>
    <dgm:pt modelId="{E6351CAE-3571-43E8-BA0C-E09A9A99A8F6}" type="pres">
      <dgm:prSet presAssocID="{59F92464-5B61-471F-B009-79BE5855B0B8}" presName="bgRect" presStyleLbl="bgShp" presStyleIdx="4" presStyleCnt="5"/>
      <dgm:spPr/>
    </dgm:pt>
    <dgm:pt modelId="{E04AA321-710A-4929-A7A1-70EE18AAA363}" type="pres">
      <dgm:prSet presAssocID="{59F92464-5B61-471F-B009-79BE5855B0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ove Letter"/>
        </a:ext>
      </dgm:extLst>
    </dgm:pt>
    <dgm:pt modelId="{43A0411D-C909-4781-81F7-5F28DC8441F4}" type="pres">
      <dgm:prSet presAssocID="{59F92464-5B61-471F-B009-79BE5855B0B8}" presName="spaceRect" presStyleCnt="0"/>
      <dgm:spPr/>
    </dgm:pt>
    <dgm:pt modelId="{C53F3C27-BD25-4359-88B9-380073B768EE}" type="pres">
      <dgm:prSet presAssocID="{59F92464-5B61-471F-B009-79BE5855B0B8}" presName="parTx" presStyleLbl="revTx" presStyleIdx="4" presStyleCnt="5">
        <dgm:presLayoutVars>
          <dgm:chMax val="0"/>
          <dgm:chPref val="0"/>
        </dgm:presLayoutVars>
      </dgm:prSet>
      <dgm:spPr/>
    </dgm:pt>
  </dgm:ptLst>
  <dgm:cxnLst>
    <dgm:cxn modelId="{A5B6C032-3E97-406D-831A-E61D8F0F9A5F}" type="presOf" srcId="{57C62F83-CCC1-420C-A65D-CBC56AEF9972}" destId="{211EFA15-870D-485A-B776-3A888B3BCED7}" srcOrd="0" destOrd="0" presId="urn:microsoft.com/office/officeart/2018/2/layout/IconVerticalSolidList"/>
    <dgm:cxn modelId="{65C4D860-905D-4D77-8A2E-D12419A15FBD}" srcId="{9736AFE8-BE89-419A-A528-A8D908E488E9}" destId="{0D1D59B7-3873-465B-AA34-949EBBC134F0}" srcOrd="0" destOrd="0" parTransId="{B3E67F3F-9913-4D85-9CC2-6C676B14CC95}" sibTransId="{1B9DE5AF-633D-4189-825E-97546157005B}"/>
    <dgm:cxn modelId="{55576746-171A-4F92-84A9-76EC01B0007B}" type="presOf" srcId="{9736AFE8-BE89-419A-A528-A8D908E488E9}" destId="{E8907228-7556-4C97-9D30-6FBDF3FD53B6}" srcOrd="0" destOrd="0" presId="urn:microsoft.com/office/officeart/2018/2/layout/IconVerticalSolidList"/>
    <dgm:cxn modelId="{963ACD47-BF66-4A1F-9EED-31C7340DFE12}" srcId="{9736AFE8-BE89-419A-A528-A8D908E488E9}" destId="{132D6536-4DB1-4B39-B721-3F00EC2271C0}" srcOrd="3" destOrd="0" parTransId="{45FAE3FF-1700-4392-A8AA-8CCF6FCA9043}" sibTransId="{E35C519B-6C10-4A94-AF72-71DFA18DC665}"/>
    <dgm:cxn modelId="{62E77A49-F29F-4A22-96B2-A0EC64A91B9F}" srcId="{9736AFE8-BE89-419A-A528-A8D908E488E9}" destId="{7729C330-7861-4C14-AE56-FDA6127E32FD}" srcOrd="1" destOrd="0" parTransId="{01939D65-6DCC-4FC0-8935-A72FFEFE4765}" sibTransId="{33F35823-811F-4149-B43E-44CF0E45BC04}"/>
    <dgm:cxn modelId="{5F088270-8A6F-4A99-ACEE-026A62E6675E}" type="presOf" srcId="{59F92464-5B61-471F-B009-79BE5855B0B8}" destId="{C53F3C27-BD25-4359-88B9-380073B768EE}" srcOrd="0" destOrd="0" presId="urn:microsoft.com/office/officeart/2018/2/layout/IconVerticalSolidList"/>
    <dgm:cxn modelId="{2DC71E7B-C142-4E67-AD40-1C0C52CCD510}" type="presOf" srcId="{132D6536-4DB1-4B39-B721-3F00EC2271C0}" destId="{4C870953-1B8E-461F-964C-0698371E9888}" srcOrd="0" destOrd="0" presId="urn:microsoft.com/office/officeart/2018/2/layout/IconVerticalSolidList"/>
    <dgm:cxn modelId="{5F954B7F-2121-47E8-8423-5D6D453B317D}" type="presOf" srcId="{0D1D59B7-3873-465B-AA34-949EBBC134F0}" destId="{A7A01731-888F-4B20-B013-AB554E35665C}" srcOrd="0" destOrd="0" presId="urn:microsoft.com/office/officeart/2018/2/layout/IconVerticalSolidList"/>
    <dgm:cxn modelId="{03A4EEC6-722D-41F7-96CF-DC89C324E7AC}" srcId="{9736AFE8-BE89-419A-A528-A8D908E488E9}" destId="{57C62F83-CCC1-420C-A65D-CBC56AEF9972}" srcOrd="2" destOrd="0" parTransId="{D9BA7D58-9978-403E-99FF-9664F90DD8CA}" sibTransId="{2561572E-E86B-4B1D-BBCD-82220FE86C81}"/>
    <dgm:cxn modelId="{78F36EE6-99FA-470C-B963-A8AF42ECCE15}" srcId="{9736AFE8-BE89-419A-A528-A8D908E488E9}" destId="{59F92464-5B61-471F-B009-79BE5855B0B8}" srcOrd="4" destOrd="0" parTransId="{A035C206-368F-4350-A7BA-02E5A63A9732}" sibTransId="{31597868-2927-4010-9208-A7978743A7D1}"/>
    <dgm:cxn modelId="{D71AFFF7-BB78-40C9-8BD2-58C87E08E354}" type="presOf" srcId="{7729C330-7861-4C14-AE56-FDA6127E32FD}" destId="{9CED6D68-9D7E-43EB-8A69-CAEDE7C742E4}" srcOrd="0" destOrd="0" presId="urn:microsoft.com/office/officeart/2018/2/layout/IconVerticalSolidList"/>
    <dgm:cxn modelId="{063377C4-4E12-412F-BF18-32D3B8B746BF}" type="presParOf" srcId="{E8907228-7556-4C97-9D30-6FBDF3FD53B6}" destId="{3EE1C706-A52F-40A2-B571-23EF0974E1AC}" srcOrd="0" destOrd="0" presId="urn:microsoft.com/office/officeart/2018/2/layout/IconVerticalSolidList"/>
    <dgm:cxn modelId="{532569DE-9C32-456A-AAAF-D692BFD8518C}" type="presParOf" srcId="{3EE1C706-A52F-40A2-B571-23EF0974E1AC}" destId="{8EE8E35E-C99A-4256-94F3-F06232311A00}" srcOrd="0" destOrd="0" presId="urn:microsoft.com/office/officeart/2018/2/layout/IconVerticalSolidList"/>
    <dgm:cxn modelId="{9C6D4593-1C6F-4346-838E-000239AB9F89}" type="presParOf" srcId="{3EE1C706-A52F-40A2-B571-23EF0974E1AC}" destId="{3C69C4C4-69C7-4627-9156-CE4666AE70B9}" srcOrd="1" destOrd="0" presId="urn:microsoft.com/office/officeart/2018/2/layout/IconVerticalSolidList"/>
    <dgm:cxn modelId="{F207CEB7-2CA3-4BFF-B417-9CD00564F3C3}" type="presParOf" srcId="{3EE1C706-A52F-40A2-B571-23EF0974E1AC}" destId="{300466F3-CBE7-4423-A63B-68EC25A1AD0A}" srcOrd="2" destOrd="0" presId="urn:microsoft.com/office/officeart/2018/2/layout/IconVerticalSolidList"/>
    <dgm:cxn modelId="{8A8A3EFE-D5E7-49ED-BA1F-90A1BF7A6818}" type="presParOf" srcId="{3EE1C706-A52F-40A2-B571-23EF0974E1AC}" destId="{A7A01731-888F-4B20-B013-AB554E35665C}" srcOrd="3" destOrd="0" presId="urn:microsoft.com/office/officeart/2018/2/layout/IconVerticalSolidList"/>
    <dgm:cxn modelId="{FC58FAB8-E84C-413A-9859-AB914BA1BE11}" type="presParOf" srcId="{E8907228-7556-4C97-9D30-6FBDF3FD53B6}" destId="{B8943ECD-AE3B-4E1F-BA94-975724301497}" srcOrd="1" destOrd="0" presId="urn:microsoft.com/office/officeart/2018/2/layout/IconVerticalSolidList"/>
    <dgm:cxn modelId="{67DFD42F-B36D-4558-B7AA-1F3A9DE9ED4F}" type="presParOf" srcId="{E8907228-7556-4C97-9D30-6FBDF3FD53B6}" destId="{CCB346BA-0B30-4FBB-8A32-FC686569694F}" srcOrd="2" destOrd="0" presId="urn:microsoft.com/office/officeart/2018/2/layout/IconVerticalSolidList"/>
    <dgm:cxn modelId="{07601008-602E-4711-AF2E-2DF6B48FB512}" type="presParOf" srcId="{CCB346BA-0B30-4FBB-8A32-FC686569694F}" destId="{28AE7FDD-C218-41FA-96DF-81A0D346DDA0}" srcOrd="0" destOrd="0" presId="urn:microsoft.com/office/officeart/2018/2/layout/IconVerticalSolidList"/>
    <dgm:cxn modelId="{8F0E96D0-869D-4798-B034-3C1D5E8AF4C6}" type="presParOf" srcId="{CCB346BA-0B30-4FBB-8A32-FC686569694F}" destId="{FC8652F5-7910-441C-980F-6FCD9CC0A752}" srcOrd="1" destOrd="0" presId="urn:microsoft.com/office/officeart/2018/2/layout/IconVerticalSolidList"/>
    <dgm:cxn modelId="{B1E08B6C-ED24-4013-BA92-A3DB5DC00488}" type="presParOf" srcId="{CCB346BA-0B30-4FBB-8A32-FC686569694F}" destId="{5FF81FA7-0C84-4279-B532-DBDF6EF72B82}" srcOrd="2" destOrd="0" presId="urn:microsoft.com/office/officeart/2018/2/layout/IconVerticalSolidList"/>
    <dgm:cxn modelId="{6CAFAC9C-100C-40C4-AD20-24A42A51591B}" type="presParOf" srcId="{CCB346BA-0B30-4FBB-8A32-FC686569694F}" destId="{9CED6D68-9D7E-43EB-8A69-CAEDE7C742E4}" srcOrd="3" destOrd="0" presId="urn:microsoft.com/office/officeart/2018/2/layout/IconVerticalSolidList"/>
    <dgm:cxn modelId="{8EDD474A-710A-4081-86F6-DD79E6BF1C18}" type="presParOf" srcId="{E8907228-7556-4C97-9D30-6FBDF3FD53B6}" destId="{A65C4458-2361-4BED-AAEE-58F1D3B8D42C}" srcOrd="3" destOrd="0" presId="urn:microsoft.com/office/officeart/2018/2/layout/IconVerticalSolidList"/>
    <dgm:cxn modelId="{ACF3AAC6-10E0-4204-9072-5BC6E394EAE3}" type="presParOf" srcId="{E8907228-7556-4C97-9D30-6FBDF3FD53B6}" destId="{498E9D54-77DF-4488-BE45-85F3E84E72B0}" srcOrd="4" destOrd="0" presId="urn:microsoft.com/office/officeart/2018/2/layout/IconVerticalSolidList"/>
    <dgm:cxn modelId="{840EBD8B-7D2C-4650-ACB0-C5C6E66CD17B}" type="presParOf" srcId="{498E9D54-77DF-4488-BE45-85F3E84E72B0}" destId="{7EE691B6-DAE2-48D6-8946-FEB3434694AC}" srcOrd="0" destOrd="0" presId="urn:microsoft.com/office/officeart/2018/2/layout/IconVerticalSolidList"/>
    <dgm:cxn modelId="{FC6A61AB-0E25-440A-9048-4AE02640C6F3}" type="presParOf" srcId="{498E9D54-77DF-4488-BE45-85F3E84E72B0}" destId="{A9899E87-113C-46E1-9C6E-D642EB707D18}" srcOrd="1" destOrd="0" presId="urn:microsoft.com/office/officeart/2018/2/layout/IconVerticalSolidList"/>
    <dgm:cxn modelId="{03514528-FB60-4243-ABF9-1FC3AC945574}" type="presParOf" srcId="{498E9D54-77DF-4488-BE45-85F3E84E72B0}" destId="{9095B423-4D4F-4660-B58E-EFDD9AD1E5FE}" srcOrd="2" destOrd="0" presId="urn:microsoft.com/office/officeart/2018/2/layout/IconVerticalSolidList"/>
    <dgm:cxn modelId="{ED3156E0-CFE9-48D6-98C1-5CB25CC34744}" type="presParOf" srcId="{498E9D54-77DF-4488-BE45-85F3E84E72B0}" destId="{211EFA15-870D-485A-B776-3A888B3BCED7}" srcOrd="3" destOrd="0" presId="urn:microsoft.com/office/officeart/2018/2/layout/IconVerticalSolidList"/>
    <dgm:cxn modelId="{8F81677B-86CA-44E2-9D16-F4D4959A0B88}" type="presParOf" srcId="{E8907228-7556-4C97-9D30-6FBDF3FD53B6}" destId="{0C998B7E-B12E-4A28-B765-6B681CFB2ABC}" srcOrd="5" destOrd="0" presId="urn:microsoft.com/office/officeart/2018/2/layout/IconVerticalSolidList"/>
    <dgm:cxn modelId="{E7E805FE-F33F-4E85-AE28-D20DDF6AC654}" type="presParOf" srcId="{E8907228-7556-4C97-9D30-6FBDF3FD53B6}" destId="{DFEFA98F-FA13-4FAC-A9A8-FDE57F9E8E1D}" srcOrd="6" destOrd="0" presId="urn:microsoft.com/office/officeart/2018/2/layout/IconVerticalSolidList"/>
    <dgm:cxn modelId="{8EA8E7DD-1C2E-462C-A92F-C91582F3E464}" type="presParOf" srcId="{DFEFA98F-FA13-4FAC-A9A8-FDE57F9E8E1D}" destId="{92D86B68-AB2C-4357-A9B5-359CC909569E}" srcOrd="0" destOrd="0" presId="urn:microsoft.com/office/officeart/2018/2/layout/IconVerticalSolidList"/>
    <dgm:cxn modelId="{BCA01B5A-BEA8-4435-87C9-320BAA62CBF6}" type="presParOf" srcId="{DFEFA98F-FA13-4FAC-A9A8-FDE57F9E8E1D}" destId="{508424C3-1F3F-416C-9C01-95A9C646E498}" srcOrd="1" destOrd="0" presId="urn:microsoft.com/office/officeart/2018/2/layout/IconVerticalSolidList"/>
    <dgm:cxn modelId="{78DE2A8E-C275-498B-83B5-C97C922A6C87}" type="presParOf" srcId="{DFEFA98F-FA13-4FAC-A9A8-FDE57F9E8E1D}" destId="{2A001BE0-5CA5-4F0D-AA18-5BE5735D9608}" srcOrd="2" destOrd="0" presId="urn:microsoft.com/office/officeart/2018/2/layout/IconVerticalSolidList"/>
    <dgm:cxn modelId="{D79BC9E4-4CAC-45CC-BB3B-42D3D848F86C}" type="presParOf" srcId="{DFEFA98F-FA13-4FAC-A9A8-FDE57F9E8E1D}" destId="{4C870953-1B8E-461F-964C-0698371E9888}" srcOrd="3" destOrd="0" presId="urn:microsoft.com/office/officeart/2018/2/layout/IconVerticalSolidList"/>
    <dgm:cxn modelId="{F01ABF40-37B0-4838-A1AE-91DECC1A3654}" type="presParOf" srcId="{E8907228-7556-4C97-9D30-6FBDF3FD53B6}" destId="{FFA1D1ED-4CC9-4EBA-A906-D235F7EA9767}" srcOrd="7" destOrd="0" presId="urn:microsoft.com/office/officeart/2018/2/layout/IconVerticalSolidList"/>
    <dgm:cxn modelId="{60A4B289-C445-4B3E-A42A-E468F2221A68}" type="presParOf" srcId="{E8907228-7556-4C97-9D30-6FBDF3FD53B6}" destId="{68482625-759A-4369-8FBB-4C28442C144B}" srcOrd="8" destOrd="0" presId="urn:microsoft.com/office/officeart/2018/2/layout/IconVerticalSolidList"/>
    <dgm:cxn modelId="{C1F35D49-A1DC-4828-8E99-3D3F9496814B}" type="presParOf" srcId="{68482625-759A-4369-8FBB-4C28442C144B}" destId="{E6351CAE-3571-43E8-BA0C-E09A9A99A8F6}" srcOrd="0" destOrd="0" presId="urn:microsoft.com/office/officeart/2018/2/layout/IconVerticalSolidList"/>
    <dgm:cxn modelId="{5B59F601-B6FC-4F2C-85B2-C6EDD6C42F30}" type="presParOf" srcId="{68482625-759A-4369-8FBB-4C28442C144B}" destId="{E04AA321-710A-4929-A7A1-70EE18AAA363}" srcOrd="1" destOrd="0" presId="urn:microsoft.com/office/officeart/2018/2/layout/IconVerticalSolidList"/>
    <dgm:cxn modelId="{C896C1A7-B869-4BDA-9C6B-68CC9B94A5D6}" type="presParOf" srcId="{68482625-759A-4369-8FBB-4C28442C144B}" destId="{43A0411D-C909-4781-81F7-5F28DC8441F4}" srcOrd="2" destOrd="0" presId="urn:microsoft.com/office/officeart/2018/2/layout/IconVerticalSolidList"/>
    <dgm:cxn modelId="{C8DB3864-619D-4D3E-8E47-427D51622910}" type="presParOf" srcId="{68482625-759A-4369-8FBB-4C28442C144B}" destId="{C53F3C27-BD25-4359-88B9-380073B768E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B9C90-15DC-4D4D-8DEE-5C92CD986192}">
      <dsp:nvSpPr>
        <dsp:cNvPr id="0" name=""/>
        <dsp:cNvSpPr/>
      </dsp:nvSpPr>
      <dsp:spPr>
        <a:xfrm>
          <a:off x="0" y="2602"/>
          <a:ext cx="10515600" cy="687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a:t>Education Sessions</a:t>
          </a:r>
          <a:endParaRPr lang="en-US" sz="2800" kern="1200"/>
        </a:p>
      </dsp:txBody>
      <dsp:txXfrm>
        <a:off x="33583" y="36185"/>
        <a:ext cx="10448434" cy="620794"/>
      </dsp:txXfrm>
    </dsp:sp>
    <dsp:sp modelId="{44856789-71DB-4F3D-9F3F-C0C60906DBEF}">
      <dsp:nvSpPr>
        <dsp:cNvPr id="0" name=""/>
        <dsp:cNvSpPr/>
      </dsp:nvSpPr>
      <dsp:spPr>
        <a:xfrm>
          <a:off x="0" y="690562"/>
          <a:ext cx="105156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CA" sz="2200" kern="1200"/>
            <a:t>Learning is essential to better support someone living with dementia through their changes</a:t>
          </a:r>
          <a:endParaRPr lang="en-US" sz="2200" kern="1200"/>
        </a:p>
        <a:p>
          <a:pPr marL="228600" lvl="1" indent="-228600" algn="l" defTabSz="977900">
            <a:lnSpc>
              <a:spcPct val="90000"/>
            </a:lnSpc>
            <a:spcBef>
              <a:spcPct val="0"/>
            </a:spcBef>
            <a:spcAft>
              <a:spcPct val="20000"/>
            </a:spcAft>
            <a:buChar char="•"/>
          </a:pPr>
          <a:r>
            <a:rPr lang="en-CA" sz="2200" kern="1200"/>
            <a:t>Learning could include reading fact sheets, watching videos, attending education sessions or webinars</a:t>
          </a:r>
          <a:endParaRPr lang="en-US" sz="2200" kern="1200"/>
        </a:p>
      </dsp:txBody>
      <dsp:txXfrm>
        <a:off x="0" y="690562"/>
        <a:ext cx="10515600" cy="1391040"/>
      </dsp:txXfrm>
    </dsp:sp>
    <dsp:sp modelId="{3B680053-30F8-4820-AB54-E7433663E856}">
      <dsp:nvSpPr>
        <dsp:cNvPr id="0" name=""/>
        <dsp:cNvSpPr/>
      </dsp:nvSpPr>
      <dsp:spPr>
        <a:xfrm>
          <a:off x="0" y="2081602"/>
          <a:ext cx="10515600" cy="687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a:t>Support Groups</a:t>
          </a:r>
          <a:endParaRPr lang="en-US" sz="2800" kern="1200"/>
        </a:p>
      </dsp:txBody>
      <dsp:txXfrm>
        <a:off x="33583" y="2115185"/>
        <a:ext cx="10448434" cy="620794"/>
      </dsp:txXfrm>
    </dsp:sp>
    <dsp:sp modelId="{83407CF0-48A8-4FB5-8A5C-173E7FC1A769}">
      <dsp:nvSpPr>
        <dsp:cNvPr id="0" name=""/>
        <dsp:cNvSpPr/>
      </dsp:nvSpPr>
      <dsp:spPr>
        <a:xfrm>
          <a:off x="0" y="2769562"/>
          <a:ext cx="10515600" cy="176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C</a:t>
          </a:r>
          <a:r>
            <a:rPr lang="en-US" sz="2200" b="0" i="0" kern="1200"/>
            <a:t>aregiver peer support groups provide a safe environment to learn, share, express and help each other through mutual understanding and support</a:t>
          </a:r>
          <a:endParaRPr lang="en-US" sz="2200" kern="1200"/>
        </a:p>
        <a:p>
          <a:pPr marL="228600" lvl="1" indent="-228600" algn="l" defTabSz="977900">
            <a:lnSpc>
              <a:spcPct val="90000"/>
            </a:lnSpc>
            <a:spcBef>
              <a:spcPct val="0"/>
            </a:spcBef>
            <a:spcAft>
              <a:spcPct val="20000"/>
            </a:spcAft>
            <a:buChar char="•"/>
          </a:pPr>
          <a:r>
            <a:rPr lang="en-US" sz="2200" kern="1200" dirty="0"/>
            <a:t>Peer Support/Support Networks can grow when meeting others going through a similar experience</a:t>
          </a:r>
        </a:p>
        <a:p>
          <a:pPr marL="228600" lvl="1" indent="-228600" algn="l" defTabSz="977900">
            <a:lnSpc>
              <a:spcPct val="90000"/>
            </a:lnSpc>
            <a:spcBef>
              <a:spcPct val="0"/>
            </a:spcBef>
            <a:spcAft>
              <a:spcPct val="20000"/>
            </a:spcAft>
            <a:buChar char="•"/>
          </a:pPr>
          <a:r>
            <a:rPr lang="en-US" sz="2200" kern="1200"/>
            <a:t>28 virtual support group options per month-  Virtually and In-Person</a:t>
          </a:r>
        </a:p>
      </dsp:txBody>
      <dsp:txXfrm>
        <a:off x="0" y="2769562"/>
        <a:ext cx="10515600" cy="1767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B192D-5631-4F3D-B70A-E883F95B527C}">
      <dsp:nvSpPr>
        <dsp:cNvPr id="0" name=""/>
        <dsp:cNvSpPr/>
      </dsp:nvSpPr>
      <dsp:spPr>
        <a:xfrm>
          <a:off x="280295" y="41816"/>
          <a:ext cx="746060" cy="7460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A7EAC-A2FA-46BF-9214-7A4FB1901FC7}">
      <dsp:nvSpPr>
        <dsp:cNvPr id="0" name=""/>
        <dsp:cNvSpPr/>
      </dsp:nvSpPr>
      <dsp:spPr>
        <a:xfrm>
          <a:off x="436967" y="198489"/>
          <a:ext cx="432715" cy="432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F8A362-58E9-4006-93AF-5CBB62D92111}">
      <dsp:nvSpPr>
        <dsp:cNvPr id="0" name=""/>
        <dsp:cNvSpPr/>
      </dsp:nvSpPr>
      <dsp:spPr>
        <a:xfrm>
          <a:off x="1186225" y="41816"/>
          <a:ext cx="1758570" cy="7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CA" sz="1300" kern="1200"/>
            <a:t>Understanding what dementia is</a:t>
          </a:r>
          <a:endParaRPr lang="en-US" sz="1300" kern="1200"/>
        </a:p>
      </dsp:txBody>
      <dsp:txXfrm>
        <a:off x="1186225" y="41816"/>
        <a:ext cx="1758570" cy="746060"/>
      </dsp:txXfrm>
    </dsp:sp>
    <dsp:sp modelId="{13CBF2B5-ACDE-4AF2-9AD3-5D37DF8450F4}">
      <dsp:nvSpPr>
        <dsp:cNvPr id="0" name=""/>
        <dsp:cNvSpPr/>
      </dsp:nvSpPr>
      <dsp:spPr>
        <a:xfrm>
          <a:off x="3251214" y="41816"/>
          <a:ext cx="746060" cy="7460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15F99-FE76-4D6D-B409-8E3EF646DD51}">
      <dsp:nvSpPr>
        <dsp:cNvPr id="0" name=""/>
        <dsp:cNvSpPr/>
      </dsp:nvSpPr>
      <dsp:spPr>
        <a:xfrm>
          <a:off x="3407887" y="198489"/>
          <a:ext cx="432715" cy="432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BD0450-AC9D-408B-93D6-9FCC0557E7EA}">
      <dsp:nvSpPr>
        <dsp:cNvPr id="0" name=""/>
        <dsp:cNvSpPr/>
      </dsp:nvSpPr>
      <dsp:spPr>
        <a:xfrm>
          <a:off x="4157144" y="41816"/>
          <a:ext cx="1758570" cy="7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CA" sz="1300" kern="1200"/>
            <a:t>Learning to adapt and learn new communication techniques</a:t>
          </a:r>
          <a:endParaRPr lang="en-US" sz="1300" kern="1200"/>
        </a:p>
      </dsp:txBody>
      <dsp:txXfrm>
        <a:off x="4157144" y="41816"/>
        <a:ext cx="1758570" cy="746060"/>
      </dsp:txXfrm>
    </dsp:sp>
    <dsp:sp modelId="{82C17D64-0475-4C81-A42C-62989BD6B79D}">
      <dsp:nvSpPr>
        <dsp:cNvPr id="0" name=""/>
        <dsp:cNvSpPr/>
      </dsp:nvSpPr>
      <dsp:spPr>
        <a:xfrm>
          <a:off x="280295" y="1385919"/>
          <a:ext cx="746060" cy="7460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1A961-E7E9-4D78-8EB2-6F6B393FBAC3}">
      <dsp:nvSpPr>
        <dsp:cNvPr id="0" name=""/>
        <dsp:cNvSpPr/>
      </dsp:nvSpPr>
      <dsp:spPr>
        <a:xfrm>
          <a:off x="436967" y="1542592"/>
          <a:ext cx="432715" cy="4327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7DA0C6-0DF3-4071-A072-9F5D1A123CF3}">
      <dsp:nvSpPr>
        <dsp:cNvPr id="0" name=""/>
        <dsp:cNvSpPr/>
      </dsp:nvSpPr>
      <dsp:spPr>
        <a:xfrm>
          <a:off x="1186225" y="1385919"/>
          <a:ext cx="1758570" cy="7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CA" sz="1300" kern="1200"/>
            <a:t>Understanding how to build a support network</a:t>
          </a:r>
          <a:endParaRPr lang="en-US" sz="1300" kern="1200"/>
        </a:p>
      </dsp:txBody>
      <dsp:txXfrm>
        <a:off x="1186225" y="1385919"/>
        <a:ext cx="1758570" cy="746060"/>
      </dsp:txXfrm>
    </dsp:sp>
    <dsp:sp modelId="{EA38B0A9-CC99-4464-AC60-AD0A22EA2ED8}">
      <dsp:nvSpPr>
        <dsp:cNvPr id="0" name=""/>
        <dsp:cNvSpPr/>
      </dsp:nvSpPr>
      <dsp:spPr>
        <a:xfrm>
          <a:off x="3251214" y="1385919"/>
          <a:ext cx="746060" cy="7460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C67EDC-043F-430B-AB4D-934C35CA086E}">
      <dsp:nvSpPr>
        <dsp:cNvPr id="0" name=""/>
        <dsp:cNvSpPr/>
      </dsp:nvSpPr>
      <dsp:spPr>
        <a:xfrm>
          <a:off x="3407887" y="1542592"/>
          <a:ext cx="432715" cy="4327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8700F9-ABB0-4F97-BB9E-0C77E615E721}">
      <dsp:nvSpPr>
        <dsp:cNvPr id="0" name=""/>
        <dsp:cNvSpPr/>
      </dsp:nvSpPr>
      <dsp:spPr>
        <a:xfrm>
          <a:off x="4157144" y="1385919"/>
          <a:ext cx="1758570" cy="7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CA" sz="1300" kern="1200"/>
            <a:t>Learning to navigate the health care system</a:t>
          </a:r>
          <a:endParaRPr lang="en-US" sz="1300" kern="1200"/>
        </a:p>
      </dsp:txBody>
      <dsp:txXfrm>
        <a:off x="4157144" y="1385919"/>
        <a:ext cx="1758570" cy="746060"/>
      </dsp:txXfrm>
    </dsp:sp>
    <dsp:sp modelId="{728F1366-244C-4073-8D76-98AAF56D4624}">
      <dsp:nvSpPr>
        <dsp:cNvPr id="0" name=""/>
        <dsp:cNvSpPr/>
      </dsp:nvSpPr>
      <dsp:spPr>
        <a:xfrm>
          <a:off x="280295" y="2730023"/>
          <a:ext cx="746060" cy="7460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42DC34-346D-420B-81CA-C00BFFD306CC}">
      <dsp:nvSpPr>
        <dsp:cNvPr id="0" name=""/>
        <dsp:cNvSpPr/>
      </dsp:nvSpPr>
      <dsp:spPr>
        <a:xfrm>
          <a:off x="436967" y="2886695"/>
          <a:ext cx="432715" cy="4327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426E1C-BF6F-421B-9A30-B66DB9617230}">
      <dsp:nvSpPr>
        <dsp:cNvPr id="0" name=""/>
        <dsp:cNvSpPr/>
      </dsp:nvSpPr>
      <dsp:spPr>
        <a:xfrm>
          <a:off x="1186225" y="2730023"/>
          <a:ext cx="1758570" cy="7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CA" sz="1300" kern="1200"/>
            <a:t>Understanding when to introduce care or begin involving community support services</a:t>
          </a:r>
          <a:endParaRPr lang="en-US" sz="1300" kern="1200"/>
        </a:p>
      </dsp:txBody>
      <dsp:txXfrm>
        <a:off x="1186225" y="2730023"/>
        <a:ext cx="1758570" cy="746060"/>
      </dsp:txXfrm>
    </dsp:sp>
    <dsp:sp modelId="{977BBDB7-F645-4885-95AB-E7EB8A0F72C6}">
      <dsp:nvSpPr>
        <dsp:cNvPr id="0" name=""/>
        <dsp:cNvSpPr/>
      </dsp:nvSpPr>
      <dsp:spPr>
        <a:xfrm>
          <a:off x="3251214" y="2730023"/>
          <a:ext cx="746060" cy="74606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DC7FA5-BD72-4523-AAC8-E3477EBAF2DE}">
      <dsp:nvSpPr>
        <dsp:cNvPr id="0" name=""/>
        <dsp:cNvSpPr/>
      </dsp:nvSpPr>
      <dsp:spPr>
        <a:xfrm>
          <a:off x="3407887" y="2886695"/>
          <a:ext cx="432715" cy="43271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FFF5D-B2B7-476F-A818-520EA711AA8D}">
      <dsp:nvSpPr>
        <dsp:cNvPr id="0" name=""/>
        <dsp:cNvSpPr/>
      </dsp:nvSpPr>
      <dsp:spPr>
        <a:xfrm>
          <a:off x="4157144" y="2730023"/>
          <a:ext cx="1758570" cy="7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CA" sz="1300" kern="1200"/>
            <a:t>Exploring - what is my role as a caregiver?</a:t>
          </a:r>
          <a:endParaRPr lang="en-US" sz="1300" kern="1200"/>
        </a:p>
      </dsp:txBody>
      <dsp:txXfrm>
        <a:off x="4157144" y="2730023"/>
        <a:ext cx="1758570" cy="7460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9C3D1-0EAB-45F0-A939-29694DCB86D7}">
      <dsp:nvSpPr>
        <dsp:cNvPr id="0" name=""/>
        <dsp:cNvSpPr/>
      </dsp:nvSpPr>
      <dsp:spPr>
        <a:xfrm>
          <a:off x="0" y="0"/>
          <a:ext cx="37912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FCA7ED-6AE7-46B8-B1CC-0B51D654FD93}">
      <dsp:nvSpPr>
        <dsp:cNvPr id="0" name=""/>
        <dsp:cNvSpPr/>
      </dsp:nvSpPr>
      <dsp:spPr>
        <a:xfrm>
          <a:off x="0" y="0"/>
          <a:ext cx="3791278" cy="109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Introduction to CSS services in the early stages      </a:t>
          </a:r>
        </a:p>
      </dsp:txBody>
      <dsp:txXfrm>
        <a:off x="0" y="0"/>
        <a:ext cx="3791278" cy="1095695"/>
      </dsp:txXfrm>
    </dsp:sp>
    <dsp:sp modelId="{B7DAE29F-70B8-4790-AF12-94B864F513B5}">
      <dsp:nvSpPr>
        <dsp:cNvPr id="0" name=""/>
        <dsp:cNvSpPr/>
      </dsp:nvSpPr>
      <dsp:spPr>
        <a:xfrm>
          <a:off x="0" y="1095695"/>
          <a:ext cx="37912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2925FB1-4C1C-4F37-B6CA-54362BF5B45B}">
      <dsp:nvSpPr>
        <dsp:cNvPr id="0" name=""/>
        <dsp:cNvSpPr/>
      </dsp:nvSpPr>
      <dsp:spPr>
        <a:xfrm>
          <a:off x="0" y="1095695"/>
          <a:ext cx="3791278" cy="109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Creating a positive experience through a short activity-based programs</a:t>
          </a:r>
        </a:p>
      </dsp:txBody>
      <dsp:txXfrm>
        <a:off x="0" y="1095695"/>
        <a:ext cx="3791278" cy="1095695"/>
      </dsp:txXfrm>
    </dsp:sp>
    <dsp:sp modelId="{D1D81399-BA02-4AB6-BFF2-73758A5604E5}">
      <dsp:nvSpPr>
        <dsp:cNvPr id="0" name=""/>
        <dsp:cNvSpPr/>
      </dsp:nvSpPr>
      <dsp:spPr>
        <a:xfrm>
          <a:off x="0" y="2191390"/>
          <a:ext cx="37912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2C6AA2-F335-4702-A263-E120AF9E6194}">
      <dsp:nvSpPr>
        <dsp:cNvPr id="0" name=""/>
        <dsp:cNvSpPr/>
      </dsp:nvSpPr>
      <dsp:spPr>
        <a:xfrm>
          <a:off x="0" y="2191390"/>
          <a:ext cx="3791278" cy="109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Showing caregivers the value of small amounts of respite </a:t>
          </a:r>
        </a:p>
      </dsp:txBody>
      <dsp:txXfrm>
        <a:off x="0" y="2191390"/>
        <a:ext cx="3791278" cy="1095695"/>
      </dsp:txXfrm>
    </dsp:sp>
    <dsp:sp modelId="{A3A73F8C-4FEB-4709-BF99-74F8CF9ACE65}">
      <dsp:nvSpPr>
        <dsp:cNvPr id="0" name=""/>
        <dsp:cNvSpPr/>
      </dsp:nvSpPr>
      <dsp:spPr>
        <a:xfrm>
          <a:off x="0" y="3287085"/>
          <a:ext cx="37912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3397F97-02ED-42E6-92B0-7449CC9FB34E}">
      <dsp:nvSpPr>
        <dsp:cNvPr id="0" name=""/>
        <dsp:cNvSpPr/>
      </dsp:nvSpPr>
      <dsp:spPr>
        <a:xfrm>
          <a:off x="0" y="3287085"/>
          <a:ext cx="3791278" cy="109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Run by Dementia Care Coaches and volunteers</a:t>
          </a:r>
        </a:p>
      </dsp:txBody>
      <dsp:txXfrm>
        <a:off x="0" y="3287085"/>
        <a:ext cx="3791278" cy="1095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8E35E-C99A-4256-94F3-F06232311A00}">
      <dsp:nvSpPr>
        <dsp:cNvPr id="0" name=""/>
        <dsp:cNvSpPr/>
      </dsp:nvSpPr>
      <dsp:spPr>
        <a:xfrm>
          <a:off x="0" y="6087"/>
          <a:ext cx="8437944" cy="7507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69C4C4-69C7-4627-9156-CE4666AE70B9}">
      <dsp:nvSpPr>
        <dsp:cNvPr id="0" name=""/>
        <dsp:cNvSpPr/>
      </dsp:nvSpPr>
      <dsp:spPr>
        <a:xfrm>
          <a:off x="227091" y="174998"/>
          <a:ext cx="413296" cy="4128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01731-888F-4B20-B013-AB554E35665C}">
      <dsp:nvSpPr>
        <dsp:cNvPr id="0" name=""/>
        <dsp:cNvSpPr/>
      </dsp:nvSpPr>
      <dsp:spPr>
        <a:xfrm>
          <a:off x="867479" y="6087"/>
          <a:ext cx="7544189" cy="79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16" tIns="84416" rIns="84416" bIns="84416" numCol="1" spcCol="1270" anchor="ctr" anchorCtr="0">
          <a:noAutofit/>
        </a:bodyPr>
        <a:lstStyle/>
        <a:p>
          <a:pPr marL="0" lvl="0" indent="0" algn="l" defTabSz="622300">
            <a:lnSpc>
              <a:spcPct val="100000"/>
            </a:lnSpc>
            <a:spcBef>
              <a:spcPct val="0"/>
            </a:spcBef>
            <a:spcAft>
              <a:spcPct val="35000"/>
            </a:spcAft>
            <a:buNone/>
          </a:pPr>
          <a:r>
            <a:rPr lang="en-US" sz="1400" kern="1200"/>
            <a:t>Sadness and Grief- Recognizing that dementia is a terminal illness can evoke profound sadness.  Anticipatory grief may arise as you mourn the loss of the person your loved one once was. </a:t>
          </a:r>
        </a:p>
      </dsp:txBody>
      <dsp:txXfrm>
        <a:off x="867479" y="6087"/>
        <a:ext cx="7544189" cy="797634"/>
      </dsp:txXfrm>
    </dsp:sp>
    <dsp:sp modelId="{28AE7FDD-C218-41FA-96DF-81A0D346DDA0}">
      <dsp:nvSpPr>
        <dsp:cNvPr id="0" name=""/>
        <dsp:cNvSpPr/>
      </dsp:nvSpPr>
      <dsp:spPr>
        <a:xfrm>
          <a:off x="0" y="1003130"/>
          <a:ext cx="8437944" cy="7507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652F5-7910-441C-980F-6FCD9CC0A752}">
      <dsp:nvSpPr>
        <dsp:cNvPr id="0" name=""/>
        <dsp:cNvSpPr/>
      </dsp:nvSpPr>
      <dsp:spPr>
        <a:xfrm>
          <a:off x="227091" y="1172041"/>
          <a:ext cx="413296" cy="4128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D6D68-9D7E-43EB-8A69-CAEDE7C742E4}">
      <dsp:nvSpPr>
        <dsp:cNvPr id="0" name=""/>
        <dsp:cNvSpPr/>
      </dsp:nvSpPr>
      <dsp:spPr>
        <a:xfrm>
          <a:off x="867479" y="1003130"/>
          <a:ext cx="7544189" cy="79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16" tIns="84416" rIns="84416" bIns="84416" numCol="1" spcCol="1270" anchor="ctr" anchorCtr="0">
          <a:noAutofit/>
        </a:bodyPr>
        <a:lstStyle/>
        <a:p>
          <a:pPr marL="0" lvl="0" indent="0" algn="l" defTabSz="622300">
            <a:lnSpc>
              <a:spcPct val="100000"/>
            </a:lnSpc>
            <a:spcBef>
              <a:spcPct val="0"/>
            </a:spcBef>
            <a:spcAft>
              <a:spcPct val="35000"/>
            </a:spcAft>
            <a:buNone/>
          </a:pPr>
          <a:r>
            <a:rPr lang="en-US" sz="1400" kern="1200"/>
            <a:t>Fear and Anxiety – Fears about the dying process, uncertainty about what to expect, and concerns about making the right decisions can create significant anxiety. </a:t>
          </a:r>
        </a:p>
      </dsp:txBody>
      <dsp:txXfrm>
        <a:off x="867479" y="1003130"/>
        <a:ext cx="7544189" cy="797634"/>
      </dsp:txXfrm>
    </dsp:sp>
    <dsp:sp modelId="{7EE691B6-DAE2-48D6-8946-FEB3434694AC}">
      <dsp:nvSpPr>
        <dsp:cNvPr id="0" name=""/>
        <dsp:cNvSpPr/>
      </dsp:nvSpPr>
      <dsp:spPr>
        <a:xfrm>
          <a:off x="0" y="2000173"/>
          <a:ext cx="8437944" cy="7507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99E87-113C-46E1-9C6E-D642EB707D18}">
      <dsp:nvSpPr>
        <dsp:cNvPr id="0" name=""/>
        <dsp:cNvSpPr/>
      </dsp:nvSpPr>
      <dsp:spPr>
        <a:xfrm>
          <a:off x="227091" y="2169084"/>
          <a:ext cx="413296" cy="4128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EFA15-870D-485A-B776-3A888B3BCED7}">
      <dsp:nvSpPr>
        <dsp:cNvPr id="0" name=""/>
        <dsp:cNvSpPr/>
      </dsp:nvSpPr>
      <dsp:spPr>
        <a:xfrm>
          <a:off x="867479" y="2000173"/>
          <a:ext cx="7544189" cy="79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16" tIns="84416" rIns="84416" bIns="84416" numCol="1" spcCol="1270" anchor="ctr" anchorCtr="0">
          <a:noAutofit/>
        </a:bodyPr>
        <a:lstStyle/>
        <a:p>
          <a:pPr marL="0" lvl="0" indent="0" algn="l" defTabSz="622300">
            <a:lnSpc>
              <a:spcPct val="100000"/>
            </a:lnSpc>
            <a:spcBef>
              <a:spcPct val="0"/>
            </a:spcBef>
            <a:spcAft>
              <a:spcPct val="35000"/>
            </a:spcAft>
            <a:buNone/>
          </a:pPr>
          <a:r>
            <a:rPr lang="en-US" sz="1400" kern="1200"/>
            <a:t>Guilt and Regret – Caregivers may grapple with feeling so guilt, questioning if they are doing enough or making the right choices regarding treatment and comfort. </a:t>
          </a:r>
        </a:p>
      </dsp:txBody>
      <dsp:txXfrm>
        <a:off x="867479" y="2000173"/>
        <a:ext cx="7544189" cy="797634"/>
      </dsp:txXfrm>
    </dsp:sp>
    <dsp:sp modelId="{92D86B68-AB2C-4357-A9B5-359CC909569E}">
      <dsp:nvSpPr>
        <dsp:cNvPr id="0" name=""/>
        <dsp:cNvSpPr/>
      </dsp:nvSpPr>
      <dsp:spPr>
        <a:xfrm>
          <a:off x="0" y="2997216"/>
          <a:ext cx="8437944" cy="7507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424C3-1F3F-416C-9C01-95A9C646E498}">
      <dsp:nvSpPr>
        <dsp:cNvPr id="0" name=""/>
        <dsp:cNvSpPr/>
      </dsp:nvSpPr>
      <dsp:spPr>
        <a:xfrm>
          <a:off x="227091" y="3166127"/>
          <a:ext cx="413296" cy="4128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70953-1B8E-461F-964C-0698371E9888}">
      <dsp:nvSpPr>
        <dsp:cNvPr id="0" name=""/>
        <dsp:cNvSpPr/>
      </dsp:nvSpPr>
      <dsp:spPr>
        <a:xfrm>
          <a:off x="867479" y="2997216"/>
          <a:ext cx="7544189" cy="79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16" tIns="84416" rIns="84416" bIns="84416" numCol="1" spcCol="1270" anchor="ctr" anchorCtr="0">
          <a:noAutofit/>
        </a:bodyPr>
        <a:lstStyle/>
        <a:p>
          <a:pPr marL="0" lvl="0" indent="0" algn="l" defTabSz="622300">
            <a:lnSpc>
              <a:spcPct val="100000"/>
            </a:lnSpc>
            <a:spcBef>
              <a:spcPct val="0"/>
            </a:spcBef>
            <a:spcAft>
              <a:spcPct val="35000"/>
            </a:spcAft>
            <a:buNone/>
          </a:pPr>
          <a:r>
            <a:rPr lang="en-US" sz="1400" kern="1200"/>
            <a:t>Relief – For some, transitioning to palliative care can bring a sense of relief, particularly if it alleviates the stress of aggressive treatments and focuses on comfort.</a:t>
          </a:r>
        </a:p>
      </dsp:txBody>
      <dsp:txXfrm>
        <a:off x="867479" y="2997216"/>
        <a:ext cx="7544189" cy="797634"/>
      </dsp:txXfrm>
    </dsp:sp>
    <dsp:sp modelId="{E6351CAE-3571-43E8-BA0C-E09A9A99A8F6}">
      <dsp:nvSpPr>
        <dsp:cNvPr id="0" name=""/>
        <dsp:cNvSpPr/>
      </dsp:nvSpPr>
      <dsp:spPr>
        <a:xfrm>
          <a:off x="0" y="3994259"/>
          <a:ext cx="8437944" cy="750714"/>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4AA321-710A-4929-A7A1-70EE18AAA363}">
      <dsp:nvSpPr>
        <dsp:cNvPr id="0" name=""/>
        <dsp:cNvSpPr/>
      </dsp:nvSpPr>
      <dsp:spPr>
        <a:xfrm>
          <a:off x="227313" y="4163170"/>
          <a:ext cx="413296" cy="4128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F3C27-BD25-4359-88B9-380073B768EE}">
      <dsp:nvSpPr>
        <dsp:cNvPr id="0" name=""/>
        <dsp:cNvSpPr/>
      </dsp:nvSpPr>
      <dsp:spPr>
        <a:xfrm>
          <a:off x="867923" y="3994259"/>
          <a:ext cx="7515775" cy="79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16" tIns="84416" rIns="84416" bIns="84416" numCol="1" spcCol="1270" anchor="ctr" anchorCtr="0">
          <a:noAutofit/>
        </a:bodyPr>
        <a:lstStyle/>
        <a:p>
          <a:pPr marL="0" lvl="0" indent="0" algn="l" defTabSz="622300">
            <a:lnSpc>
              <a:spcPct val="100000"/>
            </a:lnSpc>
            <a:spcBef>
              <a:spcPct val="0"/>
            </a:spcBef>
            <a:spcAft>
              <a:spcPct val="35000"/>
            </a:spcAft>
            <a:buNone/>
          </a:pPr>
          <a:r>
            <a:rPr lang="en-US" sz="1400" kern="1200"/>
            <a:t>Connection and Love – This transition may also deepen feelings of connection and love, as caregivers spend meaningful time with their loved ones, focusing on their needs and preferences.</a:t>
          </a:r>
        </a:p>
      </dsp:txBody>
      <dsp:txXfrm>
        <a:off x="867923" y="3994259"/>
        <a:ext cx="7515775" cy="7976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6B0B1-BE2F-43FF-8ADA-BE81D4CF19BC}" type="datetimeFigureOut">
              <a:rPr lang="en-CA" smtClean="0"/>
              <a:t>2025-05-06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CE83A-E82E-40C0-B2A3-09D386C70E09}" type="slidenum">
              <a:rPr lang="en-CA" smtClean="0"/>
              <a:t>‹#›</a:t>
            </a:fld>
            <a:endParaRPr lang="en-CA"/>
          </a:p>
        </p:txBody>
      </p:sp>
    </p:spTree>
    <p:extLst>
      <p:ext uri="{BB962C8B-B14F-4D97-AF65-F5344CB8AC3E}">
        <p14:creationId xmlns:p14="http://schemas.microsoft.com/office/powerpoint/2010/main" val="3253064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3000"/>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1</a:t>
            </a:fld>
            <a:endParaRPr lang="en-CA"/>
          </a:p>
        </p:txBody>
      </p:sp>
    </p:spTree>
    <p:extLst>
      <p:ext uri="{BB962C8B-B14F-4D97-AF65-F5344CB8AC3E}">
        <p14:creationId xmlns:p14="http://schemas.microsoft.com/office/powerpoint/2010/main" val="310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2D78-9007-6C7E-52B9-303731660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AFB52-41A1-BD3C-D329-ADD36330AB51}"/>
              </a:ext>
            </a:extLst>
          </p:cNvPr>
          <p:cNvSpPr>
            <a:spLocks noGrp="1" noRot="1" noChangeAspect="1"/>
          </p:cNvSpPr>
          <p:nvPr>
            <p:ph type="sldImg"/>
          </p:nvPr>
        </p:nvSpPr>
        <p:spPr>
          <a:xfrm>
            <a:off x="696913" y="1143000"/>
            <a:ext cx="5486400" cy="3086100"/>
          </a:xfrm>
        </p:spPr>
      </p:sp>
      <p:sp>
        <p:nvSpPr>
          <p:cNvPr id="3" name="Notes Placeholder 2">
            <a:extLst>
              <a:ext uri="{FF2B5EF4-FFF2-40B4-BE49-F238E27FC236}">
                <a16:creationId xmlns:a16="http://schemas.microsoft.com/office/drawing/2014/main" id="{289C4C1F-7C7F-BB03-2061-9F616E45627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BD67405-F3F5-EBAD-31F6-25B379FBC453}"/>
              </a:ext>
            </a:extLst>
          </p:cNvPr>
          <p:cNvSpPr>
            <a:spLocks noGrp="1"/>
          </p:cNvSpPr>
          <p:nvPr>
            <p:ph type="sldNum" sz="quarter" idx="5"/>
          </p:nvPr>
        </p:nvSpPr>
        <p:spPr/>
        <p:txBody>
          <a:bodyPr/>
          <a:lstStyle/>
          <a:p>
            <a:fld id="{711CE83A-E82E-40C0-B2A3-09D386C70E09}" type="slidenum">
              <a:rPr lang="en-CA" smtClean="0"/>
              <a:t>14</a:t>
            </a:fld>
            <a:endParaRPr lang="en-CA"/>
          </a:p>
        </p:txBody>
      </p:sp>
    </p:spTree>
    <p:extLst>
      <p:ext uri="{BB962C8B-B14F-4D97-AF65-F5344CB8AC3E}">
        <p14:creationId xmlns:p14="http://schemas.microsoft.com/office/powerpoint/2010/main" val="340695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prstClr val="black"/>
                </a:solidFill>
                <a:effectLst/>
                <a:uLnTx/>
                <a:uFillTx/>
                <a:latin typeface="Aptos" panose="02110004020202020204"/>
                <a:ea typeface="+mn-ea"/>
                <a:cs typeface="+mn-cs"/>
              </a:rPr>
              <a:t>Adult Day Programs and Respite: </a:t>
            </a:r>
            <a:r>
              <a:rPr kumimoji="0" lang="en-CA" sz="1200" b="0" i="0" u="none" strike="noStrike" kern="1200" cap="none" spc="0" normalizeH="0" baseline="0" noProof="0">
                <a:ln>
                  <a:noFill/>
                </a:ln>
                <a:solidFill>
                  <a:prstClr val="black"/>
                </a:solidFill>
                <a:effectLst/>
                <a:uLnTx/>
                <a:uFillTx/>
                <a:latin typeface="Aptos" panose="02110004020202020204"/>
                <a:ea typeface="+mn-ea"/>
                <a:cs typeface="+mn-cs"/>
              </a:rPr>
              <a:t>Adult Day Programs, in –home respite and overnight stay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prstClr val="black"/>
                </a:solidFill>
                <a:effectLst/>
                <a:uLnTx/>
                <a:uFillTx/>
                <a:latin typeface="Aptos" panose="02110004020202020204"/>
                <a:ea typeface="+mn-ea"/>
                <a:cs typeface="+mn-cs"/>
              </a:rPr>
              <a:t>Care coordination and Navigation: </a:t>
            </a:r>
            <a:r>
              <a:rPr kumimoji="0" lang="en-CA" sz="1200" b="0" i="0" u="none" strike="noStrike" kern="1200" cap="none" spc="0" normalizeH="0" baseline="0" noProof="0">
                <a:ln>
                  <a:noFill/>
                </a:ln>
                <a:solidFill>
                  <a:prstClr val="black"/>
                </a:solidFill>
                <a:effectLst/>
                <a:uLnTx/>
                <a:uFillTx/>
                <a:latin typeface="Aptos" panose="02110004020202020204"/>
                <a:ea typeface="+mn-ea"/>
                <a:cs typeface="+mn-cs"/>
              </a:rPr>
              <a:t>Coordinated Access/Central intake function to take the guesswork out referrals to CSS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prstClr val="black"/>
                </a:solidFill>
                <a:effectLst/>
                <a:uLnTx/>
                <a:uFillTx/>
                <a:latin typeface="Aptos" panose="02110004020202020204"/>
                <a:ea typeface="+mn-ea"/>
                <a:cs typeface="+mn-cs"/>
              </a:rPr>
              <a:t>Caregiver Support: </a:t>
            </a:r>
            <a:r>
              <a:rPr kumimoji="0" lang="en-CA" sz="1200" b="0" i="0" u="none" strike="noStrike" kern="1200" cap="none" spc="0" normalizeH="0" baseline="0" noProof="0">
                <a:ln>
                  <a:noFill/>
                </a:ln>
                <a:solidFill>
                  <a:prstClr val="black"/>
                </a:solidFill>
                <a:effectLst/>
                <a:uLnTx/>
                <a:uFillTx/>
                <a:latin typeface="Aptos" panose="02110004020202020204"/>
                <a:ea typeface="+mn-ea"/>
                <a:cs typeface="+mn-cs"/>
              </a:rPr>
              <a:t>Individual and group support, caregiver training and education, and grief and bereavement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prstClr val="black"/>
                </a:solidFill>
                <a:effectLst/>
                <a:uLnTx/>
                <a:uFillTx/>
                <a:latin typeface="Aptos" panose="02110004020202020204"/>
                <a:ea typeface="+mn-ea"/>
                <a:cs typeface="+mn-cs"/>
              </a:rPr>
              <a:t>Condition Specific Supports: </a:t>
            </a:r>
            <a:r>
              <a:rPr kumimoji="0" lang="en-CA" sz="1200" b="0" i="0" u="none" strike="noStrike" kern="1200" cap="none" spc="0" normalizeH="0" baseline="0" noProof="0">
                <a:ln>
                  <a:noFill/>
                </a:ln>
                <a:solidFill>
                  <a:prstClr val="black"/>
                </a:solidFill>
                <a:effectLst/>
                <a:uLnTx/>
                <a:uFillTx/>
                <a:latin typeface="Aptos" panose="02110004020202020204"/>
                <a:ea typeface="+mn-ea"/>
                <a:cs typeface="+mn-cs"/>
              </a:rPr>
              <a:t>Acquired Brain Injury, Alzheimer’s/Dementia, Aphasia and speech and language supports, palliative care, stroke supports, vison and hearing loss supports.  </a:t>
            </a:r>
          </a:p>
          <a:p>
            <a:endParaRPr lang="en-US" b="1"/>
          </a:p>
          <a:p>
            <a:r>
              <a:rPr lang="en-US" b="1"/>
              <a:t>Food and Meal Programs: </a:t>
            </a:r>
            <a:r>
              <a:rPr lang="en-US" b="0"/>
              <a:t>Meals on Wheels, specialized meal programs, group dinning, shopping assistance and delivery and grocery bus</a:t>
            </a:r>
          </a:p>
          <a:p>
            <a:endParaRPr lang="en-US" b="0"/>
          </a:p>
          <a:p>
            <a:r>
              <a:rPr lang="en-US" b="1"/>
              <a:t>Foot Care: </a:t>
            </a:r>
            <a:r>
              <a:rPr lang="en-US" b="0" i="0">
                <a:solidFill>
                  <a:srgbClr val="3D3D3D"/>
                </a:solidFill>
                <a:effectLst/>
                <a:latin typeface="Arial" panose="020B0604020202020204" pitchFamily="34" charset="0"/>
              </a:rPr>
              <a:t>Specially trained foot care nurses provide hands-on foot care including:</a:t>
            </a:r>
            <a:br>
              <a:rPr lang="en-US"/>
            </a:br>
            <a:r>
              <a:rPr lang="en-US" b="0" i="0">
                <a:solidFill>
                  <a:srgbClr val="3D3D3D"/>
                </a:solidFill>
                <a:effectLst/>
                <a:latin typeface="Arial" panose="020B0604020202020204" pitchFamily="34" charset="0"/>
              </a:rPr>
              <a:t>Assessment</a:t>
            </a:r>
            <a:br>
              <a:rPr lang="en-US"/>
            </a:br>
            <a:r>
              <a:rPr lang="en-US" b="0" i="0">
                <a:solidFill>
                  <a:srgbClr val="3D3D3D"/>
                </a:solidFill>
                <a:effectLst/>
                <a:latin typeface="Arial" panose="020B0604020202020204" pitchFamily="34" charset="0"/>
              </a:rPr>
              <a:t>Clipping &amp; filing of toe nails</a:t>
            </a:r>
            <a:br>
              <a:rPr lang="en-US"/>
            </a:br>
            <a:r>
              <a:rPr lang="en-US" b="0" i="0">
                <a:solidFill>
                  <a:srgbClr val="3D3D3D"/>
                </a:solidFill>
                <a:effectLst/>
                <a:latin typeface="Arial" panose="020B0604020202020204" pitchFamily="34" charset="0"/>
              </a:rPr>
              <a:t>Treatment of corns, calluses, ingrown nails, thickened nails</a:t>
            </a:r>
            <a:br>
              <a:rPr lang="en-US"/>
            </a:br>
            <a:r>
              <a:rPr lang="en-US" b="0" i="0">
                <a:solidFill>
                  <a:srgbClr val="3D3D3D"/>
                </a:solidFill>
                <a:effectLst/>
                <a:latin typeface="Arial" panose="020B0604020202020204" pitchFamily="34" charset="0"/>
              </a:rPr>
              <a:t>Padding as necessary</a:t>
            </a:r>
            <a:br>
              <a:rPr lang="en-US"/>
            </a:br>
            <a:r>
              <a:rPr lang="en-US" b="0" i="0">
                <a:solidFill>
                  <a:srgbClr val="3D3D3D"/>
                </a:solidFill>
                <a:effectLst/>
                <a:latin typeface="Arial" panose="020B0604020202020204" pitchFamily="34" charset="0"/>
              </a:rPr>
              <a:t>Preventative foot care for high risk clients with diabetes, arthritis and circulation problems</a:t>
            </a:r>
            <a:endParaRPr lang="en-US" b="1"/>
          </a:p>
          <a:p>
            <a:endParaRPr lang="en-US" b="0"/>
          </a:p>
          <a:p>
            <a:r>
              <a:rPr lang="en-US" b="1"/>
              <a:t>Home Help &amp; Home Maintenance: </a:t>
            </a:r>
            <a:r>
              <a:rPr lang="en-US" b="0"/>
              <a:t>subsidized and nonsubsidized services for cleaning, maintenance, and meal prep</a:t>
            </a:r>
          </a:p>
          <a:p>
            <a:endParaRPr lang="en-US" b="0"/>
          </a:p>
          <a:p>
            <a:r>
              <a:rPr lang="en-US" b="1"/>
              <a:t>Health Promotion and Education: </a:t>
            </a:r>
          </a:p>
          <a:p>
            <a:endParaRPr lang="en-US" b="0"/>
          </a:p>
          <a:p>
            <a:r>
              <a:rPr lang="en-US" b="1"/>
              <a:t>Palliative Care: </a:t>
            </a:r>
            <a:r>
              <a:rPr lang="en-US" b="0"/>
              <a:t>Visiting, residential hospice, hospice day programs, assistive devices and equipment and grief and bereavement support </a:t>
            </a:r>
          </a:p>
          <a:p>
            <a:endParaRPr lang="en-US" b="0"/>
          </a:p>
          <a:p>
            <a:r>
              <a:rPr lang="en-US" b="1"/>
              <a:t>Recreation Fitness and Social Activities: </a:t>
            </a:r>
            <a:r>
              <a:rPr lang="en-US" b="0"/>
              <a:t>Group dinning, fitness and exercise programs and recreational and social programs</a:t>
            </a:r>
          </a:p>
          <a:p>
            <a:endParaRPr lang="en-US" b="0"/>
          </a:p>
          <a:p>
            <a:r>
              <a:rPr lang="en-US" b="1"/>
              <a:t>Safety and Security Programs: </a:t>
            </a:r>
            <a:r>
              <a:rPr lang="en-US" b="0"/>
              <a:t>Telephone safety Checks and Friendly Visiting volunteers</a:t>
            </a:r>
          </a:p>
          <a:p>
            <a:endParaRPr lang="en-US" b="0"/>
          </a:p>
          <a:p>
            <a:r>
              <a:rPr lang="en-US" b="1"/>
              <a:t>Support and Care at Home: </a:t>
            </a:r>
            <a:r>
              <a:rPr lang="en-US" b="0"/>
              <a:t>Attendant Care, Assisted living services, personal support services, Respite and supportive housing </a:t>
            </a:r>
          </a:p>
          <a:p>
            <a:endParaRPr lang="en-US" b="0"/>
          </a:p>
          <a:p>
            <a:r>
              <a:rPr lang="en-US" b="1"/>
              <a:t>Transportation Services: </a:t>
            </a:r>
            <a:r>
              <a:rPr lang="en-US" b="0"/>
              <a:t>transportation to medical appointments and essential services and the grocery bus program</a:t>
            </a:r>
          </a:p>
          <a:p>
            <a:endParaRPr lang="en-US"/>
          </a:p>
        </p:txBody>
      </p:sp>
      <p:sp>
        <p:nvSpPr>
          <p:cNvPr id="4" name="Slide Number Placeholder 3"/>
          <p:cNvSpPr>
            <a:spLocks noGrp="1"/>
          </p:cNvSpPr>
          <p:nvPr>
            <p:ph type="sldNum" sz="quarter" idx="5"/>
          </p:nvPr>
        </p:nvSpPr>
        <p:spPr/>
        <p:txBody>
          <a:bodyPr/>
          <a:lstStyle/>
          <a:p>
            <a:fld id="{C36AA2BF-F3B1-F64A-A065-12A1FE308678}" type="slidenum">
              <a:rPr lang="en-US" smtClean="0"/>
              <a:t>17</a:t>
            </a:fld>
            <a:endParaRPr lang="en-US"/>
          </a:p>
        </p:txBody>
      </p:sp>
    </p:spTree>
    <p:extLst>
      <p:ext uri="{BB962C8B-B14F-4D97-AF65-F5344CB8AC3E}">
        <p14:creationId xmlns:p14="http://schemas.microsoft.com/office/powerpoint/2010/main" val="201825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6AA2BF-F3B1-F64A-A065-12A1FE308678}" type="slidenum">
              <a:rPr lang="en-US" smtClean="0"/>
              <a:t>22</a:t>
            </a:fld>
            <a:endParaRPr lang="en-US"/>
          </a:p>
        </p:txBody>
      </p:sp>
    </p:spTree>
    <p:extLst>
      <p:ext uri="{BB962C8B-B14F-4D97-AF65-F5344CB8AC3E}">
        <p14:creationId xmlns:p14="http://schemas.microsoft.com/office/powerpoint/2010/main" val="18158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26</a:t>
            </a:fld>
            <a:endParaRPr lang="en-CA"/>
          </a:p>
        </p:txBody>
      </p:sp>
    </p:spTree>
    <p:extLst>
      <p:ext uri="{BB962C8B-B14F-4D97-AF65-F5344CB8AC3E}">
        <p14:creationId xmlns:p14="http://schemas.microsoft.com/office/powerpoint/2010/main" val="73923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0027-CFF2-9E04-3C13-3C5D6D5CE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DF8CE-6DB8-B9AF-A685-371998EB9A58}"/>
              </a:ext>
            </a:extLst>
          </p:cNvPr>
          <p:cNvSpPr>
            <a:spLocks noGrp="1" noRot="1" noChangeAspect="1"/>
          </p:cNvSpPr>
          <p:nvPr>
            <p:ph type="sldImg"/>
          </p:nvPr>
        </p:nvSpPr>
        <p:spPr>
          <a:xfrm>
            <a:off x="696913" y="1143000"/>
            <a:ext cx="5486400" cy="3086100"/>
          </a:xfrm>
        </p:spPr>
      </p:sp>
      <p:sp>
        <p:nvSpPr>
          <p:cNvPr id="3" name="Notes Placeholder 2">
            <a:extLst>
              <a:ext uri="{FF2B5EF4-FFF2-40B4-BE49-F238E27FC236}">
                <a16:creationId xmlns:a16="http://schemas.microsoft.com/office/drawing/2014/main" id="{4521A2D2-B01B-7B00-8BBF-5C34AA4A7ED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6BA9585-1BD7-8998-164E-35E0C60F3F17}"/>
              </a:ext>
            </a:extLst>
          </p:cNvPr>
          <p:cNvSpPr>
            <a:spLocks noGrp="1"/>
          </p:cNvSpPr>
          <p:nvPr>
            <p:ph type="sldNum" sz="quarter" idx="5"/>
          </p:nvPr>
        </p:nvSpPr>
        <p:spPr/>
        <p:txBody>
          <a:bodyPr/>
          <a:lstStyle/>
          <a:p>
            <a:fld id="{711CE83A-E82E-40C0-B2A3-09D386C70E09}" type="slidenum">
              <a:rPr lang="en-CA" smtClean="0"/>
              <a:t>28</a:t>
            </a:fld>
            <a:endParaRPr lang="en-CA"/>
          </a:p>
        </p:txBody>
      </p:sp>
    </p:spTree>
    <p:extLst>
      <p:ext uri="{BB962C8B-B14F-4D97-AF65-F5344CB8AC3E}">
        <p14:creationId xmlns:p14="http://schemas.microsoft.com/office/powerpoint/2010/main" val="363652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a:latin typeface="Poppins" panose="00000500000000000000" pitchFamily="2" charset="0"/>
                <a:cs typeface="Poppins" panose="00000500000000000000" pitchFamily="2" charset="0"/>
              </a:rPr>
              <a:t>Using All About Me Booklets or posters to help with these transitions</a:t>
            </a:r>
          </a:p>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29</a:t>
            </a:fld>
            <a:endParaRPr lang="en-CA"/>
          </a:p>
        </p:txBody>
      </p:sp>
    </p:spTree>
    <p:extLst>
      <p:ext uri="{BB962C8B-B14F-4D97-AF65-F5344CB8AC3E}">
        <p14:creationId xmlns:p14="http://schemas.microsoft.com/office/powerpoint/2010/main" val="233621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30</a:t>
            </a:fld>
            <a:endParaRPr lang="en-CA"/>
          </a:p>
        </p:txBody>
      </p:sp>
    </p:spTree>
    <p:extLst>
      <p:ext uri="{BB962C8B-B14F-4D97-AF65-F5344CB8AC3E}">
        <p14:creationId xmlns:p14="http://schemas.microsoft.com/office/powerpoint/2010/main" val="172096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0411-1EC9-31B8-553B-3B1BD5008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1A1C-064F-90B4-686E-524D81DF26D5}"/>
              </a:ext>
            </a:extLst>
          </p:cNvPr>
          <p:cNvSpPr>
            <a:spLocks noGrp="1" noRot="1" noChangeAspect="1"/>
          </p:cNvSpPr>
          <p:nvPr>
            <p:ph type="sldImg"/>
          </p:nvPr>
        </p:nvSpPr>
        <p:spPr>
          <a:xfrm>
            <a:off x="719138" y="1163638"/>
            <a:ext cx="5584825" cy="3141662"/>
          </a:xfrm>
        </p:spPr>
      </p:sp>
      <p:sp>
        <p:nvSpPr>
          <p:cNvPr id="3" name="Notes Placeholder 2">
            <a:extLst>
              <a:ext uri="{FF2B5EF4-FFF2-40B4-BE49-F238E27FC236}">
                <a16:creationId xmlns:a16="http://schemas.microsoft.com/office/drawing/2014/main" id="{A3AA8E54-567E-65E7-D795-9FA3527F4745}"/>
              </a:ext>
            </a:extLst>
          </p:cNvPr>
          <p:cNvSpPr>
            <a:spLocks noGrp="1"/>
          </p:cNvSpPr>
          <p:nvPr>
            <p:ph type="body" idx="1"/>
          </p:nvPr>
        </p:nvSpPr>
        <p:spPr/>
        <p:txBody>
          <a:bodyPr/>
          <a:lstStyle/>
          <a:p>
            <a:pPr defTabSz="933142">
              <a:defRPr/>
            </a:pPr>
            <a:r>
              <a:rPr lang="en-CA"/>
              <a:t>Lord, K., Livingston, G., Robertson, S., &amp; Cooper, C. (2016). How people with dementia and their families decide about moving to a care home and support their needs: development of a decision aid, a qualitative study. </a:t>
            </a:r>
            <a:r>
              <a:rPr lang="en-CA" i="1"/>
              <a:t>BMC geriatrics</a:t>
            </a:r>
            <a:r>
              <a:rPr lang="en-CA"/>
              <a:t>, </a:t>
            </a:r>
            <a:r>
              <a:rPr lang="en-CA" i="1"/>
              <a:t>16</a:t>
            </a:r>
            <a:r>
              <a:rPr lang="en-CA"/>
              <a:t>(1), 68.</a:t>
            </a:r>
          </a:p>
          <a:p>
            <a:pPr marL="174964" indent="-174964" defTabSz="933142">
              <a:buFont typeface="Arial" panose="020B0604020202020204" pitchFamily="34" charset="0"/>
              <a:buChar char="•"/>
              <a:defRPr/>
            </a:pPr>
            <a:r>
              <a:rPr lang="en-CA"/>
              <a:t>The decision to move is often difficult and stressful,</a:t>
            </a:r>
            <a:r>
              <a:rPr lang="en-CA" baseline="0"/>
              <a:t> </a:t>
            </a:r>
            <a:r>
              <a:rPr lang="en-CA"/>
              <a:t>especially as the person with dementia and their family may have never thought that they would live in a care home and there may be disagreement about the need to do so coupled with concerns that the person with dementia may never learn to navigate their new surroundings.</a:t>
            </a:r>
          </a:p>
          <a:p>
            <a:endParaRPr lang="en-CA"/>
          </a:p>
        </p:txBody>
      </p:sp>
      <p:sp>
        <p:nvSpPr>
          <p:cNvPr id="4" name="Slide Number Placeholder 3">
            <a:extLst>
              <a:ext uri="{FF2B5EF4-FFF2-40B4-BE49-F238E27FC236}">
                <a16:creationId xmlns:a16="http://schemas.microsoft.com/office/drawing/2014/main" id="{71C77065-7EC4-C241-26B1-37C540A12529}"/>
              </a:ext>
            </a:extLst>
          </p:cNvPr>
          <p:cNvSpPr>
            <a:spLocks noGrp="1"/>
          </p:cNvSpPr>
          <p:nvPr>
            <p:ph type="sldNum" sz="quarter" idx="10"/>
          </p:nvPr>
        </p:nvSpPr>
        <p:spPr/>
        <p:txBody>
          <a:bodyPr/>
          <a:lstStyle/>
          <a:p>
            <a:fld id="{919CEC73-F731-4810-98B1-B2C3F7BFC485}" type="slidenum">
              <a:rPr lang="en-CA" smtClean="0"/>
              <a:t>31</a:t>
            </a:fld>
            <a:endParaRPr lang="en-CA"/>
          </a:p>
        </p:txBody>
      </p:sp>
    </p:spTree>
    <p:extLst>
      <p:ext uri="{BB962C8B-B14F-4D97-AF65-F5344CB8AC3E}">
        <p14:creationId xmlns:p14="http://schemas.microsoft.com/office/powerpoint/2010/main" val="52989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Advanced Care Planning conversation, and creating a personalized Care Plan for LTC staff. </a:t>
            </a:r>
          </a:p>
          <a:p>
            <a:r>
              <a:rPr lang="en-US"/>
              <a:t>Pain management strategies (medications and therapies)</a:t>
            </a:r>
          </a:p>
          <a:p>
            <a:r>
              <a:rPr lang="en-US"/>
              <a:t>Preferences for daily activities and routines</a:t>
            </a:r>
          </a:p>
          <a:p>
            <a:r>
              <a:rPr lang="en-US"/>
              <a:t>Involvement of Palliative Care team</a:t>
            </a:r>
          </a:p>
          <a:p>
            <a:r>
              <a:rPr lang="en-US"/>
              <a:t>Update and review the plan regularly based on changing needs.</a:t>
            </a:r>
          </a:p>
          <a:p>
            <a:r>
              <a:rPr lang="en-US"/>
              <a:t>Legal and Ethical issues: advance directives, POA, DNR orders</a:t>
            </a:r>
          </a:p>
          <a:p>
            <a:r>
              <a:rPr lang="en-US"/>
              <a:t>Modifications for safety and comfort</a:t>
            </a:r>
          </a:p>
          <a:p>
            <a:r>
              <a:rPr lang="en-US"/>
              <a:t>Discussing end-of-life considerations: hospice care and final wishes</a:t>
            </a:r>
          </a:p>
        </p:txBody>
      </p:sp>
      <p:sp>
        <p:nvSpPr>
          <p:cNvPr id="4" name="Slide Number Placeholder 3"/>
          <p:cNvSpPr>
            <a:spLocks noGrp="1"/>
          </p:cNvSpPr>
          <p:nvPr>
            <p:ph type="sldNum" sz="quarter" idx="5"/>
          </p:nvPr>
        </p:nvSpPr>
        <p:spPr/>
        <p:txBody>
          <a:bodyPr/>
          <a:lstStyle/>
          <a:p>
            <a:fld id="{919CEC73-F731-4810-98B1-B2C3F7BFC485}" type="slidenum">
              <a:rPr lang="en-CA" smtClean="0"/>
              <a:t>32</a:t>
            </a:fld>
            <a:endParaRPr lang="en-CA"/>
          </a:p>
        </p:txBody>
      </p:sp>
    </p:spTree>
    <p:extLst>
      <p:ext uri="{BB962C8B-B14F-4D97-AF65-F5344CB8AC3E}">
        <p14:creationId xmlns:p14="http://schemas.microsoft.com/office/powerpoint/2010/main" val="4430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0" i="0">
                <a:solidFill>
                  <a:srgbClr val="242424"/>
                </a:solidFill>
                <a:effectLst/>
                <a:latin typeface="Aptos" panose="020B0004020202020204" pitchFamily="34" charset="0"/>
              </a:rPr>
              <a:t>Learning - building your support network, sharing the diagnosis</a:t>
            </a:r>
          </a:p>
          <a:p>
            <a:pPr algn="l"/>
            <a:r>
              <a:rPr lang="en-US" sz="1200" b="0" i="0">
                <a:solidFill>
                  <a:srgbClr val="242424"/>
                </a:solidFill>
                <a:effectLst/>
                <a:latin typeface="Aptos" panose="020B0004020202020204" pitchFamily="34" charset="0"/>
              </a:rPr>
              <a:t> </a:t>
            </a:r>
          </a:p>
          <a:p>
            <a:pPr algn="l"/>
            <a:r>
              <a:rPr lang="en-US" sz="1200" b="0" i="0">
                <a:solidFill>
                  <a:srgbClr val="242424"/>
                </a:solidFill>
                <a:effectLst/>
                <a:latin typeface="Aptos" panose="020B0004020202020204" pitchFamily="34" charset="0"/>
              </a:rPr>
              <a:t>Step 1: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42424"/>
                </a:solidFill>
                <a:effectLst/>
                <a:latin typeface="Aptos" panose="020B0004020202020204" pitchFamily="34" charset="0"/>
              </a:rPr>
              <a:t>Acceptance of the diagnoses, ACP planning, Sharing your diagnosis: Who to tell, how to share</a:t>
            </a:r>
          </a:p>
          <a:p>
            <a:pPr algn="l"/>
            <a:r>
              <a:rPr lang="en-US" sz="1200" b="0" i="0">
                <a:solidFill>
                  <a:srgbClr val="242424"/>
                </a:solidFill>
                <a:effectLst/>
                <a:latin typeface="Aptos" panose="020B0004020202020204" pitchFamily="34" charset="0"/>
              </a:rPr>
              <a:t> </a:t>
            </a:r>
          </a:p>
          <a:p>
            <a:pPr algn="l"/>
            <a:r>
              <a:rPr lang="en-US" sz="1200" b="0" i="0">
                <a:solidFill>
                  <a:srgbClr val="242424"/>
                </a:solidFill>
                <a:effectLst/>
                <a:latin typeface="Aptos" panose="020B0004020202020204" pitchFamily="34" charset="0"/>
              </a:rPr>
              <a:t>Step 2: Changes in Role: </a:t>
            </a:r>
          </a:p>
          <a:p>
            <a:pPr algn="l"/>
            <a:r>
              <a:rPr lang="en-US" sz="1200" b="0" i="0">
                <a:solidFill>
                  <a:srgbClr val="242424"/>
                </a:solidFill>
                <a:effectLst/>
                <a:latin typeface="Aptos" panose="020B0004020202020204" pitchFamily="34" charset="0"/>
              </a:rPr>
              <a:t>Who they were before vs who they are now. Caregiver expectations and balancing new emotions: grief, guilt, anger</a:t>
            </a:r>
          </a:p>
          <a:p>
            <a:pPr algn="l"/>
            <a:r>
              <a:rPr lang="en-US" sz="1200" b="0" i="0">
                <a:solidFill>
                  <a:srgbClr val="242424"/>
                </a:solidFill>
                <a:effectLst/>
                <a:latin typeface="Aptos" panose="020B0004020202020204" pitchFamily="34" charset="0"/>
              </a:rPr>
              <a:t> </a:t>
            </a:r>
          </a:p>
          <a:p>
            <a:pPr algn="l"/>
            <a:r>
              <a:rPr lang="en-US" sz="1200" b="0" i="0">
                <a:solidFill>
                  <a:srgbClr val="242424"/>
                </a:solidFill>
                <a:effectLst/>
                <a:latin typeface="Aptos" panose="020B0004020202020204" pitchFamily="34" charset="0"/>
              </a:rPr>
              <a:t>Step 3: Navigation::</a:t>
            </a:r>
          </a:p>
          <a:p>
            <a:pPr algn="l"/>
            <a:r>
              <a:rPr lang="en-US" sz="1200" b="0" i="0">
                <a:solidFill>
                  <a:srgbClr val="242424"/>
                </a:solidFill>
                <a:effectLst/>
                <a:latin typeface="Aptos" panose="020B0004020202020204" pitchFamily="34" charset="0"/>
              </a:rPr>
              <a:t>Support groups, social programming, supports in the home through CSS service and private options, referrals </a:t>
            </a:r>
          </a:p>
          <a:p>
            <a:pPr algn="l"/>
            <a:r>
              <a:rPr lang="en-US" sz="1200" b="0" i="0">
                <a:solidFill>
                  <a:srgbClr val="242424"/>
                </a:solidFill>
                <a:effectLst/>
                <a:latin typeface="Aptos" panose="020B0004020202020204" pitchFamily="34" charset="0"/>
              </a:rPr>
              <a:t>Location: city, rural, distance caregiving, best fits in care</a:t>
            </a:r>
          </a:p>
          <a:p>
            <a:pPr algn="l"/>
            <a:r>
              <a:rPr lang="en-US" sz="1200" b="0" i="0">
                <a:solidFill>
                  <a:srgbClr val="242424"/>
                </a:solidFill>
                <a:effectLst/>
                <a:latin typeface="Aptos" panose="020B0004020202020204" pitchFamily="34" charset="0"/>
              </a:rPr>
              <a:t> </a:t>
            </a:r>
          </a:p>
          <a:p>
            <a:pPr algn="l"/>
            <a:r>
              <a:rPr lang="en-US" sz="1200" b="0" i="0">
                <a:solidFill>
                  <a:srgbClr val="242424"/>
                </a:solidFill>
                <a:effectLst/>
                <a:latin typeface="Aptos" panose="020B0004020202020204" pitchFamily="34" charset="0"/>
              </a:rPr>
              <a:t>Step 4: Changes in Environment: snow birding/vacations, housing, hospital, (apartment RH, move to LTC. Major life routine changes</a:t>
            </a:r>
          </a:p>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2</a:t>
            </a:fld>
            <a:endParaRPr lang="en-CA"/>
          </a:p>
        </p:txBody>
      </p:sp>
    </p:spTree>
    <p:extLst>
      <p:ext uri="{BB962C8B-B14F-4D97-AF65-F5344CB8AC3E}">
        <p14:creationId xmlns:p14="http://schemas.microsoft.com/office/powerpoint/2010/main" val="393862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FD71-1935-1453-19F8-DEBB60826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2BD56-BE79-44F2-C1E2-AD89151EE998}"/>
              </a:ext>
            </a:extLst>
          </p:cNvPr>
          <p:cNvSpPr>
            <a:spLocks noGrp="1" noRot="1" noChangeAspect="1"/>
          </p:cNvSpPr>
          <p:nvPr>
            <p:ph type="sldImg"/>
          </p:nvPr>
        </p:nvSpPr>
        <p:spPr>
          <a:xfrm>
            <a:off x="696913" y="1143000"/>
            <a:ext cx="5486400" cy="3086100"/>
          </a:xfrm>
        </p:spPr>
      </p:sp>
      <p:sp>
        <p:nvSpPr>
          <p:cNvPr id="3" name="Notes Placeholder 2">
            <a:extLst>
              <a:ext uri="{FF2B5EF4-FFF2-40B4-BE49-F238E27FC236}">
                <a16:creationId xmlns:a16="http://schemas.microsoft.com/office/drawing/2014/main" id="{3363DCC2-9047-7273-9A64-571A2AA81A4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011CB9C-AA1E-C783-AD07-5C174F5328C6}"/>
              </a:ext>
            </a:extLst>
          </p:cNvPr>
          <p:cNvSpPr>
            <a:spLocks noGrp="1"/>
          </p:cNvSpPr>
          <p:nvPr>
            <p:ph type="sldNum" sz="quarter" idx="5"/>
          </p:nvPr>
        </p:nvSpPr>
        <p:spPr/>
        <p:txBody>
          <a:bodyPr/>
          <a:lstStyle/>
          <a:p>
            <a:fld id="{711CE83A-E82E-40C0-B2A3-09D386C70E09}" type="slidenum">
              <a:rPr lang="en-CA" smtClean="0"/>
              <a:t>3</a:t>
            </a:fld>
            <a:endParaRPr lang="en-CA"/>
          </a:p>
        </p:txBody>
      </p:sp>
    </p:spTree>
    <p:extLst>
      <p:ext uri="{BB962C8B-B14F-4D97-AF65-F5344CB8AC3E}">
        <p14:creationId xmlns:p14="http://schemas.microsoft.com/office/powerpoint/2010/main" val="94085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11CE83A-E82E-40C0-B2A3-09D386C70E09}" type="slidenum">
              <a:rPr lang="en-CA" smtClean="0"/>
              <a:t>4</a:t>
            </a:fld>
            <a:endParaRPr lang="en-CA"/>
          </a:p>
        </p:txBody>
      </p:sp>
    </p:spTree>
    <p:extLst>
      <p:ext uri="{BB962C8B-B14F-4D97-AF65-F5344CB8AC3E}">
        <p14:creationId xmlns:p14="http://schemas.microsoft.com/office/powerpoint/2010/main" val="81768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46D4D-90DB-4702-226F-31AD37BDF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EF48C-D8CA-CE21-7F48-4845A7E9B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5CDEB-6768-624D-2CD1-D59F0FEDCE26}"/>
              </a:ext>
            </a:extLst>
          </p:cNvPr>
          <p:cNvSpPr>
            <a:spLocks noGrp="1"/>
          </p:cNvSpPr>
          <p:nvPr>
            <p:ph type="body" idx="1"/>
          </p:nvPr>
        </p:nvSpPr>
        <p:spPr/>
        <p:txBody>
          <a:bodyPr/>
          <a:lstStyle/>
          <a:p>
            <a:r>
              <a:rPr lang="en-US" sz="1200"/>
              <a:t>Families are overwhelmed when they get the diagnosis and have limited time with doctors to as questions.  </a:t>
            </a:r>
          </a:p>
          <a:p>
            <a:endParaRPr lang="en-US" sz="1200"/>
          </a:p>
          <a:p>
            <a:r>
              <a:rPr lang="en-US" sz="1200"/>
              <a:t>This is where The Dementia Society of Ottawa and Renfrew County can help! </a:t>
            </a:r>
          </a:p>
          <a:p>
            <a:endParaRPr lang="en-US" sz="1200"/>
          </a:p>
          <a:p>
            <a:r>
              <a:rPr lang="en-US" sz="1200"/>
              <a:t>Dementia Care Coaches are trained to help clients understand and accept the diagnosis. </a:t>
            </a:r>
          </a:p>
          <a:p>
            <a:endParaRPr lang="en-CA"/>
          </a:p>
        </p:txBody>
      </p:sp>
      <p:sp>
        <p:nvSpPr>
          <p:cNvPr id="4" name="Slide Number Placeholder 3">
            <a:extLst>
              <a:ext uri="{FF2B5EF4-FFF2-40B4-BE49-F238E27FC236}">
                <a16:creationId xmlns:a16="http://schemas.microsoft.com/office/drawing/2014/main" id="{B6A589B9-AC24-63CD-190A-2905C138D6F1}"/>
              </a:ext>
            </a:extLst>
          </p:cNvPr>
          <p:cNvSpPr>
            <a:spLocks noGrp="1"/>
          </p:cNvSpPr>
          <p:nvPr>
            <p:ph type="sldNum" sz="quarter" idx="5"/>
          </p:nvPr>
        </p:nvSpPr>
        <p:spPr/>
        <p:txBody>
          <a:bodyPr/>
          <a:lstStyle/>
          <a:p>
            <a:fld id="{711CE83A-E82E-40C0-B2A3-09D386C70E09}" type="slidenum">
              <a:rPr lang="en-CA" smtClean="0"/>
              <a:t>6</a:t>
            </a:fld>
            <a:endParaRPr lang="en-CA"/>
          </a:p>
        </p:txBody>
      </p:sp>
    </p:spTree>
    <p:extLst>
      <p:ext uri="{BB962C8B-B14F-4D97-AF65-F5344CB8AC3E}">
        <p14:creationId xmlns:p14="http://schemas.microsoft.com/office/powerpoint/2010/main" val="140241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BC70-9480-408B-6305-2EA164C83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AFAAF-9793-8A20-3DAE-12CA2D5F802E}"/>
              </a:ext>
            </a:extLst>
          </p:cNvPr>
          <p:cNvSpPr>
            <a:spLocks noGrp="1" noRot="1" noChangeAspect="1"/>
          </p:cNvSpPr>
          <p:nvPr>
            <p:ph type="sldImg"/>
          </p:nvPr>
        </p:nvSpPr>
        <p:spPr>
          <a:xfrm>
            <a:off x="696913" y="1143000"/>
            <a:ext cx="5486400" cy="3086100"/>
          </a:xfrm>
        </p:spPr>
      </p:sp>
      <p:sp>
        <p:nvSpPr>
          <p:cNvPr id="3" name="Notes Placeholder 2">
            <a:extLst>
              <a:ext uri="{FF2B5EF4-FFF2-40B4-BE49-F238E27FC236}">
                <a16:creationId xmlns:a16="http://schemas.microsoft.com/office/drawing/2014/main" id="{94C43BD7-0E88-32B0-A739-966D8532528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AF63FB80-9DF1-BF84-F6C7-66BB529CFE4C}"/>
              </a:ext>
            </a:extLst>
          </p:cNvPr>
          <p:cNvSpPr>
            <a:spLocks noGrp="1"/>
          </p:cNvSpPr>
          <p:nvPr>
            <p:ph type="sldNum" sz="quarter" idx="5"/>
          </p:nvPr>
        </p:nvSpPr>
        <p:spPr/>
        <p:txBody>
          <a:bodyPr/>
          <a:lstStyle/>
          <a:p>
            <a:fld id="{711CE83A-E82E-40C0-B2A3-09D386C70E09}" type="slidenum">
              <a:rPr lang="en-CA" smtClean="0"/>
              <a:t>7</a:t>
            </a:fld>
            <a:endParaRPr lang="en-CA"/>
          </a:p>
        </p:txBody>
      </p:sp>
    </p:spTree>
    <p:extLst>
      <p:ext uri="{BB962C8B-B14F-4D97-AF65-F5344CB8AC3E}">
        <p14:creationId xmlns:p14="http://schemas.microsoft.com/office/powerpoint/2010/main" val="138596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Clr>
                <a:schemeClr val="tx1"/>
              </a:buClr>
              <a:buNone/>
            </a:pPr>
            <a:endParaRPr lang="en-US" sz="1200" b="1" i="0" u="sng">
              <a:solidFill>
                <a:srgbClr val="1D1C1D"/>
              </a:solidFill>
              <a:effectLst/>
            </a:endParaRPr>
          </a:p>
          <a:p>
            <a:r>
              <a:rPr lang="en-CA"/>
              <a:t>Explain the difference between education &amp; SGs and how each can help </a:t>
            </a:r>
          </a:p>
        </p:txBody>
      </p:sp>
      <p:sp>
        <p:nvSpPr>
          <p:cNvPr id="4" name="Slide Number Placeholder 3"/>
          <p:cNvSpPr>
            <a:spLocks noGrp="1"/>
          </p:cNvSpPr>
          <p:nvPr>
            <p:ph type="sldNum" sz="quarter" idx="5"/>
          </p:nvPr>
        </p:nvSpPr>
        <p:spPr/>
        <p:txBody>
          <a:bodyPr/>
          <a:lstStyle/>
          <a:p>
            <a:fld id="{711CE83A-E82E-40C0-B2A3-09D386C70E09}" type="slidenum">
              <a:rPr lang="en-CA" smtClean="0"/>
              <a:t>8</a:t>
            </a:fld>
            <a:endParaRPr lang="en-CA"/>
          </a:p>
        </p:txBody>
      </p:sp>
    </p:spTree>
    <p:extLst>
      <p:ext uri="{BB962C8B-B14F-4D97-AF65-F5344CB8AC3E}">
        <p14:creationId xmlns:p14="http://schemas.microsoft.com/office/powerpoint/2010/main" val="383374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Clr>
                <a:schemeClr val="tx1"/>
              </a:buClr>
              <a:buNone/>
            </a:pPr>
            <a:r>
              <a:rPr lang="en-US" sz="1400" b="1" i="0" u="sng">
                <a:solidFill>
                  <a:srgbClr val="00B0F0"/>
                </a:solidFill>
                <a:effectLst/>
              </a:rPr>
              <a:t>Dementia Basics</a:t>
            </a:r>
            <a:r>
              <a:rPr lang="en-US" sz="1400" b="1" i="0">
                <a:solidFill>
                  <a:srgbClr val="00B0F0"/>
                </a:solidFill>
                <a:effectLst/>
              </a:rPr>
              <a:t>: </a:t>
            </a:r>
            <a:r>
              <a:rPr lang="en-US" sz="1200" b="0" i="0">
                <a:solidFill>
                  <a:srgbClr val="1D1C1D"/>
                </a:solidFill>
                <a:effectLst/>
              </a:rPr>
              <a:t>Series of five – information on science of dementia, understanding </a:t>
            </a:r>
            <a:r>
              <a:rPr lang="en-US" sz="1200" b="0" i="0" err="1">
                <a:solidFill>
                  <a:srgbClr val="1D1C1D"/>
                </a:solidFill>
                <a:effectLst/>
              </a:rPr>
              <a:t>behaviours</a:t>
            </a:r>
            <a:r>
              <a:rPr lang="en-US" sz="1200" b="0" i="0">
                <a:solidFill>
                  <a:srgbClr val="1D1C1D"/>
                </a:solidFill>
                <a:effectLst/>
              </a:rPr>
              <a:t> and dealing with </a:t>
            </a:r>
            <a:r>
              <a:rPr lang="en-US" sz="1200" b="0" i="0" err="1">
                <a:solidFill>
                  <a:srgbClr val="1D1C1D"/>
                </a:solidFill>
                <a:effectLst/>
              </a:rPr>
              <a:t>behaviours</a:t>
            </a:r>
            <a:r>
              <a:rPr lang="en-US" sz="1200" b="0" i="0">
                <a:solidFill>
                  <a:srgbClr val="1D1C1D"/>
                </a:solidFill>
                <a:effectLst/>
              </a:rPr>
              <a:t>. Sessions have been recorded on YouTube and can be watched </a:t>
            </a:r>
            <a:r>
              <a:rPr lang="en-US" sz="1200" b="0" i="0">
                <a:solidFill>
                  <a:srgbClr val="FF0000"/>
                </a:solidFill>
                <a:effectLst/>
              </a:rPr>
              <a:t>here. </a:t>
            </a:r>
          </a:p>
          <a:p>
            <a:pPr marL="45720" indent="0">
              <a:lnSpc>
                <a:spcPct val="100000"/>
              </a:lnSpc>
              <a:buClr>
                <a:schemeClr val="tx1"/>
              </a:buClr>
              <a:buNone/>
            </a:pPr>
            <a:br>
              <a:rPr lang="en-US" sz="1200"/>
            </a:br>
            <a:r>
              <a:rPr lang="en-US" sz="1400" b="1" i="0" u="sng">
                <a:solidFill>
                  <a:srgbClr val="00B0F0"/>
                </a:solidFill>
                <a:effectLst/>
              </a:rPr>
              <a:t>Supporting Dementia</a:t>
            </a:r>
            <a:r>
              <a:rPr lang="en-US" sz="1200" b="0" i="0">
                <a:solidFill>
                  <a:srgbClr val="1D1C1D"/>
                </a:solidFill>
                <a:effectLst/>
              </a:rPr>
              <a:t>: Session for caregiver of person with dementia. </a:t>
            </a:r>
            <a:r>
              <a:rPr lang="en-US" sz="1200" b="0" i="0">
                <a:solidFill>
                  <a:srgbClr val="00B050"/>
                </a:solidFill>
                <a:effectLst/>
              </a:rPr>
              <a:t>Deals with: progression</a:t>
            </a:r>
            <a:r>
              <a:rPr lang="en-US" sz="1200">
                <a:solidFill>
                  <a:srgbClr val="1D1C1D"/>
                </a:solidFill>
              </a:rPr>
              <a:t> of dementia,</a:t>
            </a:r>
            <a:r>
              <a:rPr lang="en-US" sz="1200" b="0" i="0">
                <a:solidFill>
                  <a:srgbClr val="00B050"/>
                </a:solidFill>
                <a:effectLst/>
              </a:rPr>
              <a:t> </a:t>
            </a:r>
            <a:r>
              <a:rPr lang="en-US" sz="1200" b="0" i="0">
                <a:solidFill>
                  <a:srgbClr val="1D1C1D"/>
                </a:solidFill>
                <a:effectLst/>
              </a:rPr>
              <a:t>changes in </a:t>
            </a:r>
            <a:r>
              <a:rPr lang="en-US" sz="1200" b="0" i="0" err="1">
                <a:solidFill>
                  <a:srgbClr val="1D1C1D"/>
                </a:solidFill>
                <a:effectLst/>
              </a:rPr>
              <a:t>behaviour</a:t>
            </a:r>
            <a:r>
              <a:rPr lang="en-US" sz="1200" b="0" i="0">
                <a:solidFill>
                  <a:srgbClr val="1D1C1D"/>
                </a:solidFill>
                <a:effectLst/>
              </a:rPr>
              <a:t>, strategies to help manage those </a:t>
            </a:r>
            <a:r>
              <a:rPr lang="en-US" sz="1200" b="0" i="0" err="1">
                <a:solidFill>
                  <a:srgbClr val="1D1C1D"/>
                </a:solidFill>
                <a:effectLst/>
              </a:rPr>
              <a:t>behaviours</a:t>
            </a:r>
            <a:r>
              <a:rPr lang="en-US" sz="1200" b="0" i="0">
                <a:solidFill>
                  <a:srgbClr val="1D1C1D"/>
                </a:solidFill>
                <a:effectLst/>
              </a:rPr>
              <a:t>;, communication strategies; resiliency. Designed as a workshop so caregivers can use  personal examples and share their feelings within the session.</a:t>
            </a:r>
          </a:p>
          <a:p>
            <a:pPr marL="45720" indent="0">
              <a:lnSpc>
                <a:spcPct val="100000"/>
              </a:lnSpc>
              <a:buClr>
                <a:schemeClr val="tx1"/>
              </a:buClr>
              <a:buNone/>
            </a:pPr>
            <a:endParaRPr lang="en-US" sz="1200" b="0" i="0">
              <a:solidFill>
                <a:srgbClr val="1D1C1D"/>
              </a:solidFill>
              <a:effectLst/>
            </a:endParaRPr>
          </a:p>
          <a:p>
            <a:pPr marL="4572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1050" b="0" i="0">
                <a:solidFill>
                  <a:srgbClr val="1D1C1D"/>
                </a:solidFill>
                <a:effectLst/>
              </a:rPr>
              <a:t>.</a:t>
            </a:r>
            <a:r>
              <a:rPr lang="en-US" sz="1400" b="1" i="0" u="sng" err="1">
                <a:solidFill>
                  <a:srgbClr val="00B0F0"/>
                </a:solidFill>
                <a:effectLst/>
              </a:rPr>
              <a:t>Dementiability</a:t>
            </a:r>
            <a:r>
              <a:rPr lang="en-US" sz="1400" b="1" i="0" u="sng">
                <a:solidFill>
                  <a:srgbClr val="00B0F0"/>
                </a:solidFill>
                <a:effectLst/>
              </a:rPr>
              <a:t> Caregiver Workshop: </a:t>
            </a:r>
            <a:r>
              <a:rPr lang="en-US" sz="1200" b="0" i="0">
                <a:solidFill>
                  <a:srgbClr val="1D1C1D"/>
                </a:solidFill>
                <a:effectLst/>
              </a:rPr>
              <a:t>If you are a family member, friend or caregiver of a person living with dementia, register for this workshop to understand the words, actions and </a:t>
            </a:r>
            <a:r>
              <a:rPr lang="en-US" sz="1200" b="0" i="0" err="1">
                <a:solidFill>
                  <a:srgbClr val="1D1C1D"/>
                </a:solidFill>
                <a:effectLst/>
              </a:rPr>
              <a:t>behaviours</a:t>
            </a:r>
            <a:r>
              <a:rPr lang="en-US" sz="1200" b="0" i="0">
                <a:solidFill>
                  <a:srgbClr val="1D1C1D"/>
                </a:solidFill>
                <a:effectLst/>
              </a:rPr>
              <a:t> of your person living with dementia. This detailed education series will help you learn how to address the needs of the person living with dementia and ways to enable and engage your person with dementia to live meaningful lives. This workshop will also help participants think differently about dementia. This workshop is facilitated by a Dementia Care Coach who is certified as a </a:t>
            </a:r>
            <a:r>
              <a:rPr lang="en-US" sz="1200" b="0" i="0" err="1">
                <a:solidFill>
                  <a:srgbClr val="1D1C1D"/>
                </a:solidFill>
                <a:effectLst/>
              </a:rPr>
              <a:t>DementiAbility</a:t>
            </a:r>
            <a:r>
              <a:rPr lang="en-US" sz="1200" b="0" i="0">
                <a:solidFill>
                  <a:srgbClr val="1D1C1D"/>
                </a:solidFill>
                <a:effectLst/>
              </a:rPr>
              <a:t> Educator.</a:t>
            </a:r>
          </a:p>
          <a:p>
            <a:pPr marL="45720" indent="0">
              <a:lnSpc>
                <a:spcPct val="100000"/>
              </a:lnSpc>
              <a:buClr>
                <a:schemeClr val="tx1"/>
              </a:buClr>
              <a:buNone/>
            </a:pPr>
            <a:endParaRPr lang="en-US" sz="1200">
              <a:solidFill>
                <a:schemeClr val="tx1"/>
              </a:solidFill>
            </a:endParaRPr>
          </a:p>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9</a:t>
            </a:fld>
            <a:endParaRPr lang="en-CA"/>
          </a:p>
        </p:txBody>
      </p:sp>
    </p:spTree>
    <p:extLst>
      <p:ext uri="{BB962C8B-B14F-4D97-AF65-F5344CB8AC3E}">
        <p14:creationId xmlns:p14="http://schemas.microsoft.com/office/powerpoint/2010/main" val="3836513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11CE83A-E82E-40C0-B2A3-09D386C70E09}" type="slidenum">
              <a:rPr lang="en-CA" smtClean="0"/>
              <a:t>13</a:t>
            </a:fld>
            <a:endParaRPr lang="en-CA"/>
          </a:p>
        </p:txBody>
      </p:sp>
    </p:spTree>
    <p:extLst>
      <p:ext uri="{BB962C8B-B14F-4D97-AF65-F5344CB8AC3E}">
        <p14:creationId xmlns:p14="http://schemas.microsoft.com/office/powerpoint/2010/main" val="424850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A16B-350A-5DC9-0B15-A5CD12FC9B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6619349-8574-54CD-A718-6E1524E95A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98711AA-A331-B13B-0BE3-299CE1BC3A2A}"/>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5" name="Footer Placeholder 4">
            <a:extLst>
              <a:ext uri="{FF2B5EF4-FFF2-40B4-BE49-F238E27FC236}">
                <a16:creationId xmlns:a16="http://schemas.microsoft.com/office/drawing/2014/main" id="{201A8C77-3AB5-19ED-541E-213F9648CFF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311BD1-1B58-598D-0D28-9A4B6B73FAB4}"/>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222568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3E1C-EC27-253E-F46D-5C580DBB5D5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F4E3971-46F0-70CA-E298-864BAA126F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1BDBC35-7F71-C4EF-647D-6BC92FCE17CD}"/>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5" name="Footer Placeholder 4">
            <a:extLst>
              <a:ext uri="{FF2B5EF4-FFF2-40B4-BE49-F238E27FC236}">
                <a16:creationId xmlns:a16="http://schemas.microsoft.com/office/drawing/2014/main" id="{901CAD14-8B2D-3DE3-8A09-9526F59204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26DD48-8AD8-95A5-B1BA-B13A69E953CC}"/>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168931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7BFF66-1735-00EE-420B-315B1CC8B4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5616B16-E4F2-C4E4-75C3-5C876FC74B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E2E2ED9-60EC-67F3-8A24-B22469A65EAB}"/>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5" name="Footer Placeholder 4">
            <a:extLst>
              <a:ext uri="{FF2B5EF4-FFF2-40B4-BE49-F238E27FC236}">
                <a16:creationId xmlns:a16="http://schemas.microsoft.com/office/drawing/2014/main" id="{4EDD8D44-1E7D-6FDE-A6F7-27FBA59FD79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688024-C57F-682C-3087-F65732F84DF4}"/>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812356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een BG - text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AC1619-78F4-5AC8-A479-AAC6478B442B}"/>
              </a:ext>
            </a:extLst>
          </p:cNvPr>
          <p:cNvSpPr/>
          <p:nvPr userDrawn="1"/>
        </p:nvSpPr>
        <p:spPr>
          <a:xfrm>
            <a:off x="0" y="0"/>
            <a:ext cx="12192000" cy="6858000"/>
          </a:xfrm>
          <a:prstGeom prst="rect">
            <a:avLst/>
          </a:prstGeom>
          <a:solidFill>
            <a:srgbClr val="3287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E866293-6E1D-0AF2-D5BA-8879A56BEE16}"/>
              </a:ext>
            </a:extLst>
          </p:cNvPr>
          <p:cNvSpPr>
            <a:spLocks noGrp="1"/>
          </p:cNvSpPr>
          <p:nvPr>
            <p:ph type="ctrTitle"/>
          </p:nvPr>
        </p:nvSpPr>
        <p:spPr>
          <a:xfrm>
            <a:off x="1014186" y="963119"/>
            <a:ext cx="10163628" cy="3090042"/>
          </a:xfrm>
          <a:prstGeom prst="rect">
            <a:avLst/>
          </a:prstGeom>
        </p:spPr>
        <p:txBody>
          <a:bodyPr anchor="b"/>
          <a:lstStyle>
            <a:lvl1pPr algn="ctr">
              <a:defRPr sz="60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B57FA41-4EDF-D6BE-8A93-D427BA719514}"/>
              </a:ext>
            </a:extLst>
          </p:cNvPr>
          <p:cNvSpPr>
            <a:spLocks noGrp="1"/>
          </p:cNvSpPr>
          <p:nvPr>
            <p:ph type="subTitle" idx="1"/>
          </p:nvPr>
        </p:nvSpPr>
        <p:spPr>
          <a:xfrm>
            <a:off x="1014186" y="4281761"/>
            <a:ext cx="10163628" cy="11114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04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0BAA7-69E4-FBA3-4714-D2B6369E9538}"/>
              </a:ext>
            </a:extLst>
          </p:cNvPr>
          <p:cNvSpPr>
            <a:spLocks noGrp="1"/>
          </p:cNvSpPr>
          <p:nvPr>
            <p:ph idx="1"/>
          </p:nvPr>
        </p:nvSpPr>
        <p:spPr>
          <a:xfrm>
            <a:off x="838200" y="1825625"/>
            <a:ext cx="10515600" cy="4539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ound Single Corner Rectangle 3">
            <a:extLst>
              <a:ext uri="{FF2B5EF4-FFF2-40B4-BE49-F238E27FC236}">
                <a16:creationId xmlns:a16="http://schemas.microsoft.com/office/drawing/2014/main" id="{9F5629E1-CC63-3AC1-2024-FF59709BF42B}"/>
              </a:ext>
            </a:extLst>
          </p:cNvPr>
          <p:cNvSpPr/>
          <p:nvPr userDrawn="1"/>
        </p:nvSpPr>
        <p:spPr>
          <a:xfrm rot="10800000">
            <a:off x="0" y="0"/>
            <a:ext cx="12192000" cy="1690689"/>
          </a:xfrm>
          <a:prstGeom prst="round1Rect">
            <a:avLst>
              <a:gd name="adj" fmla="val 50000"/>
            </a:avLst>
          </a:prstGeom>
          <a:solidFill>
            <a:srgbClr val="328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43C09F4-36E5-B105-1609-6023D24F0429}"/>
              </a:ext>
            </a:extLst>
          </p:cNvPr>
          <p:cNvSpPr>
            <a:spLocks noGrp="1"/>
          </p:cNvSpPr>
          <p:nvPr>
            <p:ph type="title"/>
          </p:nvPr>
        </p:nvSpPr>
        <p:spPr>
          <a:xfrm>
            <a:off x="838200" y="365126"/>
            <a:ext cx="7772400" cy="984704"/>
          </a:xfrm>
          <a:prstGeom prst="rect">
            <a:avLst/>
          </a:prstGeom>
        </p:spPr>
        <p:txBody>
          <a:bodyPr/>
          <a:lstStyle>
            <a:lvl1pPr algn="l">
              <a:defRPr>
                <a:solidFill>
                  <a:schemeClr val="bg1"/>
                </a:solidFill>
              </a:defRPr>
            </a:lvl1pPr>
          </a:lstStyle>
          <a:p>
            <a:r>
              <a:rPr lang="en-US"/>
              <a:t>Click to edit Master title style</a:t>
            </a:r>
          </a:p>
        </p:txBody>
      </p:sp>
      <p:pic>
        <p:nvPicPr>
          <p:cNvPr id="7" name="Picture 6" descr="A picture containing text&#10;&#10;Description automatically generated">
            <a:extLst>
              <a:ext uri="{FF2B5EF4-FFF2-40B4-BE49-F238E27FC236}">
                <a16:creationId xmlns:a16="http://schemas.microsoft.com/office/drawing/2014/main" id="{0CE3F5C0-F6CD-9A76-48F8-A8C8BBADB53D}"/>
              </a:ext>
            </a:extLst>
          </p:cNvPr>
          <p:cNvPicPr>
            <a:picLocks noChangeAspect="1"/>
          </p:cNvPicPr>
          <p:nvPr userDrawn="1"/>
        </p:nvPicPr>
        <p:blipFill>
          <a:blip r:embed="rId2"/>
          <a:stretch>
            <a:fillRect/>
          </a:stretch>
        </p:blipFill>
        <p:spPr>
          <a:xfrm>
            <a:off x="9029700" y="492430"/>
            <a:ext cx="2743200" cy="647395"/>
          </a:xfrm>
          <a:prstGeom prst="rect">
            <a:avLst/>
          </a:prstGeom>
        </p:spPr>
      </p:pic>
      <p:sp>
        <p:nvSpPr>
          <p:cNvPr id="8" name="Slide Number Placeholder 7">
            <a:extLst>
              <a:ext uri="{FF2B5EF4-FFF2-40B4-BE49-F238E27FC236}">
                <a16:creationId xmlns:a16="http://schemas.microsoft.com/office/drawing/2014/main" id="{43C54D93-6D75-ECCD-E02C-4347670E8009}"/>
              </a:ext>
            </a:extLst>
          </p:cNvPr>
          <p:cNvSpPr>
            <a:spLocks noGrp="1"/>
          </p:cNvSpPr>
          <p:nvPr>
            <p:ph type="sldNum" sz="quarter" idx="10"/>
          </p:nvPr>
        </p:nvSpPr>
        <p:spPr/>
        <p:txBody>
          <a:bodyPr/>
          <a:lstStyle/>
          <a:p>
            <a:fld id="{0C3EA237-B190-334F-820A-070B0BFF7656}" type="slidenum">
              <a:rPr lang="en-US" smtClean="0"/>
              <a:t>‹#›</a:t>
            </a:fld>
            <a:endParaRPr lang="en-US"/>
          </a:p>
        </p:txBody>
      </p:sp>
    </p:spTree>
    <p:extLst>
      <p:ext uri="{BB962C8B-B14F-4D97-AF65-F5344CB8AC3E}">
        <p14:creationId xmlns:p14="http://schemas.microsoft.com/office/powerpoint/2010/main" val="60213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and Content 8">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5B4F808-2D6B-9E11-0213-C34F2FD114B8}"/>
              </a:ext>
            </a:extLst>
          </p:cNvPr>
          <p:cNvSpPr>
            <a:spLocks noGrp="1"/>
          </p:cNvSpPr>
          <p:nvPr>
            <p:ph type="pic" sz="quarter" idx="13"/>
          </p:nvPr>
        </p:nvSpPr>
        <p:spPr>
          <a:xfrm>
            <a:off x="7080567" y="1825625"/>
            <a:ext cx="4786313" cy="4534834"/>
          </a:xfrm>
        </p:spPr>
        <p:txBody>
          <a:bodyPr/>
          <a:lstStyle/>
          <a:p>
            <a:endParaRPr lang="en-US"/>
          </a:p>
        </p:txBody>
      </p:sp>
      <p:sp>
        <p:nvSpPr>
          <p:cNvPr id="8" name="Round Single Corner Rectangle 7">
            <a:extLst>
              <a:ext uri="{FF2B5EF4-FFF2-40B4-BE49-F238E27FC236}">
                <a16:creationId xmlns:a16="http://schemas.microsoft.com/office/drawing/2014/main" id="{39D6E029-9768-B6E9-A685-7EE094CBF2B3}"/>
              </a:ext>
            </a:extLst>
          </p:cNvPr>
          <p:cNvSpPr/>
          <p:nvPr userDrawn="1"/>
        </p:nvSpPr>
        <p:spPr>
          <a:xfrm rot="10800000">
            <a:off x="0" y="0"/>
            <a:ext cx="12192000" cy="1690689"/>
          </a:xfrm>
          <a:prstGeom prst="round1Rect">
            <a:avLst>
              <a:gd name="adj" fmla="val 50000"/>
            </a:avLst>
          </a:prstGeom>
          <a:solidFill>
            <a:srgbClr val="328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F2746C8-386A-B861-19D7-781D5A68B2F3}"/>
              </a:ext>
            </a:extLst>
          </p:cNvPr>
          <p:cNvSpPr>
            <a:spLocks noGrp="1"/>
          </p:cNvSpPr>
          <p:nvPr>
            <p:ph type="title"/>
          </p:nvPr>
        </p:nvSpPr>
        <p:spPr>
          <a:xfrm>
            <a:off x="838200" y="365126"/>
            <a:ext cx="7772400" cy="984704"/>
          </a:xfrm>
          <a:prstGeom prst="rect">
            <a:avLst/>
          </a:prstGeom>
        </p:spPr>
        <p:txBody>
          <a:bodyPr/>
          <a:lstStyle>
            <a:lvl1pPr algn="l">
              <a:defRPr>
                <a:solidFill>
                  <a:schemeClr val="bg1"/>
                </a:solidFill>
              </a:defRPr>
            </a:lvl1pPr>
          </a:lstStyle>
          <a:p>
            <a:r>
              <a:rPr lang="en-US"/>
              <a:t>Click to edit Master title style</a:t>
            </a:r>
          </a:p>
        </p:txBody>
      </p:sp>
      <p:pic>
        <p:nvPicPr>
          <p:cNvPr id="10" name="Picture 9" descr="A picture containing text&#10;&#10;Description automatically generated">
            <a:extLst>
              <a:ext uri="{FF2B5EF4-FFF2-40B4-BE49-F238E27FC236}">
                <a16:creationId xmlns:a16="http://schemas.microsoft.com/office/drawing/2014/main" id="{E48D96E4-7EB0-59D6-5C3C-543CC5647C8A}"/>
              </a:ext>
            </a:extLst>
          </p:cNvPr>
          <p:cNvPicPr>
            <a:picLocks noChangeAspect="1"/>
          </p:cNvPicPr>
          <p:nvPr userDrawn="1"/>
        </p:nvPicPr>
        <p:blipFill>
          <a:blip r:embed="rId2"/>
          <a:stretch>
            <a:fillRect/>
          </a:stretch>
        </p:blipFill>
        <p:spPr>
          <a:xfrm>
            <a:off x="9029700" y="492430"/>
            <a:ext cx="2743200" cy="647395"/>
          </a:xfrm>
          <a:prstGeom prst="rect">
            <a:avLst/>
          </a:prstGeom>
        </p:spPr>
      </p:pic>
      <p:sp>
        <p:nvSpPr>
          <p:cNvPr id="4" name="Content Placeholder 3">
            <a:extLst>
              <a:ext uri="{FF2B5EF4-FFF2-40B4-BE49-F238E27FC236}">
                <a16:creationId xmlns:a16="http://schemas.microsoft.com/office/drawing/2014/main" id="{51D73FFA-F09F-09D4-B8C3-FFAE7D3CC1F7}"/>
              </a:ext>
            </a:extLst>
          </p:cNvPr>
          <p:cNvSpPr>
            <a:spLocks noGrp="1"/>
          </p:cNvSpPr>
          <p:nvPr>
            <p:ph sz="half" idx="2"/>
          </p:nvPr>
        </p:nvSpPr>
        <p:spPr>
          <a:xfrm>
            <a:off x="838200" y="1825624"/>
            <a:ext cx="5972503" cy="45348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68CE5F5-B615-8333-831B-043C4FCE88CE}"/>
              </a:ext>
            </a:extLst>
          </p:cNvPr>
          <p:cNvSpPr>
            <a:spLocks noGrp="1"/>
          </p:cNvSpPr>
          <p:nvPr>
            <p:ph type="sldNum" sz="quarter" idx="14"/>
          </p:nvPr>
        </p:nvSpPr>
        <p:spPr/>
        <p:txBody>
          <a:bodyPr/>
          <a:lstStyle/>
          <a:p>
            <a:fld id="{0C3EA237-B190-334F-820A-070B0BFF7656}" type="slidenum">
              <a:rPr lang="en-US" smtClean="0"/>
              <a:t>‹#›</a:t>
            </a:fld>
            <a:endParaRPr lang="en-US"/>
          </a:p>
        </p:txBody>
      </p:sp>
    </p:spTree>
    <p:extLst>
      <p:ext uri="{BB962C8B-B14F-4D97-AF65-F5344CB8AC3E}">
        <p14:creationId xmlns:p14="http://schemas.microsoft.com/office/powerpoint/2010/main" val="206618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6D7C40-F01F-5E77-10AE-0CA951E48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321FC5-D797-9694-765A-543490304E35}"/>
              </a:ext>
            </a:extLst>
          </p:cNvPr>
          <p:cNvSpPr>
            <a:spLocks noGrp="1"/>
          </p:cNvSpPr>
          <p:nvPr>
            <p:ph sz="half" idx="2"/>
          </p:nvPr>
        </p:nvSpPr>
        <p:spPr>
          <a:xfrm>
            <a:off x="839788" y="2505074"/>
            <a:ext cx="5157787" cy="37881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2A3DD2-30EA-D4D2-6FBB-8DD5DD801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84A837-6D10-B5BD-0F88-1363D46C6BC7}"/>
              </a:ext>
            </a:extLst>
          </p:cNvPr>
          <p:cNvSpPr>
            <a:spLocks noGrp="1"/>
          </p:cNvSpPr>
          <p:nvPr>
            <p:ph sz="quarter" idx="4"/>
          </p:nvPr>
        </p:nvSpPr>
        <p:spPr>
          <a:xfrm>
            <a:off x="6172200" y="2505074"/>
            <a:ext cx="5183188" cy="37881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ound Single Corner Rectangle 10">
            <a:extLst>
              <a:ext uri="{FF2B5EF4-FFF2-40B4-BE49-F238E27FC236}">
                <a16:creationId xmlns:a16="http://schemas.microsoft.com/office/drawing/2014/main" id="{B78083E1-D0FE-1C92-26BD-FA8D2BF6A834}"/>
              </a:ext>
            </a:extLst>
          </p:cNvPr>
          <p:cNvSpPr/>
          <p:nvPr userDrawn="1"/>
        </p:nvSpPr>
        <p:spPr>
          <a:xfrm rot="10800000">
            <a:off x="0" y="0"/>
            <a:ext cx="12192000" cy="1690689"/>
          </a:xfrm>
          <a:prstGeom prst="round1Rect">
            <a:avLst>
              <a:gd name="adj" fmla="val 50000"/>
            </a:avLst>
          </a:prstGeom>
          <a:solidFill>
            <a:srgbClr val="328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542E75-CB59-5F3F-DA8C-9CAE4CA22BBA}"/>
              </a:ext>
            </a:extLst>
          </p:cNvPr>
          <p:cNvSpPr>
            <a:spLocks noGrp="1"/>
          </p:cNvSpPr>
          <p:nvPr>
            <p:ph type="title"/>
          </p:nvPr>
        </p:nvSpPr>
        <p:spPr>
          <a:xfrm>
            <a:off x="838200" y="365126"/>
            <a:ext cx="7772400" cy="984704"/>
          </a:xfrm>
          <a:prstGeom prst="rect">
            <a:avLst/>
          </a:prstGeom>
        </p:spPr>
        <p:txBody>
          <a:bodyPr/>
          <a:lstStyle>
            <a:lvl1pPr algn="l">
              <a:defRPr>
                <a:solidFill>
                  <a:schemeClr val="bg1"/>
                </a:solidFill>
              </a:defRPr>
            </a:lvl1pPr>
          </a:lstStyle>
          <a:p>
            <a:r>
              <a:rPr lang="en-US"/>
              <a:t>Click to edit Master title style</a:t>
            </a:r>
          </a:p>
        </p:txBody>
      </p:sp>
      <p:pic>
        <p:nvPicPr>
          <p:cNvPr id="13" name="Picture 12" descr="A picture containing text&#10;&#10;Description automatically generated">
            <a:extLst>
              <a:ext uri="{FF2B5EF4-FFF2-40B4-BE49-F238E27FC236}">
                <a16:creationId xmlns:a16="http://schemas.microsoft.com/office/drawing/2014/main" id="{D5A78235-9EE9-C38D-16A1-1F9F2B7A6782}"/>
              </a:ext>
            </a:extLst>
          </p:cNvPr>
          <p:cNvPicPr>
            <a:picLocks noChangeAspect="1"/>
          </p:cNvPicPr>
          <p:nvPr userDrawn="1"/>
        </p:nvPicPr>
        <p:blipFill>
          <a:blip r:embed="rId2"/>
          <a:stretch>
            <a:fillRect/>
          </a:stretch>
        </p:blipFill>
        <p:spPr>
          <a:xfrm>
            <a:off x="9029700" y="492430"/>
            <a:ext cx="2743200" cy="647395"/>
          </a:xfrm>
          <a:prstGeom prst="rect">
            <a:avLst/>
          </a:prstGeom>
        </p:spPr>
      </p:pic>
      <p:sp>
        <p:nvSpPr>
          <p:cNvPr id="7" name="Slide Number Placeholder 6">
            <a:extLst>
              <a:ext uri="{FF2B5EF4-FFF2-40B4-BE49-F238E27FC236}">
                <a16:creationId xmlns:a16="http://schemas.microsoft.com/office/drawing/2014/main" id="{9E1CA7F5-4A6A-88DB-4A98-BDDF4C1AEAF3}"/>
              </a:ext>
            </a:extLst>
          </p:cNvPr>
          <p:cNvSpPr>
            <a:spLocks noGrp="1"/>
          </p:cNvSpPr>
          <p:nvPr>
            <p:ph type="sldNum" sz="quarter" idx="10"/>
          </p:nvPr>
        </p:nvSpPr>
        <p:spPr/>
        <p:txBody>
          <a:bodyPr/>
          <a:lstStyle/>
          <a:p>
            <a:fld id="{0C3EA237-B190-334F-820A-070B0BFF7656}" type="slidenum">
              <a:rPr lang="en-US" smtClean="0"/>
              <a:t>‹#›</a:t>
            </a:fld>
            <a:endParaRPr lang="en-US"/>
          </a:p>
        </p:txBody>
      </p:sp>
    </p:spTree>
    <p:extLst>
      <p:ext uri="{BB962C8B-B14F-4D97-AF65-F5344CB8AC3E}">
        <p14:creationId xmlns:p14="http://schemas.microsoft.com/office/powerpoint/2010/main" val="2715374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2 - no sub">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ED548A09-C5BA-7B26-9978-A27188C50491}"/>
              </a:ext>
            </a:extLst>
          </p:cNvPr>
          <p:cNvSpPr/>
          <p:nvPr userDrawn="1"/>
        </p:nvSpPr>
        <p:spPr>
          <a:xfrm>
            <a:off x="2228193" y="0"/>
            <a:ext cx="9963807" cy="6858000"/>
          </a:xfrm>
          <a:prstGeom prst="round1Rect">
            <a:avLst>
              <a:gd name="adj" fmla="val 0"/>
            </a:avLst>
          </a:prstGeom>
          <a:solidFill>
            <a:srgbClr val="328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17C396-C504-38C5-AAA6-A142293A9DDB}"/>
              </a:ext>
            </a:extLst>
          </p:cNvPr>
          <p:cNvPicPr>
            <a:picLocks noChangeAspect="1"/>
          </p:cNvPicPr>
          <p:nvPr userDrawn="1"/>
        </p:nvPicPr>
        <p:blipFill rotWithShape="1">
          <a:blip r:embed="rId2"/>
          <a:srcRect l="19404" t="507" r="13071"/>
          <a:stretch/>
        </p:blipFill>
        <p:spPr>
          <a:xfrm>
            <a:off x="-1" y="0"/>
            <a:ext cx="6981811" cy="6857999"/>
          </a:xfrm>
          <a:prstGeom prst="round1Rect">
            <a:avLst>
              <a:gd name="adj" fmla="val 0"/>
            </a:avLst>
          </a:prstGeom>
        </p:spPr>
      </p:pic>
      <p:sp>
        <p:nvSpPr>
          <p:cNvPr id="2" name="Title 1">
            <a:extLst>
              <a:ext uri="{FF2B5EF4-FFF2-40B4-BE49-F238E27FC236}">
                <a16:creationId xmlns:a16="http://schemas.microsoft.com/office/drawing/2014/main" id="{01B11E4F-B676-DAF3-CE0B-F01A32565340}"/>
              </a:ext>
            </a:extLst>
          </p:cNvPr>
          <p:cNvSpPr>
            <a:spLocks noGrp="1"/>
          </p:cNvSpPr>
          <p:nvPr>
            <p:ph type="ctrTitle"/>
          </p:nvPr>
        </p:nvSpPr>
        <p:spPr>
          <a:xfrm>
            <a:off x="7820012" y="672660"/>
            <a:ext cx="3533787" cy="5336253"/>
          </a:xfrm>
          <a:prstGeom prst="rect">
            <a:avLst/>
          </a:prstGeom>
        </p:spPr>
        <p:txBody>
          <a:bodyPr anchor="ctr"/>
          <a:lstStyle>
            <a:lvl1pPr algn="l">
              <a:defRPr sz="6000">
                <a:solidFill>
                  <a:schemeClr val="bg1"/>
                </a:solidFill>
              </a:defRPr>
            </a:lvl1pPr>
          </a:lstStyle>
          <a:p>
            <a:r>
              <a:rPr lang="en-US"/>
              <a:t>Click to edit Master title style</a:t>
            </a:r>
          </a:p>
        </p:txBody>
      </p:sp>
      <p:pic>
        <p:nvPicPr>
          <p:cNvPr id="4" name="Picture 2">
            <a:extLst>
              <a:ext uri="{FF2B5EF4-FFF2-40B4-BE49-F238E27FC236}">
                <a16:creationId xmlns:a16="http://schemas.microsoft.com/office/drawing/2014/main" id="{459E0A1A-3320-3605-7EC0-5810693CAF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7993017" y="-10160"/>
            <a:ext cx="4209143" cy="420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76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and Content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186EA18-6148-DA67-C54C-EE809F93C39F}"/>
              </a:ext>
            </a:extLst>
          </p:cNvPr>
          <p:cNvSpPr>
            <a:spLocks noGrp="1"/>
          </p:cNvSpPr>
          <p:nvPr>
            <p:ph type="pic" sz="quarter" idx="13"/>
          </p:nvPr>
        </p:nvSpPr>
        <p:spPr>
          <a:xfrm>
            <a:off x="323850" y="1825625"/>
            <a:ext cx="4786313" cy="4539944"/>
          </a:xfrm>
        </p:spPr>
        <p:txBody>
          <a:bodyPr/>
          <a:lstStyle/>
          <a:p>
            <a:endParaRPr lang="en-US"/>
          </a:p>
        </p:txBody>
      </p:sp>
      <p:sp>
        <p:nvSpPr>
          <p:cNvPr id="13" name="Content Placeholder 3">
            <a:extLst>
              <a:ext uri="{FF2B5EF4-FFF2-40B4-BE49-F238E27FC236}">
                <a16:creationId xmlns:a16="http://schemas.microsoft.com/office/drawing/2014/main" id="{589BA162-0558-5494-4762-D1E7FFBE8E51}"/>
              </a:ext>
            </a:extLst>
          </p:cNvPr>
          <p:cNvSpPr>
            <a:spLocks noGrp="1"/>
          </p:cNvSpPr>
          <p:nvPr>
            <p:ph sz="half" idx="2"/>
          </p:nvPr>
        </p:nvSpPr>
        <p:spPr>
          <a:xfrm>
            <a:off x="5381297" y="1825624"/>
            <a:ext cx="5972503" cy="4539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ingle Corner Rectangle 7">
            <a:extLst>
              <a:ext uri="{FF2B5EF4-FFF2-40B4-BE49-F238E27FC236}">
                <a16:creationId xmlns:a16="http://schemas.microsoft.com/office/drawing/2014/main" id="{E7852444-5F00-BB05-7492-348DC9AAF138}"/>
              </a:ext>
            </a:extLst>
          </p:cNvPr>
          <p:cNvSpPr/>
          <p:nvPr userDrawn="1"/>
        </p:nvSpPr>
        <p:spPr>
          <a:xfrm rot="10800000">
            <a:off x="0" y="0"/>
            <a:ext cx="12192000" cy="1690689"/>
          </a:xfrm>
          <a:prstGeom prst="round1Rect">
            <a:avLst>
              <a:gd name="adj" fmla="val 50000"/>
            </a:avLst>
          </a:prstGeom>
          <a:solidFill>
            <a:srgbClr val="328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937B8BE-D2DC-BEC7-8D74-793CFD95CFAA}"/>
              </a:ext>
            </a:extLst>
          </p:cNvPr>
          <p:cNvSpPr>
            <a:spLocks noGrp="1"/>
          </p:cNvSpPr>
          <p:nvPr>
            <p:ph type="title"/>
          </p:nvPr>
        </p:nvSpPr>
        <p:spPr>
          <a:xfrm>
            <a:off x="838200" y="365126"/>
            <a:ext cx="7772400" cy="984704"/>
          </a:xfrm>
          <a:prstGeom prst="rect">
            <a:avLst/>
          </a:prstGeom>
        </p:spPr>
        <p:txBody>
          <a:bodyPr/>
          <a:lstStyle>
            <a:lvl1pPr algn="l">
              <a:defRPr>
                <a:solidFill>
                  <a:schemeClr val="bg1"/>
                </a:solidFill>
              </a:defRPr>
            </a:lvl1pPr>
          </a:lstStyle>
          <a:p>
            <a:r>
              <a:rPr lang="en-US"/>
              <a:t>Click to edit Master title style</a:t>
            </a:r>
          </a:p>
        </p:txBody>
      </p:sp>
      <p:pic>
        <p:nvPicPr>
          <p:cNvPr id="10" name="Picture 9" descr="A picture containing text&#10;&#10;Description automatically generated">
            <a:extLst>
              <a:ext uri="{FF2B5EF4-FFF2-40B4-BE49-F238E27FC236}">
                <a16:creationId xmlns:a16="http://schemas.microsoft.com/office/drawing/2014/main" id="{150B668A-BA24-D044-CDA3-0355565DFE58}"/>
              </a:ext>
            </a:extLst>
          </p:cNvPr>
          <p:cNvPicPr>
            <a:picLocks noChangeAspect="1"/>
          </p:cNvPicPr>
          <p:nvPr userDrawn="1"/>
        </p:nvPicPr>
        <p:blipFill>
          <a:blip r:embed="rId2"/>
          <a:stretch>
            <a:fillRect/>
          </a:stretch>
        </p:blipFill>
        <p:spPr>
          <a:xfrm>
            <a:off x="9029700" y="492430"/>
            <a:ext cx="2743200" cy="647395"/>
          </a:xfrm>
          <a:prstGeom prst="rect">
            <a:avLst/>
          </a:prstGeom>
        </p:spPr>
      </p:pic>
      <p:sp>
        <p:nvSpPr>
          <p:cNvPr id="3" name="Slide Number Placeholder 2">
            <a:extLst>
              <a:ext uri="{FF2B5EF4-FFF2-40B4-BE49-F238E27FC236}">
                <a16:creationId xmlns:a16="http://schemas.microsoft.com/office/drawing/2014/main" id="{9C7B7F0A-0EAB-C9D5-0CEA-8781F2A22447}"/>
              </a:ext>
            </a:extLst>
          </p:cNvPr>
          <p:cNvSpPr>
            <a:spLocks noGrp="1"/>
          </p:cNvSpPr>
          <p:nvPr>
            <p:ph type="sldNum" sz="quarter" idx="14"/>
          </p:nvPr>
        </p:nvSpPr>
        <p:spPr/>
        <p:txBody>
          <a:bodyPr/>
          <a:lstStyle/>
          <a:p>
            <a:fld id="{0C3EA237-B190-334F-820A-070B0BFF7656}" type="slidenum">
              <a:rPr lang="en-US" smtClean="0"/>
              <a:t>‹#›</a:t>
            </a:fld>
            <a:endParaRPr lang="en-US"/>
          </a:p>
        </p:txBody>
      </p:sp>
    </p:spTree>
    <p:extLst>
      <p:ext uri="{BB962C8B-B14F-4D97-AF65-F5344CB8AC3E}">
        <p14:creationId xmlns:p14="http://schemas.microsoft.com/office/powerpoint/2010/main" val="3063046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BB4EC6B-5E53-5285-2B81-3C18E3ADFF1E}"/>
              </a:ext>
            </a:extLst>
          </p:cNvPr>
          <p:cNvSpPr/>
          <p:nvPr userDrawn="1"/>
        </p:nvSpPr>
        <p:spPr>
          <a:xfrm rot="16200000" flipV="1">
            <a:off x="3508829" y="-1825173"/>
            <a:ext cx="5174342" cy="12192000"/>
          </a:xfrm>
          <a:prstGeom prst="round1Rect">
            <a:avLst>
              <a:gd name="adj" fmla="val 50000"/>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1FBEEC8-268D-A574-67BA-0C55908027EF}"/>
              </a:ext>
            </a:extLst>
          </p:cNvPr>
          <p:cNvSpPr>
            <a:spLocks noGrp="1"/>
          </p:cNvSpPr>
          <p:nvPr>
            <p:ph type="title"/>
          </p:nvPr>
        </p:nvSpPr>
        <p:spPr>
          <a:xfrm>
            <a:off x="838200" y="365126"/>
            <a:ext cx="7772400" cy="984704"/>
          </a:xfrm>
          <a:prstGeom prst="rect">
            <a:avLst/>
          </a:prstGeom>
        </p:spPr>
        <p:txBody>
          <a:bodyPr/>
          <a:lstStyle>
            <a:lvl1pPr algn="l">
              <a:defRPr>
                <a:solidFill>
                  <a:schemeClr val="tx1"/>
                </a:solidFill>
              </a:defRPr>
            </a:lvl1pPr>
          </a:lstStyle>
          <a:p>
            <a:r>
              <a:rPr lang="en-US"/>
              <a:t>Click to edit Master title style</a:t>
            </a:r>
          </a:p>
        </p:txBody>
      </p:sp>
      <p:sp>
        <p:nvSpPr>
          <p:cNvPr id="2" name="Content Placeholder 3">
            <a:extLst>
              <a:ext uri="{FF2B5EF4-FFF2-40B4-BE49-F238E27FC236}">
                <a16:creationId xmlns:a16="http://schemas.microsoft.com/office/drawing/2014/main" id="{196263B4-0E4B-02D8-21D2-D593790C1736}"/>
              </a:ext>
            </a:extLst>
          </p:cNvPr>
          <p:cNvSpPr>
            <a:spLocks noGrp="1"/>
          </p:cNvSpPr>
          <p:nvPr>
            <p:ph sz="half" idx="2"/>
          </p:nvPr>
        </p:nvSpPr>
        <p:spPr>
          <a:xfrm>
            <a:off x="1464128" y="2600324"/>
            <a:ext cx="9263743" cy="34151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60185E0-2F3D-4EF7-FD3F-A76C0812B654}"/>
              </a:ext>
            </a:extLst>
          </p:cNvPr>
          <p:cNvPicPr>
            <a:picLocks noChangeAspect="1"/>
          </p:cNvPicPr>
          <p:nvPr userDrawn="1"/>
        </p:nvPicPr>
        <p:blipFill>
          <a:blip r:embed="rId2"/>
          <a:srcRect/>
          <a:stretch/>
        </p:blipFill>
        <p:spPr>
          <a:xfrm>
            <a:off x="9029700" y="492430"/>
            <a:ext cx="2743199" cy="647395"/>
          </a:xfrm>
          <a:prstGeom prst="rect">
            <a:avLst/>
          </a:prstGeom>
        </p:spPr>
      </p:pic>
      <p:sp>
        <p:nvSpPr>
          <p:cNvPr id="7" name="Slide Number Placeholder 6">
            <a:extLst>
              <a:ext uri="{FF2B5EF4-FFF2-40B4-BE49-F238E27FC236}">
                <a16:creationId xmlns:a16="http://schemas.microsoft.com/office/drawing/2014/main" id="{E86AEDA0-1BAD-E4CF-1DE0-6ECE54421AF7}"/>
              </a:ext>
            </a:extLst>
          </p:cNvPr>
          <p:cNvSpPr>
            <a:spLocks noGrp="1"/>
          </p:cNvSpPr>
          <p:nvPr>
            <p:ph type="sldNum" sz="quarter" idx="10"/>
          </p:nvPr>
        </p:nvSpPr>
        <p:spPr/>
        <p:txBody>
          <a:bodyPr/>
          <a:lstStyle/>
          <a:p>
            <a:fld id="{0C3EA237-B190-334F-820A-070B0BFF7656}" type="slidenum">
              <a:rPr lang="en-US" smtClean="0"/>
              <a:t>‹#›</a:t>
            </a:fld>
            <a:endParaRPr lang="en-US"/>
          </a:p>
        </p:txBody>
      </p:sp>
    </p:spTree>
    <p:extLst>
      <p:ext uri="{BB962C8B-B14F-4D97-AF65-F5344CB8AC3E}">
        <p14:creationId xmlns:p14="http://schemas.microsoft.com/office/powerpoint/2010/main" val="329234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3324-C3C9-B98F-12BB-DBB90E3F0EB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0368E50-C5C6-483C-AFD2-CA6BAC5FBA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12EC64-1486-4FE3-3066-BD0D9AC4DEB1}"/>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5" name="Footer Placeholder 4">
            <a:extLst>
              <a:ext uri="{FF2B5EF4-FFF2-40B4-BE49-F238E27FC236}">
                <a16:creationId xmlns:a16="http://schemas.microsoft.com/office/drawing/2014/main" id="{7CB0E402-64C7-BD92-6E44-206DA780A6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1FB292-856F-2472-E2D5-268D580C20FB}"/>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54214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9A87-3BD7-6BF5-D935-E7CE6868DD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9803361-DD6C-8DC8-C263-E770C18D90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B29803-5777-5C40-EADD-FCA3BC4F7B09}"/>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5" name="Footer Placeholder 4">
            <a:extLst>
              <a:ext uri="{FF2B5EF4-FFF2-40B4-BE49-F238E27FC236}">
                <a16:creationId xmlns:a16="http://schemas.microsoft.com/office/drawing/2014/main" id="{0C64FF16-2473-0746-7841-A00FBD816C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62E80C0-F072-3248-0F0D-6E26C06A9B6F}"/>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280624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463B-B3FA-032D-BD9F-8AA5FADF09E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4DC6958-9E79-F603-6389-DE0B49A07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8EEFB1A-A876-F293-330B-FB474C686C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C4BC3A3-18F2-CB37-30AB-E88EFD94AAD8}"/>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6" name="Footer Placeholder 5">
            <a:extLst>
              <a:ext uri="{FF2B5EF4-FFF2-40B4-BE49-F238E27FC236}">
                <a16:creationId xmlns:a16="http://schemas.microsoft.com/office/drawing/2014/main" id="{03CC0BB5-A018-4102-0AC5-C59DF42D1AC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81BC42A-E39F-EEBA-0DC8-680A9724BF9D}"/>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2676975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EB8B-12CB-3E82-BDDA-064DEC6BA3C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A58C6FD-F37F-31C6-A9DE-4C8D426EB1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09158-BABC-ED59-4148-3F10F13C92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FFF6791-F2BD-A227-EB92-57DBEB458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34F8CD-B071-E3BE-ACA8-263BC6F454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C382D0B-6864-6F8B-963C-3EB1DE9F915B}"/>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8" name="Footer Placeholder 7">
            <a:extLst>
              <a:ext uri="{FF2B5EF4-FFF2-40B4-BE49-F238E27FC236}">
                <a16:creationId xmlns:a16="http://schemas.microsoft.com/office/drawing/2014/main" id="{A9D0BF2B-DA69-0F60-988B-F34E7E258AD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A2B65A4-EC7D-247F-7F39-590FED688BEC}"/>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172449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32ED-1F30-40E1-CA76-3E92B50CCF3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5029139-C8A2-7022-5A5F-E9F634E77212}"/>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4" name="Footer Placeholder 3">
            <a:extLst>
              <a:ext uri="{FF2B5EF4-FFF2-40B4-BE49-F238E27FC236}">
                <a16:creationId xmlns:a16="http://schemas.microsoft.com/office/drawing/2014/main" id="{C61A95CB-0C16-F673-A60B-51ACEBD7E14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C752DEF-1AF6-51F4-F125-73282008B721}"/>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226533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8A2B9-E4BB-FDBA-144A-5E85A1CB8FFB}"/>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3" name="Footer Placeholder 2">
            <a:extLst>
              <a:ext uri="{FF2B5EF4-FFF2-40B4-BE49-F238E27FC236}">
                <a16:creationId xmlns:a16="http://schemas.microsoft.com/office/drawing/2014/main" id="{0CE1927F-771F-C17D-7970-049C05F6855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7DCDC8B-32D5-CB14-ED38-15C6D8554B4E}"/>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180309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4909-2025-1463-7D1C-CAADE2F21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1C2A11A-41E9-A156-CB62-EA06A87249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9761B64-A08C-B228-2D3E-3D1B24EAE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7794F-4F93-4677-97CC-3386D6935FEB}"/>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6" name="Footer Placeholder 5">
            <a:extLst>
              <a:ext uri="{FF2B5EF4-FFF2-40B4-BE49-F238E27FC236}">
                <a16:creationId xmlns:a16="http://schemas.microsoft.com/office/drawing/2014/main" id="{F112F2BE-2372-81F7-EC46-EF526F4D0DF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66C892E-6C6A-43AE-3A95-09EE0399661D}"/>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302447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63D4-90C0-7368-A756-7F4471B62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8710B14-1FD7-B7A7-B52D-425A08CCA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73EF351-FC30-077E-E53E-0690069E1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61B24-B7C3-E3F1-88E6-7D7423BEC1F0}"/>
              </a:ext>
            </a:extLst>
          </p:cNvPr>
          <p:cNvSpPr>
            <a:spLocks noGrp="1"/>
          </p:cNvSpPr>
          <p:nvPr>
            <p:ph type="dt" sz="half" idx="10"/>
          </p:nvPr>
        </p:nvSpPr>
        <p:spPr/>
        <p:txBody>
          <a:bodyPr/>
          <a:lstStyle/>
          <a:p>
            <a:fld id="{B14591BD-513F-4301-9AA6-26A6DED43369}" type="datetimeFigureOut">
              <a:rPr lang="en-CA" smtClean="0"/>
              <a:t>2025-05-06</a:t>
            </a:fld>
            <a:endParaRPr lang="en-CA"/>
          </a:p>
        </p:txBody>
      </p:sp>
      <p:sp>
        <p:nvSpPr>
          <p:cNvPr id="6" name="Footer Placeholder 5">
            <a:extLst>
              <a:ext uri="{FF2B5EF4-FFF2-40B4-BE49-F238E27FC236}">
                <a16:creationId xmlns:a16="http://schemas.microsoft.com/office/drawing/2014/main" id="{C699CA70-A928-BE55-E01F-AA33D51D760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F19945C-38CD-70A6-97BC-2D6A62CEDFF6}"/>
              </a:ext>
            </a:extLst>
          </p:cNvPr>
          <p:cNvSpPr>
            <a:spLocks noGrp="1"/>
          </p:cNvSpPr>
          <p:nvPr>
            <p:ph type="sldNum" sz="quarter" idx="12"/>
          </p:nvPr>
        </p:nvSpPr>
        <p:spPr/>
        <p:txBody>
          <a:bodyPr/>
          <a:lstStyle/>
          <a:p>
            <a:fld id="{FC73B80D-124A-460A-BF49-C4004CC0F7C8}" type="slidenum">
              <a:rPr lang="en-CA" smtClean="0"/>
              <a:t>‹#›</a:t>
            </a:fld>
            <a:endParaRPr lang="en-CA"/>
          </a:p>
        </p:txBody>
      </p:sp>
    </p:spTree>
    <p:extLst>
      <p:ext uri="{BB962C8B-B14F-4D97-AF65-F5344CB8AC3E}">
        <p14:creationId xmlns:p14="http://schemas.microsoft.com/office/powerpoint/2010/main" val="365330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A7F4FB-0E9E-2A43-A953-FE1359005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B2CD2C-4890-AD3B-A1EF-264D304FF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0A85571-A4D4-5DA1-C035-3EDFF41108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4591BD-513F-4301-9AA6-26A6DED43369}" type="datetimeFigureOut">
              <a:rPr lang="en-CA" smtClean="0"/>
              <a:t>2025-05-06</a:t>
            </a:fld>
            <a:endParaRPr lang="en-CA"/>
          </a:p>
        </p:txBody>
      </p:sp>
      <p:sp>
        <p:nvSpPr>
          <p:cNvPr id="5" name="Footer Placeholder 4">
            <a:extLst>
              <a:ext uri="{FF2B5EF4-FFF2-40B4-BE49-F238E27FC236}">
                <a16:creationId xmlns:a16="http://schemas.microsoft.com/office/drawing/2014/main" id="{8DC49566-5FC0-1EFE-BB18-BA56F6CC6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D852A5A-0569-6C2A-AE59-D84EA0D7A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73B80D-124A-460A-BF49-C4004CC0F7C8}" type="slidenum">
              <a:rPr lang="en-CA" smtClean="0"/>
              <a:t>‹#›</a:t>
            </a:fld>
            <a:endParaRPr lang="en-CA"/>
          </a:p>
        </p:txBody>
      </p:sp>
    </p:spTree>
    <p:extLst>
      <p:ext uri="{BB962C8B-B14F-4D97-AF65-F5344CB8AC3E}">
        <p14:creationId xmlns:p14="http://schemas.microsoft.com/office/powerpoint/2010/main" val="266436304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6" r:id="rId16"/>
    <p:sldLayoutId id="2147483747" r:id="rId17"/>
    <p:sldLayoutId id="214748374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advancecareplanningontario.ca/" TargetMode="External"/><Relationship Id="rId7" Type="http://schemas.openxmlformats.org/officeDocument/2006/relationships/image" Target="../media/image25.svg"/><Relationship Id="rId2" Type="http://schemas.openxmlformats.org/officeDocument/2006/relationships/hyperlink" Target="https://advancecareplanningontario.ca/SpeakUpOntario/Assets/Documents/ACP%20Workbooks/ACP%20Workbook%20English.pdf" TargetMode="Externa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hyperlink" Target="https://champlaindementianetwork.ca/resources/" TargetMode="External"/><Relationship Id="rId4" Type="http://schemas.openxmlformats.org/officeDocument/2006/relationships/hyperlink" Target="https://www.ontario.ca/page/make-power-attorne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he-ria.ca/resources/by-us-for-us-guide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hyperlink" Target="https://www.accesscss.ca/" TargetMode="External"/><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form.caredove.com/caredove/forms/ovoht-seniors" TargetMode="External"/><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https://ontariohealthathome.ca/" TargetMode="Externa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hyperlink" Target="https://www.gpcso.org/en/index.aspx"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pemreghos.org/mhsrc-geriatric-mental-health"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hyperlink" Target="https://www.accessmha.ca/" TargetMode="External"/><Relationship Id="rId3" Type="http://schemas.openxmlformats.org/officeDocument/2006/relationships/hyperlink" Target="https://www.dcottawa.on.ca/" TargetMode="External"/><Relationship Id="rId7" Type="http://schemas.openxmlformats.org/officeDocument/2006/relationships/hyperlink" Target="https://www.renfrewhosp.com/olderadultprotectionservices" TargetMode="External"/><Relationship Id="rId2" Type="http://schemas.openxmlformats.org/officeDocument/2006/relationships/hyperlink" Target="NULL" TargetMode="External"/><Relationship Id="rId1" Type="http://schemas.openxmlformats.org/officeDocument/2006/relationships/slideLayout" Target="../slideLayouts/slideLayout14.xml"/><Relationship Id="rId6" Type="http://schemas.openxmlformats.org/officeDocument/2006/relationships/hyperlink" Target="https://www.crimepreventionottawa.ca/neighbourhood-toolkit/elder-abuse/" TargetMode="External"/><Relationship Id="rId5" Type="http://schemas.openxmlformats.org/officeDocument/2006/relationships/hyperlink" Target="https://www.pemreghos.org/mhsrc-crisis-management" TargetMode="External"/><Relationship Id="rId4" Type="http://schemas.openxmlformats.org/officeDocument/2006/relationships/hyperlink" Target="https://www.ottawahospital.on.ca/en/clinical-services/deptpgrmcs/departments/mental-health/our-services/mobile-crisis-team-mct/" TargetMode="External"/><Relationship Id="rId9"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homecareontario.ca/home-care-services/home-care-services/"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dementiahelp.ca/activities/?jsf=jet-engine:dementia_programs&amp;tax=formats:101" TargetMode="External"/><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ementiahelp.ca/activities/lending-library/" TargetMode="External"/><Relationship Id="rId1" Type="http://schemas.openxmlformats.org/officeDocument/2006/relationships/slideLayout" Target="../slideLayouts/slideLayout14.xml"/><Relationship Id="rId5" Type="http://schemas.openxmlformats.org/officeDocument/2006/relationships/image" Target="../media/image72.jpe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video" Target="https://www.youtube.com/embed/P1WHynJuCvo?start=3&amp;feature=oembed" TargetMode="External"/><Relationship Id="rId7" Type="http://schemas.openxmlformats.org/officeDocument/2006/relationships/image" Target="../media/image79.jpeg"/><Relationship Id="rId2" Type="http://schemas.openxmlformats.org/officeDocument/2006/relationships/video" Target="https://www.youtube.com/embed/MGPeoJtRC2I?start=9&amp;feature=oembed" TargetMode="External"/><Relationship Id="rId1" Type="http://schemas.openxmlformats.org/officeDocument/2006/relationships/video" Target="https://www.youtube.com/embed/5Qjm6Bu5q6E?start=5&amp;feature=oembed" TargetMode="Externa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5.xml"/><Relationship Id="rId1" Type="http://schemas.openxmlformats.org/officeDocument/2006/relationships/video" Target="https://www.youtube.com/embed/FQQilreqINs?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tel:6135234004" TargetMode="External"/><Relationship Id="rId2" Type="http://schemas.openxmlformats.org/officeDocument/2006/relationships/hyperlink" Target="https://dementiahelp.ca/" TargetMode="External"/><Relationship Id="rId1" Type="http://schemas.openxmlformats.org/officeDocument/2006/relationships/slideLayout" Target="../slideLayouts/slideLayout15.xml"/><Relationship Id="rId5" Type="http://schemas.openxmlformats.org/officeDocument/2006/relationships/image" Target="../media/image92.jpeg"/><Relationship Id="rId4" Type="http://schemas.openxmlformats.org/officeDocument/2006/relationships/hyperlink" Target="mailto:info@dsor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973C-007B-D09F-CF90-22509A558872}"/>
              </a:ext>
            </a:extLst>
          </p:cNvPr>
          <p:cNvSpPr>
            <a:spLocks noGrp="1"/>
          </p:cNvSpPr>
          <p:nvPr>
            <p:ph type="ctrTitle"/>
          </p:nvPr>
        </p:nvSpPr>
        <p:spPr>
          <a:xfrm>
            <a:off x="7166611" y="672660"/>
            <a:ext cx="5454236" cy="6185340"/>
          </a:xfrm>
        </p:spPr>
        <p:txBody>
          <a:bodyPr>
            <a:normAutofit/>
          </a:bodyPr>
          <a:lstStyle/>
          <a:p>
            <a:r>
              <a:rPr lang="en-US" sz="4000" dirty="0"/>
              <a:t>Transitions: in the</a:t>
            </a:r>
            <a:br>
              <a:rPr lang="en-US" sz="4000" dirty="0"/>
            </a:br>
            <a:r>
              <a:rPr lang="en-US" sz="4000" dirty="0"/>
              <a:t>Community and </a:t>
            </a:r>
            <a:br>
              <a:rPr lang="en-US" sz="4000" dirty="0"/>
            </a:br>
            <a:r>
              <a:rPr lang="en-US" sz="4000" dirty="0"/>
              <a:t>Long-Term Care</a:t>
            </a:r>
            <a:br>
              <a:rPr lang="en-US" sz="5400" dirty="0"/>
            </a:br>
            <a:br>
              <a:rPr lang="en-US" sz="5400" dirty="0"/>
            </a:br>
            <a:r>
              <a:rPr lang="en-US" sz="2000" dirty="0"/>
              <a:t>Presented by:</a:t>
            </a:r>
            <a:br>
              <a:rPr lang="en-US" sz="2000" dirty="0"/>
            </a:br>
            <a:br>
              <a:rPr lang="en-US" sz="2000" dirty="0"/>
            </a:br>
            <a:br>
              <a:rPr lang="en-US" sz="2000" dirty="0"/>
            </a:br>
            <a:r>
              <a:rPr lang="en-US" sz="2000" dirty="0"/>
              <a:t>The Dementia Society of Ottawa </a:t>
            </a:r>
            <a:br>
              <a:rPr lang="en-US" sz="2000" dirty="0"/>
            </a:br>
            <a:r>
              <a:rPr lang="en-US" sz="2000" dirty="0"/>
              <a:t>and Renfrew County</a:t>
            </a:r>
            <a:br>
              <a:rPr lang="en-US" dirty="0"/>
            </a:br>
            <a:endParaRPr lang="en-US" dirty="0"/>
          </a:p>
        </p:txBody>
      </p:sp>
    </p:spTree>
    <p:extLst>
      <p:ext uri="{BB962C8B-B14F-4D97-AF65-F5344CB8AC3E}">
        <p14:creationId xmlns:p14="http://schemas.microsoft.com/office/powerpoint/2010/main" val="222225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6E016-95ED-C3C6-BE65-7F52D2F70345}"/>
              </a:ext>
            </a:extLst>
          </p:cNvPr>
          <p:cNvSpPr>
            <a:spLocks noGrp="1"/>
          </p:cNvSpPr>
          <p:nvPr>
            <p:ph idx="1"/>
          </p:nvPr>
        </p:nvSpPr>
        <p:spPr>
          <a:xfrm>
            <a:off x="441336" y="1981202"/>
            <a:ext cx="8565225" cy="4766908"/>
          </a:xfrm>
        </p:spPr>
        <p:txBody>
          <a:bodyPr vert="horz" lIns="91440" tIns="45720" rIns="91440" bIns="45720" rtlCol="0" anchor="t">
            <a:normAutofit/>
          </a:bodyPr>
          <a:lstStyle/>
          <a:p>
            <a:pPr marL="0" indent="0">
              <a:buNone/>
            </a:pPr>
            <a:r>
              <a:rPr lang="en-US" sz="2000" b="0" i="0" dirty="0">
                <a:solidFill>
                  <a:srgbClr val="1D1C1D"/>
                </a:solidFill>
                <a:effectLst/>
              </a:rPr>
              <a:t>Education sessions for people newly diagnosed with dementia to attend with their care partner (if they wish). </a:t>
            </a:r>
          </a:p>
          <a:p>
            <a:pPr marL="0" indent="0">
              <a:buNone/>
            </a:pPr>
            <a:endParaRPr lang="en-US" sz="2000" dirty="0">
              <a:solidFill>
                <a:srgbClr val="1D1C1D"/>
              </a:solidFill>
            </a:endParaRPr>
          </a:p>
          <a:p>
            <a:pPr marL="0" indent="0">
              <a:buNone/>
            </a:pPr>
            <a:r>
              <a:rPr lang="en-US" sz="2000" b="1" u="sng" dirty="0">
                <a:solidFill>
                  <a:srgbClr val="1D1C1D"/>
                </a:solidFill>
              </a:rPr>
              <a:t>Topics Covered:</a:t>
            </a:r>
          </a:p>
          <a:p>
            <a:r>
              <a:rPr lang="en-US" sz="2000" dirty="0">
                <a:solidFill>
                  <a:srgbClr val="1D1C1D"/>
                </a:solidFill>
              </a:rPr>
              <a:t>What is Dementia? </a:t>
            </a:r>
          </a:p>
          <a:p>
            <a:r>
              <a:rPr lang="en-US" sz="2000" dirty="0">
                <a:solidFill>
                  <a:srgbClr val="1D1C1D"/>
                </a:solidFill>
              </a:rPr>
              <a:t>Diagnosis and Types</a:t>
            </a:r>
          </a:p>
          <a:p>
            <a:r>
              <a:rPr lang="en-US" sz="2000" dirty="0">
                <a:solidFill>
                  <a:srgbClr val="1D1C1D"/>
                </a:solidFill>
              </a:rPr>
              <a:t>Impacts of Dementia communication</a:t>
            </a:r>
          </a:p>
          <a:p>
            <a:r>
              <a:rPr lang="en-US" sz="2000" dirty="0">
                <a:solidFill>
                  <a:srgbClr val="1D1C1D"/>
                </a:solidFill>
              </a:rPr>
              <a:t>How to manage feelings and cope</a:t>
            </a:r>
          </a:p>
          <a:p>
            <a:r>
              <a:rPr lang="en-US" sz="2000" dirty="0">
                <a:solidFill>
                  <a:srgbClr val="1D1C1D"/>
                </a:solidFill>
              </a:rPr>
              <a:t>Resources in the community</a:t>
            </a:r>
          </a:p>
          <a:p>
            <a:r>
              <a:rPr lang="en-US" sz="2000" dirty="0">
                <a:solidFill>
                  <a:srgbClr val="1D1C1D"/>
                </a:solidFill>
              </a:rPr>
              <a:t>Advanced Care Planning introduction</a:t>
            </a:r>
            <a:endParaRPr lang="en-CA" sz="2000" dirty="0"/>
          </a:p>
        </p:txBody>
      </p:sp>
      <p:sp>
        <p:nvSpPr>
          <p:cNvPr id="3" name="Title 2">
            <a:extLst>
              <a:ext uri="{FF2B5EF4-FFF2-40B4-BE49-F238E27FC236}">
                <a16:creationId xmlns:a16="http://schemas.microsoft.com/office/drawing/2014/main" id="{3BB0D717-A51D-D36B-CF28-87961657DD66}"/>
              </a:ext>
            </a:extLst>
          </p:cNvPr>
          <p:cNvSpPr>
            <a:spLocks noGrp="1"/>
          </p:cNvSpPr>
          <p:nvPr>
            <p:ph type="title"/>
          </p:nvPr>
        </p:nvSpPr>
        <p:spPr/>
        <p:txBody>
          <a:bodyPr/>
          <a:lstStyle/>
          <a:p>
            <a:r>
              <a:rPr lang="en-US"/>
              <a:t>First Connections</a:t>
            </a:r>
            <a:endParaRPr lang="en-CA"/>
          </a:p>
        </p:txBody>
      </p:sp>
      <p:pic>
        <p:nvPicPr>
          <p:cNvPr id="4" name="Picture 3" descr="A group of people sitting around a table&#10;&#10;AI-generated content may be incorrect.">
            <a:extLst>
              <a:ext uri="{FF2B5EF4-FFF2-40B4-BE49-F238E27FC236}">
                <a16:creationId xmlns:a16="http://schemas.microsoft.com/office/drawing/2014/main" id="{E07CCFEE-7106-EECC-B18B-50BCD73D7FA8}"/>
              </a:ext>
            </a:extLst>
          </p:cNvPr>
          <p:cNvPicPr>
            <a:picLocks noChangeAspect="1"/>
          </p:cNvPicPr>
          <p:nvPr/>
        </p:nvPicPr>
        <p:blipFill>
          <a:blip r:embed="rId2"/>
          <a:stretch>
            <a:fillRect/>
          </a:stretch>
        </p:blipFill>
        <p:spPr>
          <a:xfrm>
            <a:off x="7052919" y="2583082"/>
            <a:ext cx="4171142" cy="4022779"/>
          </a:xfrm>
          <a:prstGeom prst="rect">
            <a:avLst/>
          </a:prstGeom>
        </p:spPr>
      </p:pic>
    </p:spTree>
    <p:extLst>
      <p:ext uri="{BB962C8B-B14F-4D97-AF65-F5344CB8AC3E}">
        <p14:creationId xmlns:p14="http://schemas.microsoft.com/office/powerpoint/2010/main" val="85207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22FCA7-EB24-5D6E-9D2B-0F73595203C7}"/>
              </a:ext>
            </a:extLst>
          </p:cNvPr>
          <p:cNvSpPr>
            <a:spLocks noGrp="1"/>
          </p:cNvSpPr>
          <p:nvPr>
            <p:ph idx="1"/>
          </p:nvPr>
        </p:nvSpPr>
        <p:spPr>
          <a:xfrm>
            <a:off x="838200" y="1825625"/>
            <a:ext cx="6148388" cy="4539945"/>
          </a:xfrm>
        </p:spPr>
        <p:txBody>
          <a:bodyPr vert="horz" lIns="91440" tIns="45720" rIns="91440" bIns="45720" rtlCol="0" anchor="t">
            <a:normAutofit/>
          </a:bodyPr>
          <a:lstStyle/>
          <a:p>
            <a:pPr marL="457200" indent="-457200">
              <a:buFont typeface="Arial" panose="020B0604020202020204" pitchFamily="34" charset="0"/>
              <a:buChar char="•"/>
            </a:pPr>
            <a:r>
              <a:rPr lang="en-CA" sz="2000" dirty="0"/>
              <a:t>Educating on dementia progression</a:t>
            </a:r>
          </a:p>
          <a:p>
            <a:pPr marL="457200" indent="-457200">
              <a:buFont typeface="Arial" panose="020B0604020202020204" pitchFamily="34" charset="0"/>
              <a:buChar char="•"/>
            </a:pPr>
            <a:r>
              <a:rPr lang="en-CA" sz="2000" dirty="0"/>
              <a:t>Strategies and tips around behaviours</a:t>
            </a:r>
          </a:p>
          <a:p>
            <a:pPr marL="457200" indent="-457200">
              <a:buFont typeface="Arial" panose="020B0604020202020204" pitchFamily="34" charset="0"/>
              <a:buChar char="•"/>
            </a:pPr>
            <a:r>
              <a:rPr lang="en-CA" sz="2000" dirty="0"/>
              <a:t>Connecting to peer support groups</a:t>
            </a:r>
          </a:p>
          <a:p>
            <a:pPr marL="457200" indent="-457200">
              <a:buFont typeface="Arial" panose="020B0604020202020204" pitchFamily="34" charset="0"/>
              <a:buChar char="•"/>
            </a:pPr>
            <a:r>
              <a:rPr lang="en-CA" sz="2000" dirty="0"/>
              <a:t>Coaching on communicating with their loved one differently</a:t>
            </a:r>
          </a:p>
          <a:p>
            <a:pPr marL="457200" indent="-457200">
              <a:buFont typeface="Arial" panose="020B0604020202020204" pitchFamily="34" charset="0"/>
              <a:buChar char="•"/>
            </a:pPr>
            <a:r>
              <a:rPr lang="en-CA" sz="2000" dirty="0"/>
              <a:t>Connecting to community resources</a:t>
            </a:r>
          </a:p>
          <a:p>
            <a:pPr marL="457200" indent="-457200">
              <a:buFont typeface="Arial" panose="020B0604020202020204" pitchFamily="34" charset="0"/>
              <a:buChar char="•"/>
            </a:pPr>
            <a:r>
              <a:rPr lang="en-CA" sz="2000" dirty="0"/>
              <a:t>Help with transitioning to a new home</a:t>
            </a:r>
          </a:p>
          <a:p>
            <a:endParaRPr lang="en-CA" sz="2000" dirty="0"/>
          </a:p>
          <a:p>
            <a:pPr marL="0" indent="0" algn="ctr">
              <a:buNone/>
            </a:pPr>
            <a:r>
              <a:rPr lang="en-US" sz="2000" b="1" dirty="0">
                <a:solidFill>
                  <a:schemeClr val="dk1"/>
                </a:solidFill>
              </a:rPr>
              <a:t>We provide these services </a:t>
            </a:r>
            <a:r>
              <a:rPr lang="en-US" sz="2000" b="1" dirty="0"/>
              <a:t>via telephone</a:t>
            </a:r>
            <a:r>
              <a:rPr lang="en-US" sz="2000" b="1" dirty="0">
                <a:solidFill>
                  <a:schemeClr val="dk1"/>
                </a:solidFill>
              </a:rPr>
              <a:t>, conference calls, or Zoom video. </a:t>
            </a:r>
          </a:p>
          <a:p>
            <a:endParaRPr lang="en-CA"/>
          </a:p>
        </p:txBody>
      </p:sp>
      <p:sp>
        <p:nvSpPr>
          <p:cNvPr id="3" name="Title 2">
            <a:extLst>
              <a:ext uri="{FF2B5EF4-FFF2-40B4-BE49-F238E27FC236}">
                <a16:creationId xmlns:a16="http://schemas.microsoft.com/office/drawing/2014/main" id="{ACDE1855-F0F9-BB99-BCB8-B2D845267E3D}"/>
              </a:ext>
            </a:extLst>
          </p:cNvPr>
          <p:cNvSpPr>
            <a:spLocks noGrp="1"/>
          </p:cNvSpPr>
          <p:nvPr>
            <p:ph type="title"/>
          </p:nvPr>
        </p:nvSpPr>
        <p:spPr/>
        <p:txBody>
          <a:bodyPr/>
          <a:lstStyle/>
          <a:p>
            <a:r>
              <a:rPr lang="en-CA"/>
              <a:t>Dementia Care Coaches</a:t>
            </a:r>
          </a:p>
        </p:txBody>
      </p:sp>
      <p:pic>
        <p:nvPicPr>
          <p:cNvPr id="1026" name="Picture 2" descr="No photo description available.">
            <a:extLst>
              <a:ext uri="{FF2B5EF4-FFF2-40B4-BE49-F238E27FC236}">
                <a16:creationId xmlns:a16="http://schemas.microsoft.com/office/drawing/2014/main" id="{A2EBEBD4-0E53-B134-E686-611C64E68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431" y="1825626"/>
            <a:ext cx="3769632" cy="376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086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68FA9-9DA5-CE6A-52E4-6FE4B15FA0C6}"/>
              </a:ext>
            </a:extLst>
          </p:cNvPr>
          <p:cNvSpPr>
            <a:spLocks noGrp="1"/>
          </p:cNvSpPr>
          <p:nvPr>
            <p:ph type="title"/>
          </p:nvPr>
        </p:nvSpPr>
        <p:spPr>
          <a:xfrm>
            <a:off x="733410" y="619836"/>
            <a:ext cx="6871350" cy="984704"/>
          </a:xfrm>
        </p:spPr>
        <p:txBody>
          <a:bodyPr>
            <a:noAutofit/>
          </a:bodyPr>
          <a:lstStyle/>
          <a:p>
            <a:r>
              <a:rPr lang="en-US" sz="3600" dirty="0"/>
              <a:t>Advance Care Planning Resources </a:t>
            </a:r>
            <a:br>
              <a:rPr lang="en-US" sz="4800" dirty="0"/>
            </a:br>
            <a:endParaRPr lang="en-US" sz="4800"/>
          </a:p>
        </p:txBody>
      </p:sp>
      <p:sp>
        <p:nvSpPr>
          <p:cNvPr id="4" name="Content Placeholder 3">
            <a:extLst>
              <a:ext uri="{FF2B5EF4-FFF2-40B4-BE49-F238E27FC236}">
                <a16:creationId xmlns:a16="http://schemas.microsoft.com/office/drawing/2014/main" id="{C3B0822E-E90F-B267-A47F-DB09732C2ED7}"/>
              </a:ext>
            </a:extLst>
          </p:cNvPr>
          <p:cNvSpPr>
            <a:spLocks noGrp="1"/>
          </p:cNvSpPr>
          <p:nvPr>
            <p:ph sz="half" idx="2"/>
          </p:nvPr>
        </p:nvSpPr>
        <p:spPr>
          <a:xfrm>
            <a:off x="869950" y="1994957"/>
            <a:ext cx="5972503" cy="4534835"/>
          </a:xfrm>
        </p:spPr>
        <p:txBody>
          <a:bodyPr vert="horz" lIns="91440" tIns="45720" rIns="91440" bIns="45720" rtlCol="0" anchor="t">
            <a:noAutofit/>
          </a:bodyPr>
          <a:lstStyle/>
          <a:p>
            <a:pPr marL="0" indent="0">
              <a:buNone/>
            </a:pPr>
            <a:r>
              <a:rPr lang="en-US" sz="2000" dirty="0"/>
              <a:t>Support in understanding what Advance Care Planning is.</a:t>
            </a:r>
          </a:p>
          <a:p>
            <a:pPr marL="0" indent="0">
              <a:buNone/>
            </a:pPr>
            <a:endParaRPr lang="en-US" sz="2000" b="1" dirty="0"/>
          </a:p>
          <a:p>
            <a:pPr marL="0" indent="0">
              <a:buNone/>
            </a:pPr>
            <a:r>
              <a:rPr lang="en-US" sz="2000" b="1" dirty="0"/>
              <a:t>Some helpful resources:</a:t>
            </a:r>
          </a:p>
          <a:p>
            <a:pPr marL="0" indent="0">
              <a:buNone/>
            </a:pPr>
            <a:r>
              <a:rPr lang="en-US" sz="2000" dirty="0"/>
              <a:t>Speak up Ontario </a:t>
            </a:r>
            <a:r>
              <a:rPr lang="en-US" sz="2000" dirty="0">
                <a:ea typeface="+mn-lt"/>
                <a:cs typeface="+mn-lt"/>
                <a:hlinkClick r:id="rId2"/>
              </a:rPr>
              <a:t>Click Here for Workbook</a:t>
            </a:r>
            <a:endParaRPr lang="en-US" sz="2000" dirty="0"/>
          </a:p>
          <a:p>
            <a:pPr marL="0" indent="0">
              <a:buNone/>
            </a:pPr>
            <a:r>
              <a:rPr lang="en-US" sz="2000" dirty="0"/>
              <a:t>Advanced Care Planning Guide: </a:t>
            </a:r>
            <a:r>
              <a:rPr lang="en-US" sz="2000" dirty="0">
                <a:hlinkClick r:id="rId3"/>
              </a:rPr>
              <a:t>Click here</a:t>
            </a:r>
            <a:endParaRPr lang="en-US" sz="2000"/>
          </a:p>
          <a:p>
            <a:pPr marL="0" indent="0">
              <a:buNone/>
            </a:pPr>
            <a:r>
              <a:rPr lang="en-US" sz="2000" dirty="0"/>
              <a:t>Make a Power of Attorney </a:t>
            </a:r>
            <a:r>
              <a:rPr lang="en-US" sz="2000" dirty="0">
                <a:hlinkClick r:id="rId4"/>
              </a:rPr>
              <a:t>Click here</a:t>
            </a:r>
            <a:endParaRPr lang="en-US" sz="2000"/>
          </a:p>
          <a:p>
            <a:pPr marL="0" indent="0">
              <a:buNone/>
            </a:pPr>
            <a:r>
              <a:rPr lang="en-US" sz="2000" dirty="0"/>
              <a:t>Champlain Dementia Network List of Resources: </a:t>
            </a:r>
            <a:r>
              <a:rPr lang="en-US" sz="2000" dirty="0">
                <a:hlinkClick r:id="rId5"/>
              </a:rPr>
              <a:t>Click here</a:t>
            </a:r>
            <a:endParaRPr lang="en-US" sz="2000" dirty="0"/>
          </a:p>
        </p:txBody>
      </p:sp>
      <p:sp>
        <p:nvSpPr>
          <p:cNvPr id="5" name="Slide Number Placeholder 4">
            <a:extLst>
              <a:ext uri="{FF2B5EF4-FFF2-40B4-BE49-F238E27FC236}">
                <a16:creationId xmlns:a16="http://schemas.microsoft.com/office/drawing/2014/main" id="{52839156-72F8-9B8C-1F84-656515B54811}"/>
              </a:ext>
            </a:extLst>
          </p:cNvPr>
          <p:cNvSpPr>
            <a:spLocks noGrp="1"/>
          </p:cNvSpPr>
          <p:nvPr>
            <p:ph type="sldNum" sz="quarter" idx="14"/>
          </p:nvPr>
        </p:nvSpPr>
        <p:spPr/>
        <p:txBody>
          <a:bodyPr/>
          <a:lstStyle/>
          <a:p>
            <a:fld id="{0C3EA237-B190-334F-820A-070B0BFF7656}" type="slidenum">
              <a:rPr lang="en-US" smtClean="0"/>
              <a:t>12</a:t>
            </a:fld>
            <a:endParaRPr lang="en-US"/>
          </a:p>
        </p:txBody>
      </p:sp>
      <p:pic>
        <p:nvPicPr>
          <p:cNvPr id="7" name="Graphic 6" descr="Care outline">
            <a:extLst>
              <a:ext uri="{FF2B5EF4-FFF2-40B4-BE49-F238E27FC236}">
                <a16:creationId xmlns:a16="http://schemas.microsoft.com/office/drawing/2014/main" id="{5C56E79A-C86C-A3BE-6D8C-B4D17A2022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9197" y="1809632"/>
            <a:ext cx="4331466" cy="4331466"/>
          </a:xfrm>
          <a:prstGeom prst="rect">
            <a:avLst/>
          </a:prstGeom>
        </p:spPr>
      </p:pic>
    </p:spTree>
    <p:extLst>
      <p:ext uri="{BB962C8B-B14F-4D97-AF65-F5344CB8AC3E}">
        <p14:creationId xmlns:p14="http://schemas.microsoft.com/office/powerpoint/2010/main" val="220083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8E2016-3B29-8FCF-4CDE-011640F04981}"/>
              </a:ext>
            </a:extLst>
          </p:cNvPr>
          <p:cNvSpPr>
            <a:spLocks noGrp="1"/>
          </p:cNvSpPr>
          <p:nvPr>
            <p:ph type="title"/>
          </p:nvPr>
        </p:nvSpPr>
        <p:spPr/>
        <p:txBody>
          <a:bodyPr>
            <a:normAutofit/>
          </a:bodyPr>
          <a:lstStyle/>
          <a:p>
            <a:r>
              <a:rPr lang="en-US" dirty="0"/>
              <a:t>Practical Tips and Strategies</a:t>
            </a:r>
          </a:p>
        </p:txBody>
      </p:sp>
      <p:sp>
        <p:nvSpPr>
          <p:cNvPr id="4" name="Content Placeholder 3">
            <a:extLst>
              <a:ext uri="{FF2B5EF4-FFF2-40B4-BE49-F238E27FC236}">
                <a16:creationId xmlns:a16="http://schemas.microsoft.com/office/drawing/2014/main" id="{42B5BBEB-E0D8-4F6B-BBBB-93053A0E7810}"/>
              </a:ext>
            </a:extLst>
          </p:cNvPr>
          <p:cNvSpPr>
            <a:spLocks noGrp="1"/>
          </p:cNvSpPr>
          <p:nvPr>
            <p:ph sz="half" idx="2"/>
          </p:nvPr>
        </p:nvSpPr>
        <p:spPr>
          <a:xfrm>
            <a:off x="838200" y="1825624"/>
            <a:ext cx="11176591" cy="4534835"/>
          </a:xfrm>
        </p:spPr>
        <p:txBody>
          <a:bodyPr>
            <a:normAutofit/>
          </a:bodyPr>
          <a:lstStyle/>
          <a:p>
            <a:pPr marL="342900" indent="-342900">
              <a:buFont typeface="Arial" panose="020B0604020202020204" pitchFamily="34" charset="0"/>
              <a:buChar char="•"/>
            </a:pPr>
            <a:endParaRPr lang="en-US" sz="2800">
              <a:latin typeface="Poppins" panose="00000500000000000000" pitchFamily="2" charset="0"/>
              <a:cs typeface="Poppins" panose="00000500000000000000" pitchFamily="2" charset="0"/>
            </a:endParaRPr>
          </a:p>
          <a:p>
            <a:endParaRPr lang="en-US"/>
          </a:p>
        </p:txBody>
      </p:sp>
      <p:sp>
        <p:nvSpPr>
          <p:cNvPr id="5" name="Slide Number Placeholder 4">
            <a:extLst>
              <a:ext uri="{FF2B5EF4-FFF2-40B4-BE49-F238E27FC236}">
                <a16:creationId xmlns:a16="http://schemas.microsoft.com/office/drawing/2014/main" id="{A4AEB4CF-702C-F97E-A405-65E2244BD51F}"/>
              </a:ext>
            </a:extLst>
          </p:cNvPr>
          <p:cNvSpPr>
            <a:spLocks noGrp="1"/>
          </p:cNvSpPr>
          <p:nvPr>
            <p:ph type="sldNum" sz="quarter" idx="14"/>
          </p:nvPr>
        </p:nvSpPr>
        <p:spPr/>
        <p:txBody>
          <a:bodyPr/>
          <a:lstStyle/>
          <a:p>
            <a:fld id="{0C3EA237-B190-334F-820A-070B0BFF7656}" type="slidenum">
              <a:rPr lang="en-US" smtClean="0"/>
              <a:t>13</a:t>
            </a:fld>
            <a:endParaRPr lang="en-US"/>
          </a:p>
        </p:txBody>
      </p:sp>
      <p:sp>
        <p:nvSpPr>
          <p:cNvPr id="2" name="TextBox 1">
            <a:extLst>
              <a:ext uri="{FF2B5EF4-FFF2-40B4-BE49-F238E27FC236}">
                <a16:creationId xmlns:a16="http://schemas.microsoft.com/office/drawing/2014/main" id="{4C298BAB-04D2-9553-27F3-CC9E8EB07D63}"/>
              </a:ext>
            </a:extLst>
          </p:cNvPr>
          <p:cNvSpPr txBox="1"/>
          <p:nvPr/>
        </p:nvSpPr>
        <p:spPr>
          <a:xfrm>
            <a:off x="365948" y="1872827"/>
            <a:ext cx="5361282"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ptos"/>
              </a:rPr>
              <a:t>One Example of a topic covered in education and coaching:</a:t>
            </a:r>
          </a:p>
          <a:p>
            <a:endParaRPr lang="en-US" sz="2000" dirty="0">
              <a:latin typeface="Aptos"/>
            </a:endParaRPr>
          </a:p>
          <a:p>
            <a:r>
              <a:rPr lang="en-US" sz="2000" b="1" dirty="0">
                <a:latin typeface="Aptos"/>
              </a:rPr>
              <a:t>Changes in Eating</a:t>
            </a:r>
          </a:p>
          <a:p>
            <a:pPr marL="285750" indent="-285750">
              <a:buFont typeface="Arial"/>
              <a:buChar char="•"/>
            </a:pPr>
            <a:endParaRPr lang="en-US" sz="2000" dirty="0"/>
          </a:p>
          <a:p>
            <a:pPr marL="285750" indent="-285750">
              <a:buFont typeface="Arial"/>
              <a:buChar char="•"/>
            </a:pPr>
            <a:r>
              <a:rPr lang="en-US" sz="2000" dirty="0"/>
              <a:t>How to encourage eating and remain independent</a:t>
            </a:r>
          </a:p>
          <a:p>
            <a:pPr marL="285750" indent="-285750">
              <a:buFont typeface="Arial"/>
              <a:buChar char="•"/>
            </a:pPr>
            <a:r>
              <a:rPr lang="en-US" sz="2000" dirty="0"/>
              <a:t>How to provide an inviting environment </a:t>
            </a:r>
          </a:p>
          <a:p>
            <a:pPr marL="285750" indent="-285750">
              <a:buFont typeface="Arial"/>
              <a:buChar char="•"/>
            </a:pPr>
            <a:r>
              <a:rPr lang="en-US" sz="2000" dirty="0"/>
              <a:t>When to introduce new tools or adaptive devices</a:t>
            </a:r>
          </a:p>
          <a:p>
            <a:pPr marL="285750" indent="-285750">
              <a:buFont typeface="Arial"/>
              <a:buChar char="•"/>
            </a:pPr>
            <a:r>
              <a:rPr lang="en-US" sz="2000" dirty="0"/>
              <a:t>Tips for eating at restaurants</a:t>
            </a:r>
          </a:p>
          <a:p>
            <a:endParaRPr lang="en-US" sz="2000" dirty="0"/>
          </a:p>
          <a:p>
            <a:r>
              <a:rPr lang="en-US" sz="2000" dirty="0">
                <a:ea typeface="+mn-lt"/>
                <a:cs typeface="+mn-lt"/>
                <a:hlinkClick r:id="rId3"/>
              </a:rPr>
              <a:t>By Us For Us Guides | Research Institute for Aging</a:t>
            </a:r>
            <a:endParaRPr lang="en-US" sz="2000" dirty="0"/>
          </a:p>
          <a:p>
            <a:endParaRPr lang="en-US" sz="2000" dirty="0"/>
          </a:p>
          <a:p>
            <a:endParaRPr lang="en-US"/>
          </a:p>
        </p:txBody>
      </p:sp>
      <p:pic>
        <p:nvPicPr>
          <p:cNvPr id="6" name="Picture 5" descr="A group of books on a table&#10;&#10;AI-generated content may be incorrect.">
            <a:extLst>
              <a:ext uri="{FF2B5EF4-FFF2-40B4-BE49-F238E27FC236}">
                <a16:creationId xmlns:a16="http://schemas.microsoft.com/office/drawing/2014/main" id="{424EEF0A-E788-C6F1-BD80-7520EB580B0E}"/>
              </a:ext>
            </a:extLst>
          </p:cNvPr>
          <p:cNvPicPr>
            <a:picLocks noChangeAspect="1"/>
          </p:cNvPicPr>
          <p:nvPr/>
        </p:nvPicPr>
        <p:blipFill>
          <a:blip r:embed="rId4"/>
          <a:stretch>
            <a:fillRect/>
          </a:stretch>
        </p:blipFill>
        <p:spPr>
          <a:xfrm>
            <a:off x="7638064" y="4723958"/>
            <a:ext cx="2340822" cy="1487805"/>
          </a:xfrm>
          <a:prstGeom prst="rect">
            <a:avLst/>
          </a:prstGeom>
        </p:spPr>
      </p:pic>
      <p:pic>
        <p:nvPicPr>
          <p:cNvPr id="7" name="Picture 6" descr="A person and person cooking in a kitchen&#10;&#10;AI-generated content may be incorrect.">
            <a:extLst>
              <a:ext uri="{FF2B5EF4-FFF2-40B4-BE49-F238E27FC236}">
                <a16:creationId xmlns:a16="http://schemas.microsoft.com/office/drawing/2014/main" id="{51A3461D-8C27-8A0F-1414-3E1BDBD25A7E}"/>
              </a:ext>
            </a:extLst>
          </p:cNvPr>
          <p:cNvPicPr>
            <a:picLocks noChangeAspect="1"/>
          </p:cNvPicPr>
          <p:nvPr/>
        </p:nvPicPr>
        <p:blipFill>
          <a:blip r:embed="rId5"/>
          <a:stretch>
            <a:fillRect/>
          </a:stretch>
        </p:blipFill>
        <p:spPr>
          <a:xfrm>
            <a:off x="6242756" y="1821791"/>
            <a:ext cx="4450080" cy="2509520"/>
          </a:xfrm>
          <a:prstGeom prst="rect">
            <a:avLst/>
          </a:prstGeom>
        </p:spPr>
      </p:pic>
      <p:pic>
        <p:nvPicPr>
          <p:cNvPr id="8" name="Picture 7" descr="Research Institute for Aging">
            <a:extLst>
              <a:ext uri="{FF2B5EF4-FFF2-40B4-BE49-F238E27FC236}">
                <a16:creationId xmlns:a16="http://schemas.microsoft.com/office/drawing/2014/main" id="{8C20DACC-3005-D1C5-10AD-377976F26413}"/>
              </a:ext>
            </a:extLst>
          </p:cNvPr>
          <p:cNvPicPr>
            <a:picLocks noChangeAspect="1"/>
          </p:cNvPicPr>
          <p:nvPr/>
        </p:nvPicPr>
        <p:blipFill>
          <a:blip r:embed="rId6"/>
          <a:stretch>
            <a:fillRect/>
          </a:stretch>
        </p:blipFill>
        <p:spPr>
          <a:xfrm>
            <a:off x="9978390" y="4723130"/>
            <a:ext cx="1894840" cy="1280160"/>
          </a:xfrm>
          <a:prstGeom prst="rect">
            <a:avLst/>
          </a:prstGeom>
        </p:spPr>
      </p:pic>
    </p:spTree>
    <p:extLst>
      <p:ext uri="{BB962C8B-B14F-4D97-AF65-F5344CB8AC3E}">
        <p14:creationId xmlns:p14="http://schemas.microsoft.com/office/powerpoint/2010/main" val="126175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5A04-BA06-9BDE-8EFB-A39634634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4B7BE-F137-95A5-F735-4FFB85AE9E02}"/>
              </a:ext>
            </a:extLst>
          </p:cNvPr>
          <p:cNvSpPr>
            <a:spLocks noGrp="1"/>
          </p:cNvSpPr>
          <p:nvPr>
            <p:ph type="ctrTitle"/>
          </p:nvPr>
        </p:nvSpPr>
        <p:spPr>
          <a:xfrm>
            <a:off x="7166611" y="672660"/>
            <a:ext cx="5454236" cy="6185340"/>
          </a:xfrm>
        </p:spPr>
        <p:txBody>
          <a:bodyPr>
            <a:normAutofit/>
          </a:bodyPr>
          <a:lstStyle/>
          <a:p>
            <a:r>
              <a:rPr lang="en-US" sz="4400"/>
              <a:t>Accepting Help:</a:t>
            </a:r>
            <a:br>
              <a:rPr lang="en-US" sz="4400"/>
            </a:br>
            <a:br>
              <a:rPr lang="en-US" sz="4400"/>
            </a:br>
            <a:r>
              <a:rPr lang="en-US" sz="4400"/>
              <a:t>Navigation -              </a:t>
            </a:r>
            <a:br>
              <a:rPr lang="en-US" sz="4400"/>
            </a:br>
            <a:r>
              <a:rPr lang="en-US" sz="4400"/>
              <a:t>Where do we direct people?</a:t>
            </a:r>
            <a:br>
              <a:rPr lang="en-US" sz="4800"/>
            </a:br>
            <a:endParaRPr lang="en-US" sz="4800"/>
          </a:p>
        </p:txBody>
      </p:sp>
    </p:spTree>
    <p:extLst>
      <p:ext uri="{BB962C8B-B14F-4D97-AF65-F5344CB8AC3E}">
        <p14:creationId xmlns:p14="http://schemas.microsoft.com/office/powerpoint/2010/main" val="67718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71B80-0735-5BBE-DF4C-B816AF284D2E}"/>
              </a:ext>
            </a:extLst>
          </p:cNvPr>
          <p:cNvSpPr>
            <a:spLocks noGrp="1"/>
          </p:cNvSpPr>
          <p:nvPr>
            <p:ph type="title"/>
          </p:nvPr>
        </p:nvSpPr>
        <p:spPr/>
        <p:txBody>
          <a:bodyPr/>
          <a:lstStyle/>
          <a:p>
            <a:r>
              <a:rPr lang="en-CA"/>
              <a:t>Why is introducing help so hard?</a:t>
            </a:r>
          </a:p>
        </p:txBody>
      </p:sp>
      <p:sp>
        <p:nvSpPr>
          <p:cNvPr id="4" name="Content Placeholder 3">
            <a:extLst>
              <a:ext uri="{FF2B5EF4-FFF2-40B4-BE49-F238E27FC236}">
                <a16:creationId xmlns:a16="http://schemas.microsoft.com/office/drawing/2014/main" id="{80D41DA0-68C7-DE60-00CB-A81691445833}"/>
              </a:ext>
            </a:extLst>
          </p:cNvPr>
          <p:cNvSpPr>
            <a:spLocks noGrp="1"/>
          </p:cNvSpPr>
          <p:nvPr>
            <p:ph sz="half" idx="2"/>
          </p:nvPr>
        </p:nvSpPr>
        <p:spPr>
          <a:xfrm>
            <a:off x="838200" y="2062252"/>
            <a:ext cx="4691063" cy="3702984"/>
          </a:xfrm>
        </p:spPr>
        <p:txBody>
          <a:bodyPr vert="horz" lIns="91440" tIns="45720" rIns="91440" bIns="45720" rtlCol="0" anchor="t">
            <a:normAutofit/>
          </a:bodyPr>
          <a:lstStyle/>
          <a:p>
            <a:r>
              <a:rPr lang="en-CA" sz="2000" dirty="0"/>
              <a:t>Ambiguous Loss</a:t>
            </a:r>
          </a:p>
          <a:p>
            <a:r>
              <a:rPr lang="en-CA" sz="2000" dirty="0"/>
              <a:t>Inviting strangers into the home</a:t>
            </a:r>
          </a:p>
          <a:p>
            <a:r>
              <a:rPr lang="en-CA" sz="2000" dirty="0"/>
              <a:t>Accepting things are changing</a:t>
            </a:r>
          </a:p>
          <a:p>
            <a:r>
              <a:rPr lang="en-CA" sz="2000" dirty="0"/>
              <a:t>Denial/Lack of Insight from the person living with dementia</a:t>
            </a:r>
          </a:p>
          <a:p>
            <a:r>
              <a:rPr lang="en-CA" sz="2000" dirty="0"/>
              <a:t>Grief &amp; Guilt </a:t>
            </a:r>
          </a:p>
          <a:p>
            <a:pPr marL="0" indent="0">
              <a:buNone/>
            </a:pPr>
            <a:endParaRPr lang="en-CA"/>
          </a:p>
        </p:txBody>
      </p:sp>
      <p:pic>
        <p:nvPicPr>
          <p:cNvPr id="2" name="Picture 1" descr="A nurse helping a person with a cane">
            <a:extLst>
              <a:ext uri="{FF2B5EF4-FFF2-40B4-BE49-F238E27FC236}">
                <a16:creationId xmlns:a16="http://schemas.microsoft.com/office/drawing/2014/main" id="{C77F056B-1D13-C854-E89C-06DB920D2C91}"/>
              </a:ext>
            </a:extLst>
          </p:cNvPr>
          <p:cNvPicPr>
            <a:picLocks noChangeAspect="1"/>
          </p:cNvPicPr>
          <p:nvPr/>
        </p:nvPicPr>
        <p:blipFill>
          <a:blip r:embed="rId2"/>
          <a:stretch>
            <a:fillRect/>
          </a:stretch>
        </p:blipFill>
        <p:spPr>
          <a:xfrm>
            <a:off x="5618459" y="2058610"/>
            <a:ext cx="5992033" cy="4045220"/>
          </a:xfrm>
          <a:prstGeom prst="rect">
            <a:avLst/>
          </a:prstGeom>
        </p:spPr>
      </p:pic>
    </p:spTree>
    <p:extLst>
      <p:ext uri="{BB962C8B-B14F-4D97-AF65-F5344CB8AC3E}">
        <p14:creationId xmlns:p14="http://schemas.microsoft.com/office/powerpoint/2010/main" val="152364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Signs &amp; Effects of Guilt in a Relationship">
            <a:extLst>
              <a:ext uri="{FF2B5EF4-FFF2-40B4-BE49-F238E27FC236}">
                <a16:creationId xmlns:a16="http://schemas.microsoft.com/office/drawing/2014/main" id="{75EC1AA1-EBD4-7157-F9E2-BF4F63AA0B54}"/>
              </a:ext>
            </a:extLst>
          </p:cNvPr>
          <p:cNvPicPr>
            <a:picLocks noChangeAspect="1"/>
          </p:cNvPicPr>
          <p:nvPr/>
        </p:nvPicPr>
        <p:blipFill>
          <a:blip r:embed="rId2"/>
          <a:srcRect l="11585" r="22185"/>
          <a:stretch/>
        </p:blipFill>
        <p:spPr>
          <a:xfrm>
            <a:off x="7080567" y="1825625"/>
            <a:ext cx="4786313" cy="4534834"/>
          </a:xfrm>
          <a:prstGeom prst="rect">
            <a:avLst/>
          </a:prstGeom>
          <a:noFill/>
        </p:spPr>
      </p:pic>
      <p:sp>
        <p:nvSpPr>
          <p:cNvPr id="2" name="Title 1"/>
          <p:cNvSpPr>
            <a:spLocks noGrp="1"/>
          </p:cNvSpPr>
          <p:nvPr>
            <p:ph type="title"/>
          </p:nvPr>
        </p:nvSpPr>
        <p:spPr>
          <a:xfrm>
            <a:off x="838200" y="365126"/>
            <a:ext cx="7772400" cy="984704"/>
          </a:xfrm>
        </p:spPr>
        <p:txBody>
          <a:bodyPr anchor="ctr">
            <a:normAutofit/>
          </a:bodyPr>
          <a:lstStyle/>
          <a:p>
            <a:r>
              <a:rPr lang="en-CA" dirty="0"/>
              <a:t>A few words about Guilt</a:t>
            </a:r>
          </a:p>
        </p:txBody>
      </p:sp>
      <p:sp>
        <p:nvSpPr>
          <p:cNvPr id="3" name="Content Placeholder 2"/>
          <p:cNvSpPr>
            <a:spLocks noGrp="1"/>
          </p:cNvSpPr>
          <p:nvPr>
            <p:ph sz="half" idx="2"/>
          </p:nvPr>
        </p:nvSpPr>
        <p:spPr>
          <a:xfrm>
            <a:off x="838200" y="1825624"/>
            <a:ext cx="5972503" cy="4534835"/>
          </a:xfrm>
        </p:spPr>
        <p:txBody>
          <a:bodyPr vert="horz" lIns="91440" tIns="45720" rIns="91440" bIns="45720" rtlCol="0" anchor="t">
            <a:noAutofit/>
          </a:bodyPr>
          <a:lstStyle/>
          <a:p>
            <a:r>
              <a:rPr lang="en-CA" sz="2000" dirty="0"/>
              <a:t>It is normal to experience feelings of guilt during caregiving. </a:t>
            </a:r>
          </a:p>
          <a:p>
            <a:r>
              <a:rPr lang="en-CA" sz="2000" dirty="0"/>
              <a:t>These feelings may be triggered by: </a:t>
            </a:r>
          </a:p>
          <a:p>
            <a:pPr lvl="1"/>
            <a:r>
              <a:rPr lang="en-CA" sz="2000" dirty="0"/>
              <a:t>thinking that you could be a better caregiver;</a:t>
            </a:r>
          </a:p>
          <a:p>
            <a:pPr lvl="1"/>
            <a:r>
              <a:rPr lang="en-CA" sz="2000" dirty="0"/>
              <a:t>thinking that you should not take any breaks for yourself;</a:t>
            </a:r>
          </a:p>
          <a:p>
            <a:pPr lvl="1"/>
            <a:r>
              <a:rPr lang="en-CA" sz="2000" dirty="0"/>
              <a:t>feeling angry and frustrated with the one you are caring for; or</a:t>
            </a:r>
          </a:p>
          <a:p>
            <a:pPr lvl="1"/>
            <a:r>
              <a:rPr lang="en-CA" sz="2000" dirty="0"/>
              <a:t>thinking about placement in a residential care home. </a:t>
            </a:r>
          </a:p>
          <a:p>
            <a:pPr marL="0" indent="0">
              <a:buNone/>
            </a:pPr>
            <a:r>
              <a:rPr lang="en-CA" sz="2000" dirty="0"/>
              <a:t>If you do experience feelings of guilt, you need to say to yourself: </a:t>
            </a:r>
          </a:p>
          <a:p>
            <a:pPr lvl="1"/>
            <a:r>
              <a:rPr lang="en-CA" sz="2000" dirty="0"/>
              <a:t>I am doing the best I can.</a:t>
            </a:r>
          </a:p>
          <a:p>
            <a:pPr lvl="1"/>
            <a:r>
              <a:rPr lang="en-CA" sz="2000" dirty="0"/>
              <a:t>There are some things I cannot control.</a:t>
            </a:r>
          </a:p>
        </p:txBody>
      </p:sp>
    </p:spTree>
    <p:extLst>
      <p:ext uri="{BB962C8B-B14F-4D97-AF65-F5344CB8AC3E}">
        <p14:creationId xmlns:p14="http://schemas.microsoft.com/office/powerpoint/2010/main" val="362636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D188-1100-8EFF-2651-FE4D8039199E}"/>
              </a:ext>
            </a:extLst>
          </p:cNvPr>
          <p:cNvSpPr>
            <a:spLocks noGrp="1"/>
          </p:cNvSpPr>
          <p:nvPr>
            <p:ph type="ctrTitle"/>
          </p:nvPr>
        </p:nvSpPr>
        <p:spPr>
          <a:xfrm>
            <a:off x="1014186" y="185504"/>
            <a:ext cx="10163628" cy="725499"/>
          </a:xfrm>
        </p:spPr>
        <p:txBody>
          <a:bodyPr>
            <a:normAutofit/>
          </a:bodyPr>
          <a:lstStyle/>
          <a:p>
            <a:r>
              <a:rPr lang="en-US" sz="4000"/>
              <a:t>Community Support Services </a:t>
            </a:r>
          </a:p>
        </p:txBody>
      </p:sp>
      <p:sp>
        <p:nvSpPr>
          <p:cNvPr id="3" name="Subtitle 2">
            <a:extLst>
              <a:ext uri="{FF2B5EF4-FFF2-40B4-BE49-F238E27FC236}">
                <a16:creationId xmlns:a16="http://schemas.microsoft.com/office/drawing/2014/main" id="{35F09851-56F6-86DA-A01D-7F229D6342A0}"/>
              </a:ext>
            </a:extLst>
          </p:cNvPr>
          <p:cNvSpPr>
            <a:spLocks noGrp="1"/>
          </p:cNvSpPr>
          <p:nvPr>
            <p:ph type="subTitle" idx="1"/>
          </p:nvPr>
        </p:nvSpPr>
        <p:spPr>
          <a:xfrm>
            <a:off x="1013800" y="1262982"/>
            <a:ext cx="5447487" cy="4845378"/>
          </a:xfrm>
        </p:spPr>
        <p:txBody>
          <a:bodyPr vert="horz" lIns="91440" tIns="45720" rIns="91440" bIns="45720" rtlCol="0" anchor="t">
            <a:noAutofit/>
          </a:bodyPr>
          <a:lstStyle/>
          <a:p>
            <a:pPr algn="l"/>
            <a:r>
              <a:rPr lang="en-US">
                <a:solidFill>
                  <a:srgbClr val="000000"/>
                </a:solidFill>
                <a:effectLst/>
                <a:latin typeface="Aptos"/>
                <a:ea typeface="Calibri"/>
                <a:cs typeface="Poppins"/>
              </a:rPr>
              <a:t>Adult Day Programs &amp; Respite </a:t>
            </a:r>
          </a:p>
          <a:p>
            <a:pPr algn="l"/>
            <a:endParaRPr lang="en-US" sz="800">
              <a:solidFill>
                <a:srgbClr val="000000"/>
              </a:solidFill>
              <a:effectLst/>
              <a:latin typeface="Aptos"/>
              <a:ea typeface="Calibri" panose="020F0502020204030204" pitchFamily="34" charset="0"/>
              <a:cs typeface="Poppins" panose="00000500000000000000" pitchFamily="2" charset="0"/>
            </a:endParaRPr>
          </a:p>
          <a:p>
            <a:pPr algn="l"/>
            <a:r>
              <a:rPr lang="en-US">
                <a:solidFill>
                  <a:srgbClr val="000000"/>
                </a:solidFill>
                <a:effectLst/>
                <a:latin typeface="Aptos"/>
                <a:ea typeface="Calibri"/>
                <a:cs typeface="Poppins"/>
              </a:rPr>
              <a:t>Care Coordination &amp; Navigation </a:t>
            </a:r>
          </a:p>
          <a:p>
            <a:pPr algn="l"/>
            <a:endParaRPr lang="en-US" sz="900">
              <a:solidFill>
                <a:srgbClr val="000000"/>
              </a:solidFill>
              <a:effectLst/>
              <a:latin typeface="Aptos"/>
              <a:ea typeface="Calibri" panose="020F0502020204030204" pitchFamily="34" charset="0"/>
              <a:cs typeface="Poppins" panose="00000500000000000000" pitchFamily="2" charset="0"/>
            </a:endParaRPr>
          </a:p>
          <a:p>
            <a:pPr algn="l"/>
            <a:r>
              <a:rPr lang="en-US">
                <a:solidFill>
                  <a:srgbClr val="000000"/>
                </a:solidFill>
                <a:effectLst/>
                <a:latin typeface="Aptos"/>
                <a:ea typeface="Calibri"/>
                <a:cs typeface="Poppins"/>
              </a:rPr>
              <a:t>Caregiver Support</a:t>
            </a:r>
          </a:p>
          <a:p>
            <a:pPr algn="l"/>
            <a:endParaRPr lang="en-US" sz="900">
              <a:solidFill>
                <a:srgbClr val="000000"/>
              </a:solidFill>
              <a:effectLst/>
              <a:latin typeface="Aptos"/>
              <a:ea typeface="Calibri" panose="020F0502020204030204" pitchFamily="34" charset="0"/>
              <a:cs typeface="Poppins" panose="00000500000000000000" pitchFamily="2" charset="0"/>
            </a:endParaRPr>
          </a:p>
          <a:p>
            <a:pPr algn="l"/>
            <a:r>
              <a:rPr lang="en-US">
                <a:solidFill>
                  <a:srgbClr val="000000"/>
                </a:solidFill>
                <a:effectLst/>
                <a:latin typeface="Aptos"/>
                <a:ea typeface="Calibri"/>
                <a:cs typeface="Poppins"/>
              </a:rPr>
              <a:t>Condition Specific Supports</a:t>
            </a:r>
          </a:p>
          <a:p>
            <a:pPr algn="l"/>
            <a:endParaRPr lang="en-US" sz="1000">
              <a:solidFill>
                <a:srgbClr val="000000"/>
              </a:solidFill>
              <a:effectLst/>
              <a:latin typeface="Aptos"/>
              <a:ea typeface="Calibri" panose="020F0502020204030204" pitchFamily="34" charset="0"/>
              <a:cs typeface="Poppins" panose="00000500000000000000" pitchFamily="2" charset="0"/>
            </a:endParaRPr>
          </a:p>
          <a:p>
            <a:pPr algn="l"/>
            <a:r>
              <a:rPr lang="en-US">
                <a:solidFill>
                  <a:srgbClr val="000000"/>
                </a:solidFill>
                <a:effectLst/>
                <a:latin typeface="Aptos"/>
                <a:ea typeface="Calibri"/>
                <a:cs typeface="Poppins"/>
              </a:rPr>
              <a:t>Food &amp; Meal Programs </a:t>
            </a:r>
          </a:p>
          <a:p>
            <a:pPr algn="l"/>
            <a:endParaRPr lang="en-US" sz="2000">
              <a:solidFill>
                <a:srgbClr val="000000"/>
              </a:solidFill>
              <a:effectLst/>
              <a:latin typeface="Aptos"/>
              <a:ea typeface="Calibri" panose="020F0502020204030204" pitchFamily="34" charset="0"/>
              <a:cs typeface="Poppins" panose="00000500000000000000" pitchFamily="2" charset="0"/>
            </a:endParaRPr>
          </a:p>
          <a:p>
            <a:pPr algn="l"/>
            <a:r>
              <a:rPr lang="en-US">
                <a:solidFill>
                  <a:srgbClr val="000000"/>
                </a:solidFill>
                <a:effectLst/>
                <a:latin typeface="Aptos"/>
                <a:ea typeface="Calibri"/>
                <a:cs typeface="Poppins"/>
              </a:rPr>
              <a:t>Foot Care Services</a:t>
            </a:r>
          </a:p>
          <a:p>
            <a:pPr algn="l"/>
            <a:endParaRPr lang="en-US" sz="1100">
              <a:solidFill>
                <a:srgbClr val="000000"/>
              </a:solidFill>
              <a:effectLst/>
              <a:latin typeface="Aptos"/>
              <a:ea typeface="Calibri" panose="020F0502020204030204" pitchFamily="34" charset="0"/>
              <a:cs typeface="Poppins" panose="00000500000000000000" pitchFamily="2" charset="0"/>
            </a:endParaRPr>
          </a:p>
          <a:p>
            <a:pPr algn="l"/>
            <a:r>
              <a:rPr lang="en-US">
                <a:solidFill>
                  <a:srgbClr val="000000"/>
                </a:solidFill>
                <a:effectLst/>
                <a:latin typeface="Aptos"/>
                <a:ea typeface="Calibri"/>
                <a:cs typeface="Poppins"/>
              </a:rPr>
              <a:t>Home Help &amp; Home Maintenance </a:t>
            </a:r>
          </a:p>
          <a:p>
            <a:pPr algn="l"/>
            <a:endParaRPr lang="en-US"/>
          </a:p>
        </p:txBody>
      </p:sp>
      <p:pic>
        <p:nvPicPr>
          <p:cNvPr id="4" name="Graphic 3" descr="Meeting with solid fill">
            <a:extLst>
              <a:ext uri="{FF2B5EF4-FFF2-40B4-BE49-F238E27FC236}">
                <a16:creationId xmlns:a16="http://schemas.microsoft.com/office/drawing/2014/main" id="{C204EB55-D431-5B2E-1448-FFAAB121A9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208" y="1086616"/>
            <a:ext cx="631832" cy="631832"/>
          </a:xfrm>
          <a:prstGeom prst="rect">
            <a:avLst/>
          </a:prstGeom>
        </p:spPr>
      </p:pic>
      <p:pic>
        <p:nvPicPr>
          <p:cNvPr id="5" name="Graphic 4" descr="Map compass with solid fill">
            <a:extLst>
              <a:ext uri="{FF2B5EF4-FFF2-40B4-BE49-F238E27FC236}">
                <a16:creationId xmlns:a16="http://schemas.microsoft.com/office/drawing/2014/main" id="{B1D24588-26A4-2842-AA90-C98CD8DF32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979" y="1859489"/>
            <a:ext cx="702504" cy="631832"/>
          </a:xfrm>
          <a:prstGeom prst="rect">
            <a:avLst/>
          </a:prstGeom>
        </p:spPr>
      </p:pic>
      <p:pic>
        <p:nvPicPr>
          <p:cNvPr id="6" name="Graphic 5" descr="Care with solid fill">
            <a:extLst>
              <a:ext uri="{FF2B5EF4-FFF2-40B4-BE49-F238E27FC236}">
                <a16:creationId xmlns:a16="http://schemas.microsoft.com/office/drawing/2014/main" id="{1606616A-B198-C71E-65C8-D9FA7D1F0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9651" y="2644887"/>
            <a:ext cx="631832" cy="631832"/>
          </a:xfrm>
          <a:prstGeom prst="rect">
            <a:avLst/>
          </a:prstGeom>
        </p:spPr>
      </p:pic>
      <p:pic>
        <p:nvPicPr>
          <p:cNvPr id="7" name="Graphic 6" descr="Medical with solid fill">
            <a:extLst>
              <a:ext uri="{FF2B5EF4-FFF2-40B4-BE49-F238E27FC236}">
                <a16:creationId xmlns:a16="http://schemas.microsoft.com/office/drawing/2014/main" id="{FBCA641E-5FCC-F86E-CF4D-1FBC2F786C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9568" y="3370387"/>
            <a:ext cx="631832" cy="631832"/>
          </a:xfrm>
          <a:prstGeom prst="rect">
            <a:avLst/>
          </a:prstGeom>
        </p:spPr>
      </p:pic>
      <p:pic>
        <p:nvPicPr>
          <p:cNvPr id="8" name="Graphic 7" descr="Food Delivery with solid fill">
            <a:extLst>
              <a:ext uri="{FF2B5EF4-FFF2-40B4-BE49-F238E27FC236}">
                <a16:creationId xmlns:a16="http://schemas.microsoft.com/office/drawing/2014/main" id="{40ADA0A8-0F38-F390-4291-99D989401B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60000">
            <a:off x="270208" y="4033865"/>
            <a:ext cx="631832" cy="631832"/>
          </a:xfrm>
          <a:prstGeom prst="rect">
            <a:avLst/>
          </a:prstGeom>
        </p:spPr>
      </p:pic>
      <p:pic>
        <p:nvPicPr>
          <p:cNvPr id="9" name="Graphic 8" descr="Footprints with solid fill">
            <a:extLst>
              <a:ext uri="{FF2B5EF4-FFF2-40B4-BE49-F238E27FC236}">
                <a16:creationId xmlns:a16="http://schemas.microsoft.com/office/drawing/2014/main" id="{0B6F692A-C16B-3591-C4E4-9ED0B28C4A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0848" y="4844002"/>
            <a:ext cx="631832" cy="631832"/>
          </a:xfrm>
          <a:prstGeom prst="rect">
            <a:avLst/>
          </a:prstGeom>
        </p:spPr>
      </p:pic>
      <p:pic>
        <p:nvPicPr>
          <p:cNvPr id="10" name="Graphic 9" descr="Mop and bucket with solid fill">
            <a:extLst>
              <a:ext uri="{FF2B5EF4-FFF2-40B4-BE49-F238E27FC236}">
                <a16:creationId xmlns:a16="http://schemas.microsoft.com/office/drawing/2014/main" id="{50DC3A3F-05B5-9C23-001C-8D922D684B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9532" y="5614281"/>
            <a:ext cx="487265" cy="487265"/>
          </a:xfrm>
          <a:prstGeom prst="rect">
            <a:avLst/>
          </a:prstGeom>
        </p:spPr>
      </p:pic>
      <p:sp>
        <p:nvSpPr>
          <p:cNvPr id="12" name="TextBox 11">
            <a:extLst>
              <a:ext uri="{FF2B5EF4-FFF2-40B4-BE49-F238E27FC236}">
                <a16:creationId xmlns:a16="http://schemas.microsoft.com/office/drawing/2014/main" id="{323DE27F-C2AB-5B02-DF5B-91CBCFA09171}"/>
              </a:ext>
            </a:extLst>
          </p:cNvPr>
          <p:cNvSpPr txBox="1"/>
          <p:nvPr/>
        </p:nvSpPr>
        <p:spPr>
          <a:xfrm>
            <a:off x="7513675" y="1456841"/>
            <a:ext cx="4678325" cy="5447645"/>
          </a:xfrm>
          <a:prstGeom prst="rect">
            <a:avLst/>
          </a:prstGeom>
          <a:noFill/>
        </p:spPr>
        <p:txBody>
          <a:bodyPr wrap="square" lIns="91440" tIns="45720" rIns="91440" bIns="45720" anchor="t">
            <a:spAutoFit/>
          </a:bodyPr>
          <a:lstStyle/>
          <a:p>
            <a:r>
              <a:rPr kumimoji="0" lang="en-CA" sz="2400" b="0" i="0" u="none" strike="noStrike" kern="0" cap="none" spc="0" normalizeH="0" baseline="0" noProof="0">
                <a:ln>
                  <a:noFill/>
                </a:ln>
                <a:effectLst/>
                <a:uLnTx/>
                <a:uFillTx/>
                <a:latin typeface="Aptos"/>
                <a:ea typeface="Times New Roman" panose="02020603050405020304" pitchFamily="18" charset="0"/>
                <a:cs typeface="Poppins"/>
              </a:rPr>
              <a:t>Health Promotion &amp; Education</a:t>
            </a:r>
            <a:endParaRPr lang="en-CA" sz="2400" b="0" i="0" u="none" strike="noStrike" kern="0" cap="none" spc="0" normalizeH="0" baseline="0" noProof="0">
              <a:ln>
                <a:noFill/>
              </a:ln>
              <a:effectLst/>
              <a:uLnTx/>
              <a:uFillTx/>
              <a:latin typeface="Aptos"/>
              <a:ea typeface="Times New Roman" panose="02020603050405020304" pitchFamily="18" charset="0"/>
              <a:cs typeface="Poppins"/>
            </a:endParaRPr>
          </a:p>
          <a:p>
            <a:endParaRPr lang="en-CA" sz="2400" b="0" i="0" u="none" strike="noStrike" kern="0" cap="none" spc="0" normalizeH="0" baseline="0" noProof="0">
              <a:ln>
                <a:noFill/>
              </a:ln>
              <a:effectLst/>
              <a:uLnTx/>
              <a:uFillTx/>
              <a:latin typeface="Aptos"/>
              <a:ea typeface="Aptos" panose="020B0004020202020204" pitchFamily="34" charset="0"/>
              <a:cs typeface="Poppins" panose="00000500000000000000" pitchFamily="2" charset="0"/>
            </a:endParaRPr>
          </a:p>
          <a:p>
            <a:r>
              <a:rPr kumimoji="0" lang="en-CA" sz="2400" b="0" i="0" u="none" strike="noStrike" kern="0" cap="none" spc="0" normalizeH="0" baseline="0" noProof="0">
                <a:ln>
                  <a:noFill/>
                </a:ln>
                <a:effectLst/>
                <a:uLnTx/>
                <a:uFillTx/>
                <a:latin typeface="Aptos"/>
                <a:ea typeface="Aptos" panose="020B0004020202020204" pitchFamily="34" charset="0"/>
                <a:cs typeface="Poppins"/>
              </a:rPr>
              <a:t>Palliative Care </a:t>
            </a:r>
            <a:endParaRPr lang="en-CA" sz="2400" b="0" i="0" u="none" strike="noStrike" kern="0" cap="none" spc="0" normalizeH="0" baseline="0" noProof="0">
              <a:ln>
                <a:noFill/>
              </a:ln>
              <a:effectLst/>
              <a:uLnTx/>
              <a:uFillTx/>
              <a:latin typeface="Aptos"/>
              <a:ea typeface="Aptos" panose="020B0004020202020204" pitchFamily="34" charset="0"/>
              <a:cs typeface="Poppins"/>
            </a:endParaRPr>
          </a:p>
          <a:p>
            <a:endParaRPr lang="en-CA" sz="2400" kern="0">
              <a:latin typeface="Aptos"/>
              <a:ea typeface="Times New Roman" panose="02020603050405020304" pitchFamily="18" charset="0"/>
              <a:cs typeface="Poppins" panose="00000500000000000000" pitchFamily="2" charset="0"/>
            </a:endParaRPr>
          </a:p>
          <a:p>
            <a:r>
              <a:rPr kumimoji="0" lang="en-CA" sz="2400" b="0" i="0" u="none" strike="noStrike" kern="1200" cap="none" spc="0" normalizeH="0" baseline="0" noProof="0">
                <a:ln>
                  <a:noFill/>
                </a:ln>
                <a:effectLst/>
                <a:uLnTx/>
                <a:uFillTx/>
                <a:latin typeface="Aptos"/>
                <a:ea typeface="Times New Roman" panose="02020603050405020304" pitchFamily="18" charset="0"/>
                <a:cs typeface="Poppins"/>
              </a:rPr>
              <a:t>Recreation, Fitness &amp; </a:t>
            </a:r>
            <a:endParaRPr lang="en-CA" sz="2400" b="0" i="0" u="none" strike="noStrike" kern="1200" cap="none" spc="0" normalizeH="0" baseline="0" noProof="0">
              <a:ln>
                <a:noFill/>
              </a:ln>
              <a:effectLst/>
              <a:uLnTx/>
              <a:uFillTx/>
              <a:latin typeface="Aptos"/>
              <a:ea typeface="Times New Roman" panose="02020603050405020304" pitchFamily="18" charset="0"/>
              <a:cs typeface="Poppins"/>
            </a:endParaRPr>
          </a:p>
          <a:p>
            <a:r>
              <a:rPr kumimoji="0" lang="en-CA" sz="2400" b="0" i="0" u="none" strike="noStrike" kern="1200" cap="none" spc="0" normalizeH="0" baseline="0" noProof="0">
                <a:ln>
                  <a:noFill/>
                </a:ln>
                <a:effectLst/>
                <a:uLnTx/>
                <a:uFillTx/>
                <a:latin typeface="Aptos"/>
                <a:ea typeface="Times New Roman" panose="02020603050405020304" pitchFamily="18" charset="0"/>
                <a:cs typeface="Poppins"/>
              </a:rPr>
              <a:t>Social Activities</a:t>
            </a:r>
            <a:endParaRPr lang="en-CA" sz="2400" b="0" i="0" u="none" strike="noStrike" kern="100" cap="none" spc="0" normalizeH="0" baseline="0" noProof="0">
              <a:ln>
                <a:noFill/>
              </a:ln>
              <a:effectLst/>
              <a:uLnTx/>
              <a:uFillTx/>
              <a:latin typeface="Aptos"/>
              <a:ea typeface="Times New Roman" panose="02020603050405020304" pitchFamily="18" charset="0"/>
              <a:cs typeface="Poppins"/>
            </a:endParaRPr>
          </a:p>
          <a:p>
            <a:endParaRPr lang="en-CA" sz="2400" b="0" i="0" u="none" strike="noStrike" cap="none" spc="0" normalizeH="0" baseline="0" noProof="0">
              <a:ln>
                <a:noFill/>
              </a:ln>
              <a:effectLst/>
              <a:uLnTx/>
              <a:uFillTx/>
              <a:latin typeface="Aptos"/>
              <a:ea typeface="Times New Roman" panose="02020603050405020304" pitchFamily="18" charset="0"/>
              <a:cs typeface="Poppins" panose="00000500000000000000" pitchFamily="2" charset="0"/>
            </a:endParaRPr>
          </a:p>
          <a:p>
            <a:r>
              <a:rPr kumimoji="0" lang="en-CA" sz="2400" b="0" i="0" u="none" strike="noStrike" kern="1200" cap="none" spc="0" normalizeH="0" baseline="0" noProof="0">
                <a:ln>
                  <a:noFill/>
                </a:ln>
                <a:effectLst/>
                <a:uLnTx/>
                <a:uFillTx/>
                <a:latin typeface="Aptos"/>
                <a:ea typeface="Times New Roman" panose="02020603050405020304" pitchFamily="18" charset="0"/>
                <a:cs typeface="Poppins"/>
              </a:rPr>
              <a:t>Safety &amp; Security Programs </a:t>
            </a:r>
            <a:endParaRPr lang="en-CA" sz="2400" b="0" i="0" u="none" strike="noStrike" kern="100" cap="none" spc="0" normalizeH="0" baseline="0" noProof="0">
              <a:ln>
                <a:noFill/>
              </a:ln>
              <a:effectLst/>
              <a:uLnTx/>
              <a:uFillTx/>
              <a:latin typeface="Aptos"/>
              <a:ea typeface="Times New Roman" panose="02020603050405020304" pitchFamily="18" charset="0"/>
              <a:cs typeface="Poppins"/>
            </a:endParaRPr>
          </a:p>
          <a:p>
            <a:endParaRPr lang="en-US" sz="2400" b="0" i="0" u="none" strike="noStrike" cap="none" spc="0" normalizeH="0" baseline="0" noProof="0">
              <a:ln>
                <a:noFill/>
              </a:ln>
              <a:effectLst/>
              <a:uLnTx/>
              <a:uFillTx/>
              <a:latin typeface="Aptos"/>
              <a:ea typeface="Times New Roman" panose="02020603050405020304" pitchFamily="18" charset="0"/>
              <a:cs typeface="Poppins" panose="00000500000000000000" pitchFamily="2" charset="0"/>
            </a:endParaRPr>
          </a:p>
          <a:p>
            <a:r>
              <a:rPr kumimoji="0" lang="en-US" sz="2400" b="0" i="0" u="none" strike="noStrike" kern="1200" cap="none" spc="0" normalizeH="0" baseline="0" noProof="0">
                <a:ln>
                  <a:noFill/>
                </a:ln>
                <a:effectLst/>
                <a:uLnTx/>
                <a:uFillTx/>
                <a:latin typeface="Aptos"/>
                <a:ea typeface="Aptos" panose="020B0004020202020204" pitchFamily="34" charset="0"/>
                <a:cs typeface="Poppins"/>
              </a:rPr>
              <a:t>Support &amp; Care at Home </a:t>
            </a:r>
            <a:endParaRPr lang="en-US" sz="2400"/>
          </a:p>
          <a:p>
            <a:endParaRPr lang="en-CA" sz="2400" b="0" i="0" u="none" strike="noStrike" kern="0" cap="none" spc="0" normalizeH="0" baseline="0" noProof="0">
              <a:ln>
                <a:noFill/>
              </a:ln>
              <a:effectLst/>
              <a:uLnTx/>
              <a:uFillTx/>
              <a:latin typeface="Aptos"/>
              <a:ea typeface="Times New Roman" panose="02020603050405020304" pitchFamily="18" charset="0"/>
              <a:cs typeface="Poppins" panose="00000500000000000000" pitchFamily="2" charset="0"/>
            </a:endParaRPr>
          </a:p>
          <a:p>
            <a:r>
              <a:rPr lang="en-CA" sz="2400" kern="0">
                <a:latin typeface="Aptos"/>
                <a:ea typeface="Times New Roman" panose="02020603050405020304" pitchFamily="18" charset="0"/>
                <a:cs typeface="Poppins"/>
              </a:rPr>
              <a:t>Transportation </a:t>
            </a:r>
            <a:endParaRPr lang="en-CA" sz="2400"/>
          </a:p>
          <a:p>
            <a:endParaRPr lang="en-CA" sz="2400" b="0" i="0" u="none" strike="noStrike" kern="0" cap="none" spc="0" normalizeH="0" baseline="0" noProof="0">
              <a:ln>
                <a:noFill/>
              </a:ln>
              <a:solidFill>
                <a:srgbClr val="262626"/>
              </a:solidFill>
              <a:effectLst/>
              <a:uLnTx/>
              <a:uFillTx/>
              <a:latin typeface="Poppins" panose="00000500000000000000" pitchFamily="2" charset="0"/>
              <a:ea typeface="Times New Roman" panose="02020603050405020304" pitchFamily="18" charset="0"/>
              <a:cs typeface="Poppins" panose="00000500000000000000" pitchFamily="2" charset="0"/>
            </a:endParaRPr>
          </a:p>
          <a:p>
            <a:endParaRPr lang="en-CA" kern="0">
              <a:solidFill>
                <a:srgbClr val="262626"/>
              </a:solidFill>
              <a:latin typeface="Poppins" panose="00000500000000000000" pitchFamily="2" charset="0"/>
              <a:ea typeface="Times New Roman" panose="02020603050405020304" pitchFamily="18" charset="0"/>
              <a:cs typeface="Poppins" panose="00000500000000000000" pitchFamily="2" charset="0"/>
            </a:endParaRPr>
          </a:p>
          <a:p>
            <a:r>
              <a:rPr kumimoji="0" lang="en-CA" sz="1800" b="0" i="0" u="none" strike="noStrike" kern="0" cap="none" spc="0" normalizeH="0" baseline="0" noProof="0">
                <a:ln>
                  <a:noFill/>
                </a:ln>
                <a:solidFill>
                  <a:srgbClr val="262626"/>
                </a:solidFill>
                <a:effectLst/>
                <a:uLnTx/>
                <a:uFillTx/>
                <a:latin typeface="Poppins" panose="00000500000000000000" pitchFamily="2" charset="0"/>
                <a:ea typeface="Times New Roman" panose="02020603050405020304" pitchFamily="18" charset="0"/>
                <a:cs typeface="Poppins" panose="00000500000000000000" pitchFamily="2" charset="0"/>
              </a:rPr>
              <a:t> </a:t>
            </a:r>
            <a:endParaRPr lang="en-US"/>
          </a:p>
        </p:txBody>
      </p:sp>
      <p:pic>
        <p:nvPicPr>
          <p:cNvPr id="13" name="Graphic 12" descr="Pencil with solid fill">
            <a:extLst>
              <a:ext uri="{FF2B5EF4-FFF2-40B4-BE49-F238E27FC236}">
                <a16:creationId xmlns:a16="http://schemas.microsoft.com/office/drawing/2014/main" id="{DD242E34-05D6-E8EC-F172-BEC64136782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63657" y="1472152"/>
            <a:ext cx="489988" cy="489988"/>
          </a:xfrm>
          <a:prstGeom prst="rect">
            <a:avLst/>
          </a:prstGeom>
        </p:spPr>
      </p:pic>
      <p:pic>
        <p:nvPicPr>
          <p:cNvPr id="14" name="Graphic 13" descr="Badge Heart with solid fill">
            <a:extLst>
              <a:ext uri="{FF2B5EF4-FFF2-40B4-BE49-F238E27FC236}">
                <a16:creationId xmlns:a16="http://schemas.microsoft.com/office/drawing/2014/main" id="{0CA17D6B-683E-A55D-1681-A147287B5CE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38074" y="2174449"/>
            <a:ext cx="631833" cy="631833"/>
          </a:xfrm>
          <a:prstGeom prst="rect">
            <a:avLst/>
          </a:prstGeom>
        </p:spPr>
      </p:pic>
      <p:pic>
        <p:nvPicPr>
          <p:cNvPr id="15" name="Graphic 14" descr="Group with solid fill">
            <a:extLst>
              <a:ext uri="{FF2B5EF4-FFF2-40B4-BE49-F238E27FC236}">
                <a16:creationId xmlns:a16="http://schemas.microsoft.com/office/drawing/2014/main" id="{5327A046-8125-2983-8DE8-B32A0EEC581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97785" y="3054646"/>
            <a:ext cx="631832" cy="631832"/>
          </a:xfrm>
          <a:prstGeom prst="rect">
            <a:avLst/>
          </a:prstGeom>
        </p:spPr>
      </p:pic>
      <p:pic>
        <p:nvPicPr>
          <p:cNvPr id="16" name="Graphic 15" descr="Receiver with solid fill">
            <a:extLst>
              <a:ext uri="{FF2B5EF4-FFF2-40B4-BE49-F238E27FC236}">
                <a16:creationId xmlns:a16="http://schemas.microsoft.com/office/drawing/2014/main" id="{39D0EB5E-798F-171F-C601-7A70EBDFE28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867200" y="4004522"/>
            <a:ext cx="496605" cy="496605"/>
          </a:xfrm>
          <a:prstGeom prst="rect">
            <a:avLst/>
          </a:prstGeom>
        </p:spPr>
      </p:pic>
      <p:pic>
        <p:nvPicPr>
          <p:cNvPr id="17" name="Graphic 16" descr="Home1 with solid fill">
            <a:extLst>
              <a:ext uri="{FF2B5EF4-FFF2-40B4-BE49-F238E27FC236}">
                <a16:creationId xmlns:a16="http://schemas.microsoft.com/office/drawing/2014/main" id="{BB2F565E-5B0A-9675-825F-7EB886223B0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865398" y="4618570"/>
            <a:ext cx="631832" cy="631832"/>
          </a:xfrm>
          <a:prstGeom prst="rect">
            <a:avLst/>
          </a:prstGeom>
        </p:spPr>
      </p:pic>
      <p:pic>
        <p:nvPicPr>
          <p:cNvPr id="18" name="Graphic 17" descr="Car with solid fill">
            <a:extLst>
              <a:ext uri="{FF2B5EF4-FFF2-40B4-BE49-F238E27FC236}">
                <a16:creationId xmlns:a16="http://schemas.microsoft.com/office/drawing/2014/main" id="{2A988BA7-41E2-135F-3CE4-6394DAD952C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887007" y="5477062"/>
            <a:ext cx="631832" cy="631832"/>
          </a:xfrm>
          <a:prstGeom prst="rect">
            <a:avLst/>
          </a:prstGeom>
        </p:spPr>
      </p:pic>
    </p:spTree>
    <p:extLst>
      <p:ext uri="{BB962C8B-B14F-4D97-AF65-F5344CB8AC3E}">
        <p14:creationId xmlns:p14="http://schemas.microsoft.com/office/powerpoint/2010/main" val="108947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93427-92F9-FC27-B10E-674973E954D2}"/>
              </a:ext>
            </a:extLst>
          </p:cNvPr>
          <p:cNvSpPr>
            <a:spLocks noGrp="1"/>
          </p:cNvSpPr>
          <p:nvPr>
            <p:ph sz="half" idx="2"/>
          </p:nvPr>
        </p:nvSpPr>
        <p:spPr>
          <a:xfrm>
            <a:off x="308472" y="1883801"/>
            <a:ext cx="5051647" cy="5087060"/>
          </a:xfrm>
        </p:spPr>
        <p:txBody>
          <a:bodyPr vert="horz" lIns="91440" tIns="45720" rIns="91440" bIns="45720" rtlCol="0" anchor="t">
            <a:normAutofit/>
          </a:bodyPr>
          <a:lstStyle/>
          <a:p>
            <a:pPr marL="0" indent="0">
              <a:buNone/>
            </a:pPr>
            <a:r>
              <a:rPr lang="en-US" sz="2000" b="1" dirty="0"/>
              <a:t>What is </a:t>
            </a:r>
            <a:r>
              <a:rPr lang="en-US" sz="2000" b="1" err="1"/>
              <a:t>Caredove</a:t>
            </a:r>
            <a:r>
              <a:rPr lang="en-US" sz="2000" b="1" dirty="0"/>
              <a:t>?</a:t>
            </a:r>
          </a:p>
          <a:p>
            <a:r>
              <a:rPr lang="en-US" sz="2000" dirty="0"/>
              <a:t>A referral management platform designed to simplify the process of connecting people with community services.</a:t>
            </a:r>
          </a:p>
          <a:p>
            <a:r>
              <a:rPr lang="en-US" sz="2000" dirty="0"/>
              <a:t>Enables seamless communication between healthcare providers, social services, and clients.</a:t>
            </a:r>
          </a:p>
        </p:txBody>
      </p:sp>
      <p:sp>
        <p:nvSpPr>
          <p:cNvPr id="4" name="Title 3">
            <a:extLst>
              <a:ext uri="{FF2B5EF4-FFF2-40B4-BE49-F238E27FC236}">
                <a16:creationId xmlns:a16="http://schemas.microsoft.com/office/drawing/2014/main" id="{028E9860-6741-F4CB-DE3C-89474FD3307B}"/>
              </a:ext>
            </a:extLst>
          </p:cNvPr>
          <p:cNvSpPr>
            <a:spLocks noGrp="1"/>
          </p:cNvSpPr>
          <p:nvPr>
            <p:ph type="title"/>
          </p:nvPr>
        </p:nvSpPr>
        <p:spPr>
          <a:xfrm>
            <a:off x="838200" y="365126"/>
            <a:ext cx="8237220" cy="984704"/>
          </a:xfrm>
        </p:spPr>
        <p:txBody>
          <a:bodyPr>
            <a:normAutofit fontScale="90000"/>
          </a:bodyPr>
          <a:lstStyle/>
          <a:p>
            <a:r>
              <a:rPr lang="en-US" err="1"/>
              <a:t>Caredove</a:t>
            </a:r>
            <a:r>
              <a:rPr lang="en-US"/>
              <a:t>- Referral Platform for Community Support Services</a:t>
            </a:r>
          </a:p>
        </p:txBody>
      </p:sp>
      <p:sp>
        <p:nvSpPr>
          <p:cNvPr id="5" name="Slide Number Placeholder 4">
            <a:extLst>
              <a:ext uri="{FF2B5EF4-FFF2-40B4-BE49-F238E27FC236}">
                <a16:creationId xmlns:a16="http://schemas.microsoft.com/office/drawing/2014/main" id="{4FA53D21-09BE-ABE9-46EA-BA28CA927230}"/>
              </a:ext>
            </a:extLst>
          </p:cNvPr>
          <p:cNvSpPr>
            <a:spLocks noGrp="1"/>
          </p:cNvSpPr>
          <p:nvPr>
            <p:ph type="sldNum" sz="quarter" idx="14"/>
          </p:nvPr>
        </p:nvSpPr>
        <p:spPr/>
        <p:txBody>
          <a:bodyPr/>
          <a:lstStyle/>
          <a:p>
            <a:fld id="{0C3EA237-B190-334F-820A-070B0BFF7656}" type="slidenum">
              <a:rPr lang="en-US" smtClean="0"/>
              <a:t>18</a:t>
            </a:fld>
            <a:endParaRPr lang="en-US"/>
          </a:p>
        </p:txBody>
      </p:sp>
      <p:pic>
        <p:nvPicPr>
          <p:cNvPr id="2" name="Picture 1" descr="North East Community Support Services Project - Caredove">
            <a:extLst>
              <a:ext uri="{FF2B5EF4-FFF2-40B4-BE49-F238E27FC236}">
                <a16:creationId xmlns:a16="http://schemas.microsoft.com/office/drawing/2014/main" id="{CB5ABF98-FF80-46F0-6851-8165FB8BDED5}"/>
              </a:ext>
            </a:extLst>
          </p:cNvPr>
          <p:cNvPicPr>
            <a:picLocks noChangeAspect="1"/>
          </p:cNvPicPr>
          <p:nvPr/>
        </p:nvPicPr>
        <p:blipFill>
          <a:blip r:embed="rId2"/>
          <a:stretch>
            <a:fillRect/>
          </a:stretch>
        </p:blipFill>
        <p:spPr>
          <a:xfrm>
            <a:off x="562173" y="4323080"/>
            <a:ext cx="4226560" cy="2397760"/>
          </a:xfrm>
          <a:prstGeom prst="rect">
            <a:avLst/>
          </a:prstGeom>
        </p:spPr>
      </p:pic>
      <p:pic>
        <p:nvPicPr>
          <p:cNvPr id="7" name="Picture 6" descr="A screenshot of a medical assistance program&#10;&#10;AI-generated content may be incorrect.">
            <a:extLst>
              <a:ext uri="{FF2B5EF4-FFF2-40B4-BE49-F238E27FC236}">
                <a16:creationId xmlns:a16="http://schemas.microsoft.com/office/drawing/2014/main" id="{C46868E9-27A7-C76A-0340-B99B1BC18FB1}"/>
              </a:ext>
            </a:extLst>
          </p:cNvPr>
          <p:cNvPicPr>
            <a:picLocks noChangeAspect="1"/>
          </p:cNvPicPr>
          <p:nvPr/>
        </p:nvPicPr>
        <p:blipFill>
          <a:blip r:embed="rId3"/>
          <a:stretch>
            <a:fillRect/>
          </a:stretch>
        </p:blipFill>
        <p:spPr>
          <a:xfrm>
            <a:off x="5558367" y="2364669"/>
            <a:ext cx="6324600" cy="3257550"/>
          </a:xfrm>
          <a:prstGeom prst="rect">
            <a:avLst/>
          </a:prstGeom>
        </p:spPr>
      </p:pic>
    </p:spTree>
    <p:extLst>
      <p:ext uri="{BB962C8B-B14F-4D97-AF65-F5344CB8AC3E}">
        <p14:creationId xmlns:p14="http://schemas.microsoft.com/office/powerpoint/2010/main" val="805600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E9835-9A95-5F0B-ACE4-D1BB22E98E1C}"/>
              </a:ext>
            </a:extLst>
          </p:cNvPr>
          <p:cNvSpPr>
            <a:spLocks noGrp="1"/>
          </p:cNvSpPr>
          <p:nvPr>
            <p:ph sz="half" idx="2"/>
          </p:nvPr>
        </p:nvSpPr>
        <p:spPr>
          <a:xfrm>
            <a:off x="358140" y="1954531"/>
            <a:ext cx="10995660" cy="4766944"/>
          </a:xfrm>
        </p:spPr>
        <p:txBody>
          <a:bodyPr vert="horz" lIns="91440" tIns="45720" rIns="91440" bIns="45720" rtlCol="0" anchor="t">
            <a:noAutofit/>
          </a:bodyPr>
          <a:lstStyle/>
          <a:p>
            <a:r>
              <a:rPr kumimoji="0" lang="en-CA" sz="2000" i="0" u="none" strike="noStrike" kern="0" cap="none" spc="0" normalizeH="0" baseline="0" noProof="0" dirty="0">
                <a:ln>
                  <a:noFill/>
                </a:ln>
                <a:solidFill>
                  <a:srgbClr val="262626"/>
                </a:solidFill>
                <a:effectLst/>
                <a:uLnTx/>
                <a:uFillTx/>
                <a:latin typeface="Aptos"/>
                <a:ea typeface="Calibri"/>
                <a:cs typeface="Poppins"/>
              </a:rPr>
              <a:t>One public facing website focused on providing access to CSS services to the public, partners and Health Care Providers</a:t>
            </a:r>
            <a:r>
              <a:rPr lang="en-CA" sz="2000" kern="0" dirty="0">
                <a:solidFill>
                  <a:srgbClr val="262626"/>
                </a:solidFill>
                <a:latin typeface="Aptos"/>
                <a:ea typeface="Calibri"/>
                <a:cs typeface="Poppins"/>
              </a:rPr>
              <a:t> in Ottawa</a:t>
            </a:r>
            <a:endParaRPr lang="en-CA" sz="2000" i="0" u="none" strike="noStrike" kern="0" cap="none" spc="0" normalizeH="0" baseline="0" noProof="0" dirty="0">
              <a:ln>
                <a:noFill/>
              </a:ln>
              <a:solidFill>
                <a:srgbClr val="262626"/>
              </a:solidFill>
              <a:effectLst/>
              <a:uLnTx/>
              <a:uFillTx/>
              <a:latin typeface="Aptos"/>
              <a:ea typeface="Calibri"/>
              <a:cs typeface="Poppins"/>
            </a:endParaRPr>
          </a:p>
          <a:p>
            <a:r>
              <a:rPr kumimoji="0" lang="en-CA" sz="2000" b="0" i="0" u="none" strike="noStrike" kern="0" cap="none" spc="0" normalizeH="0" baseline="0" noProof="0" dirty="0">
                <a:ln>
                  <a:noFill/>
                </a:ln>
                <a:solidFill>
                  <a:srgbClr val="262626"/>
                </a:solidFill>
                <a:effectLst/>
                <a:uLnTx/>
                <a:uFillTx/>
                <a:latin typeface="Aptos"/>
                <a:ea typeface="Calibri"/>
                <a:cs typeface="Poppins"/>
              </a:rPr>
              <a:t> provides access to Community Support Services across OHE through </a:t>
            </a:r>
            <a:r>
              <a:rPr kumimoji="0" lang="en-CA" sz="2000" b="0" i="0" u="none" strike="noStrike" kern="0" cap="none" spc="0" normalizeH="0" baseline="0" noProof="0" dirty="0" err="1">
                <a:ln>
                  <a:noFill/>
                </a:ln>
                <a:solidFill>
                  <a:srgbClr val="262626"/>
                </a:solidFill>
                <a:effectLst/>
                <a:uLnTx/>
                <a:uFillTx/>
                <a:latin typeface="Aptos"/>
                <a:ea typeface="Calibri"/>
                <a:cs typeface="Poppins"/>
              </a:rPr>
              <a:t>Caredove</a:t>
            </a:r>
            <a:r>
              <a:rPr kumimoji="0" lang="en-CA" sz="2000" b="0" i="0" u="none" strike="noStrike" kern="0" cap="none" spc="0" normalizeH="0" baseline="0" noProof="0" dirty="0">
                <a:ln>
                  <a:noFill/>
                </a:ln>
                <a:solidFill>
                  <a:srgbClr val="262626"/>
                </a:solidFill>
                <a:effectLst/>
                <a:uLnTx/>
                <a:uFillTx/>
                <a:latin typeface="Aptos"/>
                <a:ea typeface="Calibri"/>
                <a:cs typeface="Poppins"/>
              </a:rPr>
              <a:t> e-referral (public search and clinician search) </a:t>
            </a:r>
            <a:endParaRPr lang="en-US" sz="2000" dirty="0">
              <a:latin typeface="Aptos"/>
              <a:ea typeface="Calibri"/>
              <a:cs typeface="Poppins"/>
            </a:endParaRPr>
          </a:p>
        </p:txBody>
      </p:sp>
      <p:sp>
        <p:nvSpPr>
          <p:cNvPr id="4" name="Slide Number Placeholder 3">
            <a:extLst>
              <a:ext uri="{FF2B5EF4-FFF2-40B4-BE49-F238E27FC236}">
                <a16:creationId xmlns:a16="http://schemas.microsoft.com/office/drawing/2014/main" id="{D876D1C5-FED8-B7FC-463F-67F7D769A42B}"/>
              </a:ext>
            </a:extLst>
          </p:cNvPr>
          <p:cNvSpPr>
            <a:spLocks noGrp="1"/>
          </p:cNvSpPr>
          <p:nvPr>
            <p:ph type="sldNum" sz="quarter" idx="10"/>
          </p:nvPr>
        </p:nvSpPr>
        <p:spPr/>
        <p:txBody>
          <a:bodyPr/>
          <a:lstStyle/>
          <a:p>
            <a:fld id="{0C3EA237-B190-334F-820A-070B0BFF7656}" type="slidenum">
              <a:rPr lang="en-US" smtClean="0"/>
              <a:t>19</a:t>
            </a:fld>
            <a:endParaRPr lang="en-US"/>
          </a:p>
        </p:txBody>
      </p:sp>
      <p:pic>
        <p:nvPicPr>
          <p:cNvPr id="5" name="Picture 4" descr="A purple letters on a black background&#10;&#10;Description automatically generated">
            <a:extLst>
              <a:ext uri="{FF2B5EF4-FFF2-40B4-BE49-F238E27FC236}">
                <a16:creationId xmlns:a16="http://schemas.microsoft.com/office/drawing/2014/main" id="{46FDD613-7F95-DB97-3F2D-8522385D0BCE}"/>
              </a:ext>
            </a:extLst>
          </p:cNvPr>
          <p:cNvPicPr>
            <a:picLocks noChangeAspect="1"/>
          </p:cNvPicPr>
          <p:nvPr/>
        </p:nvPicPr>
        <p:blipFill>
          <a:blip r:embed="rId2">
            <a:extLst>
              <a:ext uri="{28A0092B-C50C-407E-A947-70E740481C1C}">
                <a14:useLocalDpi xmlns:a14="http://schemas.microsoft.com/office/drawing/2010/main" val="0"/>
              </a:ext>
            </a:extLst>
          </a:blip>
          <a:srcRect t="28845" b="26876"/>
          <a:stretch/>
        </p:blipFill>
        <p:spPr>
          <a:xfrm>
            <a:off x="459685" y="1161134"/>
            <a:ext cx="3633740" cy="482699"/>
          </a:xfrm>
          <a:prstGeom prst="rect">
            <a:avLst/>
          </a:prstGeom>
        </p:spPr>
      </p:pic>
      <p:pic>
        <p:nvPicPr>
          <p:cNvPr id="7" name="Picture 6" descr="A purple text on a black background&#10;&#10;Description automatically generated">
            <a:extLst>
              <a:ext uri="{FF2B5EF4-FFF2-40B4-BE49-F238E27FC236}">
                <a16:creationId xmlns:a16="http://schemas.microsoft.com/office/drawing/2014/main" id="{84639331-D804-0738-F998-B719F43DFD1D}"/>
              </a:ext>
            </a:extLst>
          </p:cNvPr>
          <p:cNvPicPr>
            <a:picLocks noChangeAspect="1"/>
          </p:cNvPicPr>
          <p:nvPr/>
        </p:nvPicPr>
        <p:blipFill>
          <a:blip r:embed="rId3">
            <a:extLst>
              <a:ext uri="{28A0092B-C50C-407E-A947-70E740481C1C}">
                <a14:useLocalDpi xmlns:a14="http://schemas.microsoft.com/office/drawing/2010/main" val="0"/>
              </a:ext>
            </a:extLst>
          </a:blip>
          <a:srcRect t="17111" b="12489"/>
          <a:stretch/>
        </p:blipFill>
        <p:spPr>
          <a:xfrm>
            <a:off x="4681633" y="975234"/>
            <a:ext cx="3189768" cy="673678"/>
          </a:xfrm>
          <a:prstGeom prst="rect">
            <a:avLst/>
          </a:prstGeom>
        </p:spPr>
      </p:pic>
      <p:pic>
        <p:nvPicPr>
          <p:cNvPr id="8" name="Graphic 7" descr="Internet with solid fill">
            <a:extLst>
              <a:ext uri="{FF2B5EF4-FFF2-40B4-BE49-F238E27FC236}">
                <a16:creationId xmlns:a16="http://schemas.microsoft.com/office/drawing/2014/main" id="{C928BFA1-2F74-30E7-7514-829340791EB2}"/>
              </a:ext>
            </a:extLst>
          </p:cNvPr>
          <p:cNvPicPr>
            <a:picLocks noChangeAspect="1"/>
          </p:cNvPicPr>
          <p:nvPr/>
        </p:nvPicPr>
        <p:blipFill>
          <a:blip r:embed="rId4">
            <a:extLst>
              <a:ext uri="{96DAC541-7B7A-43D3-8B79-37D633B846F1}">
                <asvg:svgBlip xmlns:asvg="http://schemas.microsoft.com/office/drawing/2016/SVG/main" r:embed="rId5"/>
              </a:ext>
            </a:extLst>
          </a:blip>
          <a:srcRect t="11007" b="15022"/>
          <a:stretch/>
        </p:blipFill>
        <p:spPr>
          <a:xfrm>
            <a:off x="7317243" y="3259562"/>
            <a:ext cx="3613621" cy="2868226"/>
          </a:xfrm>
          <a:prstGeom prst="rect">
            <a:avLst/>
          </a:prstGeom>
        </p:spPr>
      </p:pic>
      <p:sp>
        <p:nvSpPr>
          <p:cNvPr id="10" name="TextBox 9">
            <a:extLst>
              <a:ext uri="{FF2B5EF4-FFF2-40B4-BE49-F238E27FC236}">
                <a16:creationId xmlns:a16="http://schemas.microsoft.com/office/drawing/2014/main" id="{C93FE92F-5877-E56F-2E1F-3CC3AED9A4F6}"/>
              </a:ext>
            </a:extLst>
          </p:cNvPr>
          <p:cNvSpPr txBox="1"/>
          <p:nvPr/>
        </p:nvSpPr>
        <p:spPr>
          <a:xfrm>
            <a:off x="229311" y="3671971"/>
            <a:ext cx="8917584" cy="400110"/>
          </a:xfrm>
          <a:prstGeom prst="rect">
            <a:avLst/>
          </a:prstGeom>
          <a:noFill/>
        </p:spPr>
        <p:txBody>
          <a:bodyPr wrap="square" lIns="91440" tIns="45720" rIns="91440" bIns="45720" anchor="t">
            <a:spAutoFit/>
          </a:bodyPr>
          <a:lstStyle/>
          <a:p>
            <a:r>
              <a:rPr lang="en-US" sz="2000" dirty="0">
                <a:hlinkClick r:id="rId6"/>
              </a:rPr>
              <a:t>Link: Health Care Navigation Services | AccessCSS</a:t>
            </a:r>
            <a:endParaRPr lang="en-US" sz="2000" dirty="0"/>
          </a:p>
        </p:txBody>
      </p:sp>
    </p:spTree>
    <p:extLst>
      <p:ext uri="{BB962C8B-B14F-4D97-AF65-F5344CB8AC3E}">
        <p14:creationId xmlns:p14="http://schemas.microsoft.com/office/powerpoint/2010/main" val="248601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EAD63F-224F-B9FF-8F73-4C88FA9D281B}"/>
              </a:ext>
            </a:extLst>
          </p:cNvPr>
          <p:cNvSpPr>
            <a:spLocks noGrp="1"/>
          </p:cNvSpPr>
          <p:nvPr>
            <p:ph idx="1"/>
          </p:nvPr>
        </p:nvSpPr>
        <p:spPr/>
        <p:txBody>
          <a:bodyPr>
            <a:normAutofit/>
          </a:bodyPr>
          <a:lstStyle/>
          <a:p>
            <a:pPr marL="0" indent="0" algn="l">
              <a:buNone/>
            </a:pPr>
            <a:r>
              <a:rPr lang="en-US" sz="1800" b="0" i="0">
                <a:solidFill>
                  <a:srgbClr val="242424"/>
                </a:solidFill>
                <a:effectLst/>
                <a:latin typeface="Aptos" panose="020B0004020202020204" pitchFamily="34" charset="0"/>
              </a:rPr>
              <a:t> </a:t>
            </a:r>
            <a:endParaRPr lang="en-CA"/>
          </a:p>
        </p:txBody>
      </p:sp>
      <p:sp>
        <p:nvSpPr>
          <p:cNvPr id="3" name="Title 2">
            <a:extLst>
              <a:ext uri="{FF2B5EF4-FFF2-40B4-BE49-F238E27FC236}">
                <a16:creationId xmlns:a16="http://schemas.microsoft.com/office/drawing/2014/main" id="{2D051E7F-F81A-651D-7CCD-6FD8EFF8CDD4}"/>
              </a:ext>
            </a:extLst>
          </p:cNvPr>
          <p:cNvSpPr>
            <a:spLocks noGrp="1"/>
          </p:cNvSpPr>
          <p:nvPr>
            <p:ph type="title"/>
          </p:nvPr>
        </p:nvSpPr>
        <p:spPr/>
        <p:txBody>
          <a:bodyPr>
            <a:normAutofit/>
          </a:bodyPr>
          <a:lstStyle/>
          <a:p>
            <a:r>
              <a:rPr lang="en-CA"/>
              <a:t>Transitions in the Community</a:t>
            </a:r>
          </a:p>
        </p:txBody>
      </p:sp>
      <p:sp>
        <p:nvSpPr>
          <p:cNvPr id="4" name="TextBox 3">
            <a:extLst>
              <a:ext uri="{FF2B5EF4-FFF2-40B4-BE49-F238E27FC236}">
                <a16:creationId xmlns:a16="http://schemas.microsoft.com/office/drawing/2014/main" id="{3430D3B6-DD07-1AEE-7D26-421FF12C1C89}"/>
              </a:ext>
            </a:extLst>
          </p:cNvPr>
          <p:cNvSpPr txBox="1"/>
          <p:nvPr/>
        </p:nvSpPr>
        <p:spPr>
          <a:xfrm>
            <a:off x="1141012" y="2272483"/>
            <a:ext cx="8467344" cy="2954655"/>
          </a:xfrm>
          <a:prstGeom prst="rect">
            <a:avLst/>
          </a:prstGeom>
          <a:noFill/>
        </p:spPr>
        <p:txBody>
          <a:bodyPr wrap="square" lIns="91440" tIns="45720" rIns="91440" bIns="45720" rtlCol="0" anchor="t">
            <a:spAutoFit/>
          </a:bodyPr>
          <a:lstStyle/>
          <a:p>
            <a:r>
              <a:rPr lang="en-CA" sz="2400"/>
              <a:t>Today we will be exploring the 4 major points of transition in the community and what can help caregivers navigate each:</a:t>
            </a:r>
          </a:p>
          <a:p>
            <a:endParaRPr lang="en-CA" sz="2400"/>
          </a:p>
          <a:p>
            <a:r>
              <a:rPr lang="en-CA" sz="2400"/>
              <a:t>Diagnosis</a:t>
            </a:r>
          </a:p>
          <a:p>
            <a:r>
              <a:rPr lang="en-CA" sz="2400"/>
              <a:t>Education</a:t>
            </a:r>
          </a:p>
          <a:p>
            <a:r>
              <a:rPr lang="en-CA" sz="2400"/>
              <a:t>Accepting Help</a:t>
            </a:r>
          </a:p>
          <a:p>
            <a:r>
              <a:rPr lang="en-CA" sz="2400"/>
              <a:t>Changes in Environment</a:t>
            </a:r>
          </a:p>
          <a:p>
            <a:endParaRPr lang="en-CA"/>
          </a:p>
        </p:txBody>
      </p:sp>
      <p:pic>
        <p:nvPicPr>
          <p:cNvPr id="6" name="Picture 5" descr="1,235 Agenda Topics Stock Vectors and Vector Art | Shutterstock">
            <a:extLst>
              <a:ext uri="{FF2B5EF4-FFF2-40B4-BE49-F238E27FC236}">
                <a16:creationId xmlns:a16="http://schemas.microsoft.com/office/drawing/2014/main" id="{D55DE060-671E-F925-676C-449C1CA14863}"/>
              </a:ext>
            </a:extLst>
          </p:cNvPr>
          <p:cNvPicPr>
            <a:picLocks noChangeAspect="1"/>
          </p:cNvPicPr>
          <p:nvPr/>
        </p:nvPicPr>
        <p:blipFill>
          <a:blip r:embed="rId3"/>
          <a:stretch>
            <a:fillRect/>
          </a:stretch>
        </p:blipFill>
        <p:spPr>
          <a:xfrm>
            <a:off x="4652645" y="3091180"/>
            <a:ext cx="3201670" cy="3388360"/>
          </a:xfrm>
          <a:prstGeom prst="rect">
            <a:avLst/>
          </a:prstGeom>
        </p:spPr>
      </p:pic>
    </p:spTree>
    <p:extLst>
      <p:ext uri="{BB962C8B-B14F-4D97-AF65-F5344CB8AC3E}">
        <p14:creationId xmlns:p14="http://schemas.microsoft.com/office/powerpoint/2010/main" val="2913576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44D218B-6780-A52F-890E-396710D11118}"/>
              </a:ext>
            </a:extLst>
          </p:cNvPr>
          <p:cNvSpPr>
            <a:spLocks noGrp="1"/>
          </p:cNvSpPr>
          <p:nvPr>
            <p:ph type="title"/>
          </p:nvPr>
        </p:nvSpPr>
        <p:spPr>
          <a:xfrm>
            <a:off x="838200" y="365126"/>
            <a:ext cx="7772400" cy="984704"/>
          </a:xfrm>
        </p:spPr>
        <p:txBody>
          <a:bodyPr anchor="ctr">
            <a:normAutofit/>
          </a:bodyPr>
          <a:lstStyle/>
          <a:p>
            <a:r>
              <a:rPr lang="en-US" dirty="0"/>
              <a:t>Seniors Needs Assessment </a:t>
            </a:r>
          </a:p>
        </p:txBody>
      </p:sp>
      <p:pic>
        <p:nvPicPr>
          <p:cNvPr id="4" name="Content Placeholder 3" descr="A black and blue text on a black background&#10;&#10;AI-generated content may be incorrect.">
            <a:extLst>
              <a:ext uri="{FF2B5EF4-FFF2-40B4-BE49-F238E27FC236}">
                <a16:creationId xmlns:a16="http://schemas.microsoft.com/office/drawing/2014/main" id="{A98DF074-B923-BC33-CD79-0D919BED73DC}"/>
              </a:ext>
            </a:extLst>
          </p:cNvPr>
          <p:cNvPicPr>
            <a:picLocks noGrp="1" noChangeAspect="1"/>
          </p:cNvPicPr>
          <p:nvPr>
            <p:ph sz="half" idx="2"/>
          </p:nvPr>
        </p:nvPicPr>
        <p:blipFill>
          <a:blip r:embed="rId2"/>
          <a:stretch>
            <a:fillRect/>
          </a:stretch>
        </p:blipFill>
        <p:spPr>
          <a:xfrm>
            <a:off x="572975" y="3431228"/>
            <a:ext cx="9263743" cy="2889902"/>
          </a:xfrm>
          <a:noFill/>
        </p:spPr>
      </p:pic>
      <p:sp>
        <p:nvSpPr>
          <p:cNvPr id="5" name="TextBox 4">
            <a:extLst>
              <a:ext uri="{FF2B5EF4-FFF2-40B4-BE49-F238E27FC236}">
                <a16:creationId xmlns:a16="http://schemas.microsoft.com/office/drawing/2014/main" id="{6EC19D34-28B7-2ABD-8215-BFFBBB021ED7}"/>
              </a:ext>
            </a:extLst>
          </p:cNvPr>
          <p:cNvSpPr txBox="1"/>
          <p:nvPr/>
        </p:nvSpPr>
        <p:spPr>
          <a:xfrm>
            <a:off x="3704095" y="2490061"/>
            <a:ext cx="74701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dirty="0">
                <a:solidFill>
                  <a:srgbClr val="262626"/>
                </a:solidFill>
              </a:rPr>
              <a:t>Fill out the Seniors Needs Assessment </a:t>
            </a:r>
            <a:r>
              <a:rPr lang="en-CA" sz="2000" dirty="0">
                <a:solidFill>
                  <a:srgbClr val="262626"/>
                </a:solidFill>
                <a:ea typeface="+mn-lt"/>
                <a:cs typeface="+mn-lt"/>
              </a:rPr>
              <a:t>to connect with healthy aging services in the Ottawa Valley area that can support your needs or the needs of someone for whom you are caring.</a:t>
            </a:r>
            <a:endParaRPr lang="en-CA" sz="2000">
              <a:solidFill>
                <a:srgbClr val="262626"/>
              </a:solidFill>
              <a:ea typeface="+mn-lt"/>
              <a:cs typeface="+mn-lt"/>
            </a:endParaRPr>
          </a:p>
          <a:p>
            <a:r>
              <a:rPr lang="en-CA" sz="2000" dirty="0">
                <a:solidFill>
                  <a:srgbClr val="262626"/>
                </a:solidFill>
                <a:ea typeface="+mn-lt"/>
                <a:cs typeface="+mn-lt"/>
                <a:hlinkClick r:id="rId3"/>
              </a:rPr>
              <a:t>Seniors' Needs Assessment</a:t>
            </a:r>
            <a:endParaRPr lang="en-CA" sz="2000"/>
          </a:p>
        </p:txBody>
      </p:sp>
    </p:spTree>
    <p:extLst>
      <p:ext uri="{BB962C8B-B14F-4D97-AF65-F5344CB8AC3E}">
        <p14:creationId xmlns:p14="http://schemas.microsoft.com/office/powerpoint/2010/main" val="4253959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5D76-80ED-299E-3B52-DEC235E0A12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2E061E-EAB5-782B-2DBA-0873A07F97A0}"/>
              </a:ext>
            </a:extLst>
          </p:cNvPr>
          <p:cNvSpPr>
            <a:spLocks noGrp="1"/>
          </p:cNvSpPr>
          <p:nvPr>
            <p:ph idx="1"/>
          </p:nvPr>
        </p:nvSpPr>
        <p:spPr>
          <a:xfrm>
            <a:off x="689345" y="1816405"/>
            <a:ext cx="11480800" cy="4539945"/>
          </a:xfrm>
        </p:spPr>
        <p:txBody>
          <a:bodyPr vert="horz" lIns="91440" tIns="45720" rIns="91440" bIns="45720" rtlCol="0" anchor="t">
            <a:noAutofit/>
          </a:bodyPr>
          <a:lstStyle/>
          <a:p>
            <a:r>
              <a:rPr lang="en-US" sz="2000" b="1" dirty="0">
                <a:solidFill>
                  <a:schemeClr val="accent6">
                    <a:lumMod val="75000"/>
                  </a:schemeClr>
                </a:solidFill>
              </a:rPr>
              <a:t>Ontario Health at Home</a:t>
            </a:r>
            <a:r>
              <a:rPr lang="en-US" sz="2000" dirty="0">
                <a:solidFill>
                  <a:schemeClr val="accent6">
                    <a:lumMod val="75000"/>
                  </a:schemeClr>
                </a:solidFill>
              </a:rPr>
              <a:t> </a:t>
            </a:r>
            <a:r>
              <a:rPr lang="en-US" sz="2000" dirty="0"/>
              <a:t>is an initiative that allows eligible individuals to receive healthcare services in the comfort of their own homes. </a:t>
            </a:r>
          </a:p>
          <a:p>
            <a:r>
              <a:rPr lang="en-US" sz="2000" dirty="0"/>
              <a:t>The program aims to provide personalized care, such as nursing, therapy, and medical support, to individuals who are recovering from illness or managing chronic conditions.</a:t>
            </a:r>
          </a:p>
          <a:p>
            <a:r>
              <a:rPr lang="en-US" sz="2000" dirty="0"/>
              <a:t>This service is designed to enhance patient outcomes and improve convenience by reducing hospital visits, promoting independence, and offering more flexible care options. It is supported by Ontario Health and connects patients with healthcare providers and resources to ensure comprehensive, coordinated care.</a:t>
            </a:r>
            <a:br>
              <a:rPr lang="en-US" sz="2000" dirty="0"/>
            </a:br>
            <a:endParaRPr lang="en-US" sz="2000" dirty="0"/>
          </a:p>
          <a:p>
            <a:r>
              <a:rPr lang="en-US" sz="2000" dirty="0" err="1"/>
              <a:t>OHatHome</a:t>
            </a:r>
            <a:r>
              <a:rPr lang="en-US" sz="2000" dirty="0"/>
              <a:t> also assists those with exploring long-term care (LTC) options, day programs &amp; more.</a:t>
            </a:r>
          </a:p>
          <a:p>
            <a:pPr marL="0" indent="0">
              <a:buNone/>
            </a:pPr>
            <a:endParaRPr lang="en-US" sz="2000" dirty="0">
              <a:ea typeface="+mn-lt"/>
              <a:cs typeface="+mn-lt"/>
            </a:endParaRPr>
          </a:p>
          <a:p>
            <a:pPr marL="0" indent="0">
              <a:buNone/>
            </a:pPr>
            <a:r>
              <a:rPr lang="en-US" sz="2000" dirty="0">
                <a:ea typeface="+mn-lt"/>
                <a:cs typeface="+mn-lt"/>
                <a:hlinkClick r:id="rId2"/>
              </a:rPr>
              <a:t>Click here: Ontario Health atHome</a:t>
            </a:r>
            <a:endParaRPr lang="en-US" sz="2000" dirty="0">
              <a:ea typeface="+mn-lt"/>
              <a:cs typeface="+mn-lt"/>
            </a:endParaRPr>
          </a:p>
          <a:p>
            <a:endParaRPr lang="en-US" sz="2400" dirty="0">
              <a:hlinkClick r:id="rId3" invalidUrl="http://"/>
            </a:endParaRPr>
          </a:p>
        </p:txBody>
      </p:sp>
      <p:sp>
        <p:nvSpPr>
          <p:cNvPr id="6" name="Slide Number Placeholder 5">
            <a:extLst>
              <a:ext uri="{FF2B5EF4-FFF2-40B4-BE49-F238E27FC236}">
                <a16:creationId xmlns:a16="http://schemas.microsoft.com/office/drawing/2014/main" id="{E608A68A-F683-F3C4-0801-1B259975B00E}"/>
              </a:ext>
            </a:extLst>
          </p:cNvPr>
          <p:cNvSpPr>
            <a:spLocks noGrp="1"/>
          </p:cNvSpPr>
          <p:nvPr>
            <p:ph type="sldNum" sz="quarter" idx="10"/>
          </p:nvPr>
        </p:nvSpPr>
        <p:spPr/>
        <p:txBody>
          <a:bodyPr/>
          <a:lstStyle/>
          <a:p>
            <a:fld id="{0C3EA237-B190-334F-820A-070B0BFF7656}" type="slidenum">
              <a:rPr lang="en-US" smtClean="0"/>
              <a:t>21</a:t>
            </a:fld>
            <a:endParaRPr lang="en-US"/>
          </a:p>
        </p:txBody>
      </p:sp>
      <p:sp>
        <p:nvSpPr>
          <p:cNvPr id="9" name="TextBox 8">
            <a:extLst>
              <a:ext uri="{FF2B5EF4-FFF2-40B4-BE49-F238E27FC236}">
                <a16:creationId xmlns:a16="http://schemas.microsoft.com/office/drawing/2014/main" id="{4FDFCB47-A3BA-6055-CB56-8339EBF1A626}"/>
              </a:ext>
            </a:extLst>
          </p:cNvPr>
          <p:cNvSpPr txBox="1"/>
          <p:nvPr/>
        </p:nvSpPr>
        <p:spPr>
          <a:xfrm>
            <a:off x="527199" y="364312"/>
            <a:ext cx="9031472" cy="861774"/>
          </a:xfrm>
          <a:prstGeom prst="rect">
            <a:avLst/>
          </a:prstGeom>
          <a:noFill/>
        </p:spPr>
        <p:txBody>
          <a:bodyPr wrap="square">
            <a:spAutoFit/>
          </a:bodyPr>
          <a:lstStyle/>
          <a:p>
            <a:r>
              <a:rPr lang="en-US" sz="5000" b="1" dirty="0">
                <a:solidFill>
                  <a:schemeClr val="bg1"/>
                </a:solidFill>
                <a:cs typeface="Poppins" panose="00000500000000000000" pitchFamily="2" charset="0"/>
              </a:rPr>
              <a:t>Ontario Health at Home</a:t>
            </a:r>
          </a:p>
        </p:txBody>
      </p:sp>
      <p:pic>
        <p:nvPicPr>
          <p:cNvPr id="11" name="Picture 10">
            <a:extLst>
              <a:ext uri="{FF2B5EF4-FFF2-40B4-BE49-F238E27FC236}">
                <a16:creationId xmlns:a16="http://schemas.microsoft.com/office/drawing/2014/main" id="{2626069B-E448-CA8B-395C-F53F356917CD}"/>
              </a:ext>
            </a:extLst>
          </p:cNvPr>
          <p:cNvPicPr>
            <a:picLocks noChangeAspect="1"/>
          </p:cNvPicPr>
          <p:nvPr/>
        </p:nvPicPr>
        <p:blipFill>
          <a:blip r:embed="rId4"/>
          <a:stretch>
            <a:fillRect/>
          </a:stretch>
        </p:blipFill>
        <p:spPr>
          <a:xfrm>
            <a:off x="7744961" y="5865778"/>
            <a:ext cx="3763099" cy="636060"/>
          </a:xfrm>
          <a:prstGeom prst="rect">
            <a:avLst/>
          </a:prstGeom>
        </p:spPr>
      </p:pic>
    </p:spTree>
    <p:extLst>
      <p:ext uri="{BB962C8B-B14F-4D97-AF65-F5344CB8AC3E}">
        <p14:creationId xmlns:p14="http://schemas.microsoft.com/office/powerpoint/2010/main" val="56328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57403-C1D8-775B-8C70-8B337DAF79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FF8F0-15B9-D94F-DFAA-EF9460AAA8B6}"/>
              </a:ext>
            </a:extLst>
          </p:cNvPr>
          <p:cNvSpPr>
            <a:spLocks noGrp="1"/>
          </p:cNvSpPr>
          <p:nvPr>
            <p:ph idx="1"/>
          </p:nvPr>
        </p:nvSpPr>
        <p:spPr>
          <a:xfrm>
            <a:off x="310314" y="1994958"/>
            <a:ext cx="10620153" cy="4539945"/>
          </a:xfrm>
        </p:spPr>
        <p:txBody>
          <a:bodyPr vert="horz" lIns="91440" tIns="45720" rIns="91440" bIns="45720" rtlCol="0" anchor="t">
            <a:normAutofit/>
          </a:bodyPr>
          <a:lstStyle/>
          <a:p>
            <a:pPr marL="0" indent="0">
              <a:buNone/>
            </a:pPr>
            <a:r>
              <a:rPr lang="en-US" sz="2000" b="1" dirty="0">
                <a:solidFill>
                  <a:schemeClr val="accent6">
                    <a:lumMod val="75000"/>
                  </a:schemeClr>
                </a:solidFill>
              </a:rPr>
              <a:t>Mission: </a:t>
            </a:r>
            <a:r>
              <a:rPr lang="en-US" sz="2000" dirty="0"/>
              <a:t>Provide expertise &amp; leadership in the practice of community-based geriatric psychiatry while using an interdisciplinary approach with the aim of enhancing the mental health &amp; well-being of the elderly</a:t>
            </a:r>
          </a:p>
          <a:p>
            <a:pPr marL="0" indent="0">
              <a:buNone/>
            </a:pPr>
            <a:endParaRPr lang="en-US" sz="2000" dirty="0">
              <a:solidFill>
                <a:srgbClr val="000000"/>
              </a:solidFill>
            </a:endParaRPr>
          </a:p>
          <a:p>
            <a:pPr marL="0" indent="0">
              <a:buNone/>
            </a:pPr>
            <a:r>
              <a:rPr lang="en-US" sz="2000" b="1" dirty="0">
                <a:solidFill>
                  <a:schemeClr val="accent6">
                    <a:lumMod val="75000"/>
                  </a:schemeClr>
                </a:solidFill>
              </a:rPr>
              <a:t>Services are: </a:t>
            </a:r>
          </a:p>
          <a:p>
            <a:r>
              <a:rPr lang="en-US" sz="2000" dirty="0"/>
              <a:t>Support &amp; resources are offered to families of the impact of dementia</a:t>
            </a:r>
          </a:p>
          <a:p>
            <a:r>
              <a:rPr lang="en-US" sz="2000" dirty="0"/>
              <a:t>Specialized support for PWD’s presenting with difficult </a:t>
            </a:r>
            <a:r>
              <a:rPr lang="en-US" sz="2000" err="1"/>
              <a:t>behaviours</a:t>
            </a:r>
            <a:r>
              <a:rPr lang="en-US" sz="2000" dirty="0"/>
              <a:t> </a:t>
            </a:r>
          </a:p>
          <a:p>
            <a:r>
              <a:rPr lang="en-US" sz="2000" dirty="0"/>
              <a:t>Services provided to seniors 65 and over who have mental health problems </a:t>
            </a:r>
          </a:p>
          <a:p>
            <a:r>
              <a:rPr lang="en-US" sz="2000" dirty="0"/>
              <a:t>Families helped to understand &amp; cope with challenges </a:t>
            </a:r>
          </a:p>
          <a:p>
            <a:r>
              <a:rPr lang="en-US" sz="2000" dirty="0"/>
              <a:t>Visits include home or retirement home to support with training </a:t>
            </a:r>
          </a:p>
          <a:p>
            <a:r>
              <a:rPr lang="en-US" sz="2000" dirty="0"/>
              <a:t>Referrals are made by physicians   </a:t>
            </a:r>
            <a:r>
              <a:rPr lang="en-US" sz="2000" dirty="0">
                <a:ea typeface="+mn-lt"/>
                <a:cs typeface="+mn-lt"/>
              </a:rPr>
              <a:t>                 Click here: </a:t>
            </a:r>
            <a:r>
              <a:rPr lang="en-US" sz="2000" dirty="0">
                <a:ea typeface="+mn-lt"/>
                <a:cs typeface="+mn-lt"/>
                <a:hlinkClick r:id="rId3"/>
              </a:rPr>
              <a:t>GPCSO</a:t>
            </a:r>
            <a:endParaRPr lang="en-US" sz="2000"/>
          </a:p>
          <a:p>
            <a:endParaRPr lang="en-US"/>
          </a:p>
        </p:txBody>
      </p:sp>
      <p:sp>
        <p:nvSpPr>
          <p:cNvPr id="6" name="Slide Number Placeholder 5">
            <a:extLst>
              <a:ext uri="{FF2B5EF4-FFF2-40B4-BE49-F238E27FC236}">
                <a16:creationId xmlns:a16="http://schemas.microsoft.com/office/drawing/2014/main" id="{549E2B03-F0BF-F8E4-9F1B-E1C8441F66B1}"/>
              </a:ext>
            </a:extLst>
          </p:cNvPr>
          <p:cNvSpPr>
            <a:spLocks noGrp="1"/>
          </p:cNvSpPr>
          <p:nvPr>
            <p:ph type="sldNum" sz="quarter" idx="10"/>
          </p:nvPr>
        </p:nvSpPr>
        <p:spPr/>
        <p:txBody>
          <a:bodyPr/>
          <a:lstStyle/>
          <a:p>
            <a:fld id="{0C3EA237-B190-334F-820A-070B0BFF7656}" type="slidenum">
              <a:rPr lang="en-US" smtClean="0"/>
              <a:t>22</a:t>
            </a:fld>
            <a:endParaRPr lang="en-US"/>
          </a:p>
        </p:txBody>
      </p:sp>
      <p:sp>
        <p:nvSpPr>
          <p:cNvPr id="9" name="TextBox 8">
            <a:extLst>
              <a:ext uri="{FF2B5EF4-FFF2-40B4-BE49-F238E27FC236}">
                <a16:creationId xmlns:a16="http://schemas.microsoft.com/office/drawing/2014/main" id="{6B121083-1C91-2C85-54F8-6C41EAB47F19}"/>
              </a:ext>
            </a:extLst>
          </p:cNvPr>
          <p:cNvSpPr txBox="1"/>
          <p:nvPr/>
        </p:nvSpPr>
        <p:spPr>
          <a:xfrm>
            <a:off x="527199" y="364312"/>
            <a:ext cx="9031472" cy="1846659"/>
          </a:xfrm>
          <a:prstGeom prst="rect">
            <a:avLst/>
          </a:prstGeom>
          <a:noFill/>
        </p:spPr>
        <p:txBody>
          <a:bodyPr wrap="square" lIns="91440" tIns="45720" rIns="91440" bIns="45720" anchor="t">
            <a:spAutoFit/>
          </a:bodyPr>
          <a:lstStyle/>
          <a:p>
            <a:r>
              <a:rPr lang="en-US" sz="3800" b="1" dirty="0">
                <a:solidFill>
                  <a:schemeClr val="bg1"/>
                </a:solidFill>
                <a:latin typeface="Aptos"/>
                <a:cs typeface="Poppins"/>
              </a:rPr>
              <a:t>Geriatric Psychiatry Community Services of Ottawa (GPCSO)</a:t>
            </a:r>
            <a:br>
              <a:rPr lang="en-US" sz="3800" b="1" dirty="0">
                <a:latin typeface="Poppins" panose="00000500000000000000" pitchFamily="2" charset="0"/>
                <a:cs typeface="Poppins" panose="00000500000000000000" pitchFamily="2" charset="0"/>
              </a:rPr>
            </a:br>
            <a:endParaRPr lang="en-US" sz="3800" b="1" dirty="0">
              <a:solidFill>
                <a:schemeClr val="bg1"/>
              </a:solidFill>
              <a:latin typeface="Poppins" panose="00000500000000000000" pitchFamily="2" charset="0"/>
              <a:cs typeface="Poppins" panose="00000500000000000000" pitchFamily="2" charset="0"/>
            </a:endParaRPr>
          </a:p>
        </p:txBody>
      </p:sp>
      <p:pic>
        <p:nvPicPr>
          <p:cNvPr id="2050" name="Picture 2" descr="Geriatric Psychiatry Community Services of Ottawa Logo">
            <a:extLst>
              <a:ext uri="{FF2B5EF4-FFF2-40B4-BE49-F238E27FC236}">
                <a16:creationId xmlns:a16="http://schemas.microsoft.com/office/drawing/2014/main" id="{DF1B9A67-F4E0-5D4D-B62F-163DBFBA6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1195" y="5518679"/>
            <a:ext cx="2209800"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182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4BA82C-BC3C-0750-FDC8-482441C6F8F6}"/>
              </a:ext>
            </a:extLst>
          </p:cNvPr>
          <p:cNvSpPr>
            <a:spLocks noGrp="1"/>
          </p:cNvSpPr>
          <p:nvPr>
            <p:ph idx="1"/>
          </p:nvPr>
        </p:nvSpPr>
        <p:spPr>
          <a:xfrm>
            <a:off x="838200" y="4248032"/>
            <a:ext cx="9743017" cy="1185029"/>
          </a:xfrm>
        </p:spPr>
        <p:txBody>
          <a:bodyPr vert="horz" lIns="91440" tIns="45720" rIns="91440" bIns="45720" rtlCol="0" anchor="t">
            <a:normAutofit/>
          </a:bodyPr>
          <a:lstStyle/>
          <a:p>
            <a:endParaRPr lang="en-US" sz="2000" dirty="0">
              <a:ea typeface="+mn-lt"/>
              <a:cs typeface="+mn-lt"/>
            </a:endParaRPr>
          </a:p>
          <a:p>
            <a:pPr marL="0" indent="0">
              <a:buNone/>
            </a:pPr>
            <a:r>
              <a:rPr lang="en-US" sz="2000" dirty="0">
                <a:ea typeface="+mn-lt"/>
                <a:cs typeface="+mn-lt"/>
                <a:hlinkClick r:id="rId2"/>
              </a:rPr>
              <a:t>Pembroke - Geriatric Mental Health</a:t>
            </a:r>
            <a:endParaRPr lang="en-US" sz="2000"/>
          </a:p>
        </p:txBody>
      </p:sp>
      <p:sp>
        <p:nvSpPr>
          <p:cNvPr id="3" name="Title 2">
            <a:extLst>
              <a:ext uri="{FF2B5EF4-FFF2-40B4-BE49-F238E27FC236}">
                <a16:creationId xmlns:a16="http://schemas.microsoft.com/office/drawing/2014/main" id="{E0625202-3124-1541-A337-6F8A074DDE90}"/>
              </a:ext>
            </a:extLst>
          </p:cNvPr>
          <p:cNvSpPr>
            <a:spLocks noGrp="1"/>
          </p:cNvSpPr>
          <p:nvPr>
            <p:ph type="title"/>
          </p:nvPr>
        </p:nvSpPr>
        <p:spPr/>
        <p:txBody>
          <a:bodyPr>
            <a:normAutofit fontScale="90000"/>
          </a:bodyPr>
          <a:lstStyle/>
          <a:p>
            <a:r>
              <a:rPr lang="en-US" dirty="0">
                <a:latin typeface="+mn-lt"/>
              </a:rPr>
              <a:t>Geriatric Mental Health Services of Renfrew County</a:t>
            </a:r>
          </a:p>
        </p:txBody>
      </p:sp>
      <p:sp>
        <p:nvSpPr>
          <p:cNvPr id="4" name="TextBox 3">
            <a:extLst>
              <a:ext uri="{FF2B5EF4-FFF2-40B4-BE49-F238E27FC236}">
                <a16:creationId xmlns:a16="http://schemas.microsoft.com/office/drawing/2014/main" id="{D3C63741-6715-AD32-3A84-B02C68DA4A7E}"/>
              </a:ext>
            </a:extLst>
          </p:cNvPr>
          <p:cNvSpPr txBox="1"/>
          <p:nvPr/>
        </p:nvSpPr>
        <p:spPr>
          <a:xfrm>
            <a:off x="988484" y="2184400"/>
            <a:ext cx="1015153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lumMod val="76000"/>
                    <a:lumOff val="24000"/>
                  </a:schemeClr>
                </a:solidFill>
                <a:highlight>
                  <a:srgbClr val="FFFFFF"/>
                </a:highlight>
                <a:latin typeface="Arial"/>
                <a:cs typeface="Arial"/>
              </a:rPr>
              <a:t>Provides: </a:t>
            </a:r>
            <a:endParaRPr lang="en-US" sz="2000">
              <a:solidFill>
                <a:schemeClr val="tx2">
                  <a:lumMod val="76000"/>
                  <a:lumOff val="24000"/>
                </a:schemeClr>
              </a:solidFill>
              <a:latin typeface="Aptos" panose="02110004020202020204"/>
              <a:cs typeface="Arial"/>
            </a:endParaRPr>
          </a:p>
          <a:p>
            <a:r>
              <a:rPr lang="en-US" sz="2000" dirty="0">
                <a:highlight>
                  <a:srgbClr val="FFFFFF"/>
                </a:highlight>
                <a:latin typeface="Arial"/>
                <a:cs typeface="Arial"/>
              </a:rPr>
              <a:t>Comprehensive assessments for persons over the age of 65 years of age experiencing mental health problems </a:t>
            </a:r>
            <a:endParaRPr lang="en-US" sz="2000">
              <a:latin typeface="Aptos" panose="02110004020202020204"/>
              <a:cs typeface="Arial"/>
            </a:endParaRPr>
          </a:p>
          <a:p>
            <a:r>
              <a:rPr lang="en-US" sz="2000" dirty="0">
                <a:highlight>
                  <a:srgbClr val="FFFFFF"/>
                </a:highlight>
                <a:latin typeface="Arial"/>
                <a:cs typeface="Arial"/>
              </a:rPr>
              <a:t>Follow up visits provided as required </a:t>
            </a:r>
            <a:endParaRPr lang="en-US" sz="2000">
              <a:latin typeface="Aptos" panose="02110004020202020204"/>
              <a:cs typeface="Arial"/>
            </a:endParaRPr>
          </a:p>
          <a:p>
            <a:r>
              <a:rPr lang="en-US" sz="2000" dirty="0">
                <a:highlight>
                  <a:srgbClr val="FFFFFF"/>
                </a:highlight>
                <a:latin typeface="Arial"/>
                <a:cs typeface="Arial"/>
              </a:rPr>
              <a:t>Education / training for professionals / families on geriatric psychiatry topics</a:t>
            </a:r>
            <a:endParaRPr lang="en-US" sz="2000"/>
          </a:p>
        </p:txBody>
      </p:sp>
      <p:pic>
        <p:nvPicPr>
          <p:cNvPr id="5" name="Picture 4" descr="Pembroke Regional Hospital Logo">
            <a:extLst>
              <a:ext uri="{FF2B5EF4-FFF2-40B4-BE49-F238E27FC236}">
                <a16:creationId xmlns:a16="http://schemas.microsoft.com/office/drawing/2014/main" id="{C9E14082-8288-BCBB-C01A-9700DB4B7067}"/>
              </a:ext>
            </a:extLst>
          </p:cNvPr>
          <p:cNvPicPr>
            <a:picLocks noChangeAspect="1"/>
          </p:cNvPicPr>
          <p:nvPr/>
        </p:nvPicPr>
        <p:blipFill>
          <a:blip r:embed="rId3"/>
          <a:stretch>
            <a:fillRect/>
          </a:stretch>
        </p:blipFill>
        <p:spPr>
          <a:xfrm>
            <a:off x="6406033" y="3940881"/>
            <a:ext cx="4633970" cy="2139479"/>
          </a:xfrm>
          <a:prstGeom prst="rect">
            <a:avLst/>
          </a:prstGeom>
        </p:spPr>
      </p:pic>
    </p:spTree>
    <p:extLst>
      <p:ext uri="{BB962C8B-B14F-4D97-AF65-F5344CB8AC3E}">
        <p14:creationId xmlns:p14="http://schemas.microsoft.com/office/powerpoint/2010/main" val="2823418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5B6E50-12D2-3FF9-7165-FED5D58576F1}"/>
              </a:ext>
            </a:extLst>
          </p:cNvPr>
          <p:cNvSpPr>
            <a:spLocks noGrp="1"/>
          </p:cNvSpPr>
          <p:nvPr>
            <p:ph type="title"/>
          </p:nvPr>
        </p:nvSpPr>
        <p:spPr/>
        <p:txBody>
          <a:bodyPr/>
          <a:lstStyle/>
          <a:p>
            <a:r>
              <a:rPr lang="en-US"/>
              <a:t>Crisis Support 	</a:t>
            </a:r>
          </a:p>
        </p:txBody>
      </p:sp>
      <p:sp>
        <p:nvSpPr>
          <p:cNvPr id="4" name="Content Placeholder 3">
            <a:extLst>
              <a:ext uri="{FF2B5EF4-FFF2-40B4-BE49-F238E27FC236}">
                <a16:creationId xmlns:a16="http://schemas.microsoft.com/office/drawing/2014/main" id="{725A6D67-F459-1D62-477A-0218737F6821}"/>
              </a:ext>
            </a:extLst>
          </p:cNvPr>
          <p:cNvSpPr>
            <a:spLocks noGrp="1"/>
          </p:cNvSpPr>
          <p:nvPr>
            <p:ph sz="half" idx="2"/>
          </p:nvPr>
        </p:nvSpPr>
        <p:spPr>
          <a:xfrm>
            <a:off x="533154" y="1478418"/>
            <a:ext cx="6510584" cy="4534835"/>
          </a:xfrm>
        </p:spPr>
        <p:txBody>
          <a:bodyPr vert="horz" lIns="91440" tIns="45720" rIns="91440" bIns="45720" rtlCol="0" anchor="t">
            <a:noAutofit/>
          </a:bodyPr>
          <a:lstStyle/>
          <a:p>
            <a:pPr marL="0" lvl="0" indent="0">
              <a:buNone/>
            </a:pPr>
            <a:endParaRPr lang="en-CA" sz="2400" b="1" dirty="0">
              <a:latin typeface="Aptos"/>
              <a:cs typeface="Poppins" panose="00000500000000000000" pitchFamily="2" charset="0"/>
              <a:hlinkClick r:id="rId2" invalidUrl="http://">
                <a:extLst>
                  <a:ext uri="{A12FA001-AC4F-418D-AE19-62706E023703}">
                    <ahyp:hlinkClr xmlns:ahyp="http://schemas.microsoft.com/office/drawing/2018/hyperlinkcolor" val="tx"/>
                  </a:ext>
                </a:extLst>
              </a:hlinkClick>
            </a:endParaRPr>
          </a:p>
          <a:p>
            <a:pPr marL="0" indent="0">
              <a:buNone/>
            </a:pPr>
            <a:endParaRPr lang="en-CA" sz="2000" dirty="0">
              <a:latin typeface="Aptos"/>
              <a:cs typeface="Poppins"/>
            </a:endParaRPr>
          </a:p>
          <a:p>
            <a:r>
              <a:rPr lang="en-CA" sz="2000" dirty="0">
                <a:latin typeface="Aptos"/>
                <a:cs typeface="Poppins"/>
              </a:rPr>
              <a:t>Crisis Line/Distress Centre: </a:t>
            </a:r>
            <a:r>
              <a:rPr lang="en-CA" sz="2000" dirty="0">
                <a:latin typeface="Aptos"/>
                <a:cs typeface="Poppins"/>
                <a:hlinkClick r:id="rId3"/>
              </a:rPr>
              <a:t>Click here</a:t>
            </a:r>
            <a:endParaRPr lang="en-CA" sz="2000">
              <a:latin typeface="Aptos"/>
            </a:endParaRPr>
          </a:p>
          <a:p>
            <a:r>
              <a:rPr lang="en-CA" sz="2000" dirty="0">
                <a:latin typeface="Aptos"/>
                <a:cs typeface="Poppins"/>
              </a:rPr>
              <a:t>Crisis Support:</a:t>
            </a:r>
          </a:p>
          <a:p>
            <a:pPr lvl="1">
              <a:buFont typeface="Courier New" panose="020B0604020202020204" pitchFamily="34" charset="0"/>
              <a:buChar char="o"/>
            </a:pPr>
            <a:r>
              <a:rPr lang="en-CA" sz="2000" dirty="0">
                <a:latin typeface="Aptos"/>
                <a:cs typeface="Poppins"/>
              </a:rPr>
              <a:t>Ottawa: </a:t>
            </a:r>
            <a:r>
              <a:rPr lang="en-CA" sz="2000" dirty="0">
                <a:latin typeface="Aptos"/>
                <a:cs typeface="Poppins"/>
                <a:hlinkClick r:id="rId4"/>
              </a:rPr>
              <a:t>Click here</a:t>
            </a:r>
            <a:endParaRPr lang="en-CA" sz="2000" dirty="0">
              <a:latin typeface="Aptos"/>
              <a:cs typeface="Poppins"/>
            </a:endParaRPr>
          </a:p>
          <a:p>
            <a:pPr lvl="1">
              <a:buFont typeface="Courier New" panose="020B0604020202020204" pitchFamily="34" charset="0"/>
              <a:buChar char="o"/>
            </a:pPr>
            <a:r>
              <a:rPr lang="en-CA" sz="2000" dirty="0">
                <a:latin typeface="Aptos"/>
                <a:cs typeface="Poppins"/>
              </a:rPr>
              <a:t>Renfrew County: </a:t>
            </a:r>
            <a:r>
              <a:rPr lang="en-CA" sz="2000" dirty="0">
                <a:latin typeface="Aptos"/>
                <a:cs typeface="Poppins"/>
                <a:hlinkClick r:id="rId5"/>
              </a:rPr>
              <a:t>Click here</a:t>
            </a:r>
            <a:endParaRPr lang="en-CA" sz="2000" dirty="0">
              <a:latin typeface="Aptos"/>
              <a:cs typeface="Poppins"/>
            </a:endParaRPr>
          </a:p>
          <a:p>
            <a:r>
              <a:rPr lang="en-CA" sz="2000" dirty="0">
                <a:latin typeface="Aptos"/>
                <a:cs typeface="Poppins"/>
              </a:rPr>
              <a:t>Elder Abuse Program</a:t>
            </a:r>
            <a:endParaRPr lang="en-CA" sz="2000">
              <a:solidFill>
                <a:srgbClr val="000000"/>
              </a:solidFill>
              <a:latin typeface="Aptos"/>
              <a:ea typeface="Source Sans Pro"/>
              <a:cs typeface="Poppins"/>
            </a:endParaRPr>
          </a:p>
          <a:p>
            <a:pPr lvl="1">
              <a:buFont typeface="Courier New" panose="020B0604020202020204" pitchFamily="34" charset="0"/>
              <a:buChar char="o"/>
            </a:pPr>
            <a:r>
              <a:rPr lang="en-CA" sz="2000" dirty="0">
                <a:latin typeface="Aptos"/>
                <a:cs typeface="Poppins"/>
              </a:rPr>
              <a:t>Ottawa: </a:t>
            </a:r>
            <a:r>
              <a:rPr lang="en-CA" sz="2000" dirty="0">
                <a:latin typeface="Aptos"/>
                <a:ea typeface="+mn-lt"/>
                <a:cs typeface="Poppins"/>
                <a:hlinkClick r:id="rId6"/>
              </a:rPr>
              <a:t>Click here</a:t>
            </a:r>
            <a:endParaRPr lang="en-CA" sz="2000" dirty="0">
              <a:latin typeface="Aptos"/>
              <a:cs typeface="Poppins"/>
            </a:endParaRPr>
          </a:p>
          <a:p>
            <a:pPr lvl="1">
              <a:buFont typeface="Courier New" panose="020B0604020202020204" pitchFamily="34" charset="0"/>
              <a:buChar char="o"/>
            </a:pPr>
            <a:r>
              <a:rPr lang="en-CA" sz="2000" dirty="0">
                <a:latin typeface="Aptos"/>
                <a:cs typeface="Poppins"/>
              </a:rPr>
              <a:t>Renfrew County: </a:t>
            </a:r>
            <a:r>
              <a:rPr lang="en-CA" sz="2000" dirty="0">
                <a:latin typeface="Aptos"/>
                <a:cs typeface="Poppins"/>
                <a:hlinkClick r:id="rId7"/>
              </a:rPr>
              <a:t>Click here</a:t>
            </a:r>
            <a:endParaRPr lang="en-CA" sz="2000">
              <a:latin typeface="Aptos"/>
              <a:cs typeface="Poppins"/>
            </a:endParaRPr>
          </a:p>
          <a:p>
            <a:r>
              <a:rPr lang="en-US" sz="2000" dirty="0">
                <a:latin typeface="Aptos"/>
                <a:cs typeface="Poppins"/>
              </a:rPr>
              <a:t>Counselling Services</a:t>
            </a:r>
          </a:p>
          <a:p>
            <a:r>
              <a:rPr lang="en-US" sz="2000" dirty="0" err="1">
                <a:latin typeface="Aptos"/>
                <a:cs typeface="Poppins"/>
              </a:rPr>
              <a:t>AccessMHA</a:t>
            </a:r>
            <a:r>
              <a:rPr lang="en-US" sz="2000" dirty="0">
                <a:latin typeface="Aptos"/>
                <a:cs typeface="Poppins"/>
              </a:rPr>
              <a:t>: </a:t>
            </a:r>
            <a:r>
              <a:rPr lang="en-US" sz="2000" dirty="0">
                <a:latin typeface="Aptos"/>
                <a:cs typeface="Poppins"/>
                <a:hlinkClick r:id="rId8"/>
              </a:rPr>
              <a:t>Click here</a:t>
            </a:r>
            <a:endParaRPr lang="en-US" sz="2000">
              <a:latin typeface="Aptos"/>
              <a:cs typeface="Poppins" panose="00000500000000000000" pitchFamily="2" charset="0"/>
            </a:endParaRPr>
          </a:p>
          <a:p>
            <a:r>
              <a:rPr lang="en-US" sz="2000" dirty="0">
                <a:latin typeface="Aptos"/>
                <a:cs typeface="Poppins"/>
              </a:rPr>
              <a:t>911</a:t>
            </a:r>
          </a:p>
          <a:p>
            <a:pPr marL="0" indent="0">
              <a:buNone/>
            </a:pPr>
            <a:endParaRPr lang="en-US" sz="2400" dirty="0">
              <a:latin typeface="Poppins" panose="00000500000000000000" pitchFamily="2" charset="0"/>
              <a:cs typeface="Poppins" panose="00000500000000000000" pitchFamily="2" charset="0"/>
            </a:endParaRPr>
          </a:p>
          <a:p>
            <a:endParaRPr lang="en-US" sz="2400" dirty="0">
              <a:latin typeface="Poppins" panose="00000500000000000000" pitchFamily="2" charset="0"/>
              <a:cs typeface="Poppins" panose="00000500000000000000" pitchFamily="2" charset="0"/>
            </a:endParaRPr>
          </a:p>
          <a:p>
            <a:endParaRPr lang="en-CA" sz="2400">
              <a:latin typeface="Poppins" panose="00000500000000000000" pitchFamily="2" charset="0"/>
              <a:cs typeface="Poppins" panose="00000500000000000000" pitchFamily="2" charset="0"/>
            </a:endParaRPr>
          </a:p>
        </p:txBody>
      </p:sp>
      <p:sp>
        <p:nvSpPr>
          <p:cNvPr id="5" name="Slide Number Placeholder 4">
            <a:extLst>
              <a:ext uri="{FF2B5EF4-FFF2-40B4-BE49-F238E27FC236}">
                <a16:creationId xmlns:a16="http://schemas.microsoft.com/office/drawing/2014/main" id="{60951005-D05A-1694-421F-00366F3B7AED}"/>
              </a:ext>
            </a:extLst>
          </p:cNvPr>
          <p:cNvSpPr>
            <a:spLocks noGrp="1"/>
          </p:cNvSpPr>
          <p:nvPr>
            <p:ph type="sldNum" sz="quarter" idx="14"/>
          </p:nvPr>
        </p:nvSpPr>
        <p:spPr/>
        <p:txBody>
          <a:bodyPr/>
          <a:lstStyle/>
          <a:p>
            <a:fld id="{0C3EA237-B190-334F-820A-070B0BFF7656}" type="slidenum">
              <a:rPr lang="en-US" smtClean="0"/>
              <a:t>24</a:t>
            </a:fld>
            <a:endParaRPr lang="en-US"/>
          </a:p>
        </p:txBody>
      </p:sp>
      <p:pic>
        <p:nvPicPr>
          <p:cNvPr id="4098" name="Picture 2" descr="a Crisis | Psychology ...">
            <a:extLst>
              <a:ext uri="{FF2B5EF4-FFF2-40B4-BE49-F238E27FC236}">
                <a16:creationId xmlns:a16="http://schemas.microsoft.com/office/drawing/2014/main" id="{DEB7648C-5067-DB54-7906-D089ED3158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9876" y="3145248"/>
            <a:ext cx="5208970" cy="272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69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D6B5F9-ED52-150B-C61F-6A59A640B5E2}"/>
              </a:ext>
            </a:extLst>
          </p:cNvPr>
          <p:cNvSpPr>
            <a:spLocks noGrp="1"/>
          </p:cNvSpPr>
          <p:nvPr>
            <p:ph type="title"/>
          </p:nvPr>
        </p:nvSpPr>
        <p:spPr/>
        <p:txBody>
          <a:bodyPr>
            <a:normAutofit fontScale="90000"/>
          </a:bodyPr>
          <a:lstStyle/>
          <a:p>
            <a:r>
              <a:rPr lang="en-US"/>
              <a:t>Private In-Home Support Agencies </a:t>
            </a:r>
          </a:p>
        </p:txBody>
      </p:sp>
      <p:sp>
        <p:nvSpPr>
          <p:cNvPr id="4" name="Content Placeholder 3">
            <a:extLst>
              <a:ext uri="{FF2B5EF4-FFF2-40B4-BE49-F238E27FC236}">
                <a16:creationId xmlns:a16="http://schemas.microsoft.com/office/drawing/2014/main" id="{330F9F88-54D5-6EBB-147E-DB65BD4387EE}"/>
              </a:ext>
            </a:extLst>
          </p:cNvPr>
          <p:cNvSpPr>
            <a:spLocks noGrp="1"/>
          </p:cNvSpPr>
          <p:nvPr>
            <p:ph sz="half" idx="2"/>
          </p:nvPr>
        </p:nvSpPr>
        <p:spPr>
          <a:xfrm>
            <a:off x="838200" y="1825624"/>
            <a:ext cx="11112795" cy="4534835"/>
          </a:xfrm>
        </p:spPr>
        <p:txBody>
          <a:bodyPr vert="horz" lIns="91440" tIns="45720" rIns="91440" bIns="45720" rtlCol="0" anchor="t">
            <a:normAutofit/>
          </a:bodyPr>
          <a:lstStyle/>
          <a:p>
            <a:pPr marL="0" indent="0">
              <a:buNone/>
            </a:pPr>
            <a:r>
              <a:rPr lang="en-US" sz="2000" dirty="0"/>
              <a:t>DSORC can help clients understand the private service industry </a:t>
            </a:r>
          </a:p>
          <a:p>
            <a:pPr marL="0" indent="0">
              <a:buNone/>
            </a:pPr>
            <a:r>
              <a:rPr lang="en-US" sz="2000" dirty="0"/>
              <a:t>This may include services such as </a:t>
            </a:r>
            <a:br>
              <a:rPr lang="en-US" sz="2000" dirty="0"/>
            </a:br>
            <a:endParaRPr lang="en-US" sz="2000" dirty="0"/>
          </a:p>
          <a:p>
            <a:r>
              <a:rPr lang="en-US" sz="2000" dirty="0"/>
              <a:t>Personal Support Services </a:t>
            </a:r>
            <a:endParaRPr lang="en-US" sz="2000"/>
          </a:p>
          <a:p>
            <a:pPr lvl="1">
              <a:buFont typeface="Courier New" panose="020B0604020202020204" pitchFamily="34" charset="0"/>
              <a:buChar char="o"/>
            </a:pPr>
            <a:r>
              <a:rPr lang="en-US" sz="2000" dirty="0"/>
              <a:t>bathing, dressing, grooming toileting </a:t>
            </a:r>
            <a:r>
              <a:rPr lang="en-US" sz="2000" dirty="0" err="1"/>
              <a:t>etc</a:t>
            </a:r>
            <a:endParaRPr lang="en-US" sz="2000"/>
          </a:p>
          <a:p>
            <a:r>
              <a:rPr lang="en-US" sz="2000" dirty="0"/>
              <a:t>Housekeeping</a:t>
            </a:r>
          </a:p>
          <a:p>
            <a:r>
              <a:rPr lang="en-US" sz="2000" dirty="0"/>
              <a:t>Companionship</a:t>
            </a:r>
          </a:p>
          <a:p>
            <a:endParaRPr lang="en-US" sz="2000" dirty="0"/>
          </a:p>
          <a:p>
            <a:pPr marL="0" indent="0">
              <a:buNone/>
            </a:pPr>
            <a:r>
              <a:rPr lang="en-US" sz="2000" dirty="0"/>
              <a:t>Use this tool to search for a private support agency: </a:t>
            </a:r>
            <a:endParaRPr lang="en-US" sz="2000">
              <a:ea typeface="+mn-lt"/>
              <a:cs typeface="+mn-lt"/>
            </a:endParaRPr>
          </a:p>
          <a:p>
            <a:pPr marL="0" indent="0">
              <a:buNone/>
            </a:pPr>
            <a:r>
              <a:rPr lang="en-US" sz="2000" dirty="0">
                <a:ea typeface="+mn-lt"/>
                <a:cs typeface="+mn-lt"/>
                <a:hlinkClick r:id="rId2"/>
              </a:rPr>
              <a:t>Home Care Services - Home Care Ontario</a:t>
            </a:r>
            <a:endParaRPr lang="en-US" sz="2000" dirty="0"/>
          </a:p>
          <a:p>
            <a:pPr marL="0" indent="0">
              <a:buNone/>
            </a:pPr>
            <a:endParaRPr lang="en-US"/>
          </a:p>
          <a:p>
            <a:pPr marL="0" indent="0">
              <a:buNone/>
            </a:pPr>
            <a:endParaRPr lang="en-US"/>
          </a:p>
          <a:p>
            <a:pPr marL="0" indent="0">
              <a:buNone/>
            </a:pPr>
            <a:endParaRPr lang="en-US"/>
          </a:p>
        </p:txBody>
      </p:sp>
      <p:sp>
        <p:nvSpPr>
          <p:cNvPr id="5" name="Slide Number Placeholder 4">
            <a:extLst>
              <a:ext uri="{FF2B5EF4-FFF2-40B4-BE49-F238E27FC236}">
                <a16:creationId xmlns:a16="http://schemas.microsoft.com/office/drawing/2014/main" id="{8ED96757-D984-C1B1-08BB-FD5238A438AD}"/>
              </a:ext>
            </a:extLst>
          </p:cNvPr>
          <p:cNvSpPr>
            <a:spLocks noGrp="1"/>
          </p:cNvSpPr>
          <p:nvPr>
            <p:ph type="sldNum" sz="quarter" idx="14"/>
          </p:nvPr>
        </p:nvSpPr>
        <p:spPr/>
        <p:txBody>
          <a:bodyPr/>
          <a:lstStyle/>
          <a:p>
            <a:fld id="{0C3EA237-B190-334F-820A-070B0BFF7656}" type="slidenum">
              <a:rPr lang="en-US" smtClean="0"/>
              <a:t>25</a:t>
            </a:fld>
            <a:endParaRPr lang="en-US"/>
          </a:p>
        </p:txBody>
      </p:sp>
      <p:pic>
        <p:nvPicPr>
          <p:cNvPr id="5126" name="Picture 6" descr="Ottawa Home Care | Home care services ...">
            <a:extLst>
              <a:ext uri="{FF2B5EF4-FFF2-40B4-BE49-F238E27FC236}">
                <a16:creationId xmlns:a16="http://schemas.microsoft.com/office/drawing/2014/main" id="{B3F60D9A-303B-D591-6B45-818AF7E6F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48" y="2301346"/>
            <a:ext cx="3871210" cy="22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332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
            <a:extLst>
              <a:ext uri="{FF2B5EF4-FFF2-40B4-BE49-F238E27FC236}">
                <a16:creationId xmlns:a16="http://schemas.microsoft.com/office/drawing/2014/main" id="{F748321A-0511-0AE3-5AFF-09F80045E81A}"/>
              </a:ext>
            </a:extLst>
          </p:cNvPr>
          <p:cNvSpPr>
            <a:spLocks noGrp="1"/>
          </p:cNvSpPr>
          <p:nvPr>
            <p:ph type="pic" sz="quarter" idx="13"/>
          </p:nvPr>
        </p:nvSpPr>
        <p:spPr>
          <a:xfrm>
            <a:off x="541528" y="2171700"/>
            <a:ext cx="3313113" cy="3865256"/>
          </a:xfrm>
        </p:spPr>
        <p:txBody>
          <a:bodyPr>
            <a:normAutofit/>
          </a:bodyPr>
          <a:lstStyle/>
          <a:p>
            <a:r>
              <a:rPr lang="en-CA" sz="2000" dirty="0"/>
              <a:t>Daisy Café &amp; Café Marguerite </a:t>
            </a:r>
          </a:p>
          <a:p>
            <a:r>
              <a:rPr lang="en-CA" sz="2000" dirty="0"/>
              <a:t>Musical Programs</a:t>
            </a:r>
          </a:p>
          <a:p>
            <a:r>
              <a:rPr lang="en-CA" sz="2000" dirty="0"/>
              <a:t>Creative Art &amp; Crafting Programs</a:t>
            </a:r>
          </a:p>
          <a:p>
            <a:r>
              <a:rPr lang="en-CA" sz="2000" dirty="0"/>
              <a:t>Choirs</a:t>
            </a:r>
          </a:p>
          <a:p>
            <a:r>
              <a:rPr lang="en-CA" sz="2000" dirty="0"/>
              <a:t>Spark! Rayon D’ART</a:t>
            </a:r>
          </a:p>
          <a:p>
            <a:endParaRPr lang="en-CA" sz="2000" dirty="0"/>
          </a:p>
          <a:p>
            <a:pPr marL="0" indent="0">
              <a:buNone/>
            </a:pPr>
            <a:r>
              <a:rPr lang="en-CA" sz="2000" dirty="0">
                <a:hlinkClick r:id="rId3"/>
              </a:rPr>
              <a:t>Click here</a:t>
            </a:r>
            <a:r>
              <a:rPr lang="en-CA" sz="2000" dirty="0"/>
              <a:t> for our monthly calendar of programs</a:t>
            </a:r>
          </a:p>
          <a:p>
            <a:pPr marL="0" indent="0">
              <a:buNone/>
            </a:pPr>
            <a:endParaRPr lang="en-CA" sz="2400"/>
          </a:p>
        </p:txBody>
      </p:sp>
      <p:sp>
        <p:nvSpPr>
          <p:cNvPr id="3" name="Title 2">
            <a:extLst>
              <a:ext uri="{FF2B5EF4-FFF2-40B4-BE49-F238E27FC236}">
                <a16:creationId xmlns:a16="http://schemas.microsoft.com/office/drawing/2014/main" id="{7CE7CB2D-9C8D-72D1-B4AE-588F0DDFDB88}"/>
              </a:ext>
            </a:extLst>
          </p:cNvPr>
          <p:cNvSpPr>
            <a:spLocks noGrp="1"/>
          </p:cNvSpPr>
          <p:nvPr>
            <p:ph type="title"/>
          </p:nvPr>
        </p:nvSpPr>
        <p:spPr>
          <a:xfrm>
            <a:off x="838200" y="365126"/>
            <a:ext cx="7772400" cy="984704"/>
          </a:xfrm>
        </p:spPr>
        <p:txBody>
          <a:bodyPr anchor="ctr">
            <a:normAutofit/>
          </a:bodyPr>
          <a:lstStyle/>
          <a:p>
            <a:r>
              <a:rPr lang="en-CA"/>
              <a:t>Social Programs at DSORC</a:t>
            </a:r>
          </a:p>
        </p:txBody>
      </p:sp>
      <p:graphicFrame>
        <p:nvGraphicFramePr>
          <p:cNvPr id="10" name="Content Placeholder 1">
            <a:extLst>
              <a:ext uri="{FF2B5EF4-FFF2-40B4-BE49-F238E27FC236}">
                <a16:creationId xmlns:a16="http://schemas.microsoft.com/office/drawing/2014/main" id="{110EB53C-4AAF-8BE7-9640-296E979DEF45}"/>
              </a:ext>
            </a:extLst>
          </p:cNvPr>
          <p:cNvGraphicFramePr>
            <a:graphicFrameLocks noGrp="1"/>
          </p:cNvGraphicFramePr>
          <p:nvPr>
            <p:ph sz="half" idx="2"/>
            <p:extLst>
              <p:ext uri="{D42A27DB-BD31-4B8C-83A1-F6EECF244321}">
                <p14:modId xmlns:p14="http://schemas.microsoft.com/office/powerpoint/2010/main" val="3527119159"/>
              </p:ext>
            </p:extLst>
          </p:nvPr>
        </p:nvGraphicFramePr>
        <p:xfrm>
          <a:off x="7588983" y="1911667"/>
          <a:ext cx="3791278" cy="4382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9F48B476-03DF-7038-5810-2554705A4197}"/>
              </a:ext>
            </a:extLst>
          </p:cNvPr>
          <p:cNvPicPr>
            <a:picLocks noChangeAspect="1"/>
          </p:cNvPicPr>
          <p:nvPr/>
        </p:nvPicPr>
        <p:blipFill>
          <a:blip r:embed="rId9"/>
          <a:stretch>
            <a:fillRect/>
          </a:stretch>
        </p:blipFill>
        <p:spPr>
          <a:xfrm>
            <a:off x="4077018" y="2172661"/>
            <a:ext cx="3291523" cy="2809530"/>
          </a:xfrm>
          <a:prstGeom prst="rect">
            <a:avLst/>
          </a:prstGeom>
        </p:spPr>
      </p:pic>
    </p:spTree>
    <p:extLst>
      <p:ext uri="{BB962C8B-B14F-4D97-AF65-F5344CB8AC3E}">
        <p14:creationId xmlns:p14="http://schemas.microsoft.com/office/powerpoint/2010/main" val="266629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AE31B-D85D-D530-8438-41D0671FF95D}"/>
              </a:ext>
            </a:extLst>
          </p:cNvPr>
          <p:cNvSpPr>
            <a:spLocks noGrp="1"/>
          </p:cNvSpPr>
          <p:nvPr>
            <p:ph type="title"/>
          </p:nvPr>
        </p:nvSpPr>
        <p:spPr>
          <a:xfrm>
            <a:off x="645927" y="577753"/>
            <a:ext cx="10900144" cy="984704"/>
          </a:xfrm>
        </p:spPr>
        <p:txBody>
          <a:bodyPr>
            <a:noAutofit/>
          </a:bodyPr>
          <a:lstStyle/>
          <a:p>
            <a:r>
              <a:rPr lang="en-US" sz="4000"/>
              <a:t>Lending Library &amp; Showcase Room</a:t>
            </a:r>
            <a:br>
              <a:rPr lang="en-US" sz="4800"/>
            </a:br>
            <a:endParaRPr lang="en-US" sz="4800"/>
          </a:p>
        </p:txBody>
      </p:sp>
      <p:sp>
        <p:nvSpPr>
          <p:cNvPr id="5" name="Slide Number Placeholder 4">
            <a:extLst>
              <a:ext uri="{FF2B5EF4-FFF2-40B4-BE49-F238E27FC236}">
                <a16:creationId xmlns:a16="http://schemas.microsoft.com/office/drawing/2014/main" id="{2931CE5E-2751-0FFA-8434-36D231E7A56D}"/>
              </a:ext>
            </a:extLst>
          </p:cNvPr>
          <p:cNvSpPr>
            <a:spLocks noGrp="1"/>
          </p:cNvSpPr>
          <p:nvPr>
            <p:ph type="sldNum" sz="quarter" idx="14"/>
          </p:nvPr>
        </p:nvSpPr>
        <p:spPr/>
        <p:txBody>
          <a:bodyPr/>
          <a:lstStyle/>
          <a:p>
            <a:fld id="{0C3EA237-B190-334F-820A-070B0BFF7656}" type="slidenum">
              <a:rPr lang="en-US" smtClean="0"/>
              <a:t>27</a:t>
            </a:fld>
            <a:endParaRPr lang="en-US"/>
          </a:p>
        </p:txBody>
      </p:sp>
      <p:sp>
        <p:nvSpPr>
          <p:cNvPr id="4" name="TextBox 3">
            <a:extLst>
              <a:ext uri="{FF2B5EF4-FFF2-40B4-BE49-F238E27FC236}">
                <a16:creationId xmlns:a16="http://schemas.microsoft.com/office/drawing/2014/main" id="{FB789273-4303-4753-50A5-42E1689851A1}"/>
              </a:ext>
            </a:extLst>
          </p:cNvPr>
          <p:cNvSpPr txBox="1"/>
          <p:nvPr/>
        </p:nvSpPr>
        <p:spPr>
          <a:xfrm>
            <a:off x="269319" y="2165826"/>
            <a:ext cx="5045631" cy="1384995"/>
          </a:xfrm>
          <a:prstGeom prst="rect">
            <a:avLst/>
          </a:prstGeom>
          <a:noFill/>
        </p:spPr>
        <p:txBody>
          <a:bodyPr wrap="square" lIns="91440" tIns="45720" rIns="91440" bIns="45720" anchor="t">
            <a:spAutoFit/>
          </a:bodyPr>
          <a:lstStyle/>
          <a:p>
            <a:r>
              <a:rPr lang="en-US" sz="2400" i="0" dirty="0">
                <a:solidFill>
                  <a:srgbClr val="000000"/>
                </a:solidFill>
                <a:effectLst/>
              </a:rPr>
              <a:t> </a:t>
            </a:r>
            <a:r>
              <a:rPr lang="en-US" sz="2000" i="0" dirty="0">
                <a:solidFill>
                  <a:srgbClr val="000000"/>
                </a:solidFill>
                <a:effectLst/>
              </a:rPr>
              <a:t>Check out our assortment of activity packages, companion animals, dolls, technology and other items available to loan for free.</a:t>
            </a:r>
            <a:r>
              <a:rPr lang="en-US" sz="2000" dirty="0">
                <a:solidFill>
                  <a:srgbClr val="000000"/>
                </a:solidFill>
              </a:rPr>
              <a:t> </a:t>
            </a:r>
            <a:r>
              <a:rPr lang="en-US" sz="2000" dirty="0">
                <a:solidFill>
                  <a:srgbClr val="000000"/>
                </a:solidFill>
                <a:hlinkClick r:id="rId2"/>
              </a:rPr>
              <a:t>Click here</a:t>
            </a:r>
            <a:endParaRPr lang="en-CA" sz="2000"/>
          </a:p>
        </p:txBody>
      </p:sp>
      <p:pic>
        <p:nvPicPr>
          <p:cNvPr id="8" name="Picture 7">
            <a:extLst>
              <a:ext uri="{FF2B5EF4-FFF2-40B4-BE49-F238E27FC236}">
                <a16:creationId xmlns:a16="http://schemas.microsoft.com/office/drawing/2014/main" id="{B4B5EDA0-753E-E43A-7D45-E658108F1BC6}"/>
              </a:ext>
            </a:extLst>
          </p:cNvPr>
          <p:cNvPicPr>
            <a:picLocks noChangeAspect="1"/>
          </p:cNvPicPr>
          <p:nvPr/>
        </p:nvPicPr>
        <p:blipFill>
          <a:blip r:embed="rId3"/>
          <a:stretch>
            <a:fillRect/>
          </a:stretch>
        </p:blipFill>
        <p:spPr>
          <a:xfrm>
            <a:off x="5192581" y="1762190"/>
            <a:ext cx="5092962" cy="2197213"/>
          </a:xfrm>
          <a:prstGeom prst="rect">
            <a:avLst/>
          </a:prstGeom>
        </p:spPr>
      </p:pic>
      <p:pic>
        <p:nvPicPr>
          <p:cNvPr id="10" name="Picture 9">
            <a:extLst>
              <a:ext uri="{FF2B5EF4-FFF2-40B4-BE49-F238E27FC236}">
                <a16:creationId xmlns:a16="http://schemas.microsoft.com/office/drawing/2014/main" id="{66F754A4-08F2-672E-FC64-36CDB6FFAA5C}"/>
              </a:ext>
            </a:extLst>
          </p:cNvPr>
          <p:cNvPicPr>
            <a:picLocks noChangeAspect="1"/>
          </p:cNvPicPr>
          <p:nvPr/>
        </p:nvPicPr>
        <p:blipFill>
          <a:blip r:embed="rId4"/>
          <a:stretch>
            <a:fillRect/>
          </a:stretch>
        </p:blipFill>
        <p:spPr>
          <a:xfrm>
            <a:off x="5192581" y="4118142"/>
            <a:ext cx="3885649" cy="2022560"/>
          </a:xfrm>
          <a:prstGeom prst="rect">
            <a:avLst/>
          </a:prstGeom>
        </p:spPr>
      </p:pic>
      <p:pic>
        <p:nvPicPr>
          <p:cNvPr id="2" name="Picture 1" descr="Digital Calendar Day Clock-Dementia, Alzheimer, Memory Loss, Vision  Impaired Alarm Clock with 8 Alarms for Seniors/Elderly &amp; Play Video/Browse  Photo : ...">
            <a:extLst>
              <a:ext uri="{FF2B5EF4-FFF2-40B4-BE49-F238E27FC236}">
                <a16:creationId xmlns:a16="http://schemas.microsoft.com/office/drawing/2014/main" id="{36C6374C-0019-D9E2-DB25-9C171E6D68C3}"/>
              </a:ext>
            </a:extLst>
          </p:cNvPr>
          <p:cNvPicPr>
            <a:picLocks noChangeAspect="1"/>
          </p:cNvPicPr>
          <p:nvPr/>
        </p:nvPicPr>
        <p:blipFill>
          <a:blip r:embed="rId5"/>
          <a:srcRect t="688" r="-687" b="18770"/>
          <a:stretch/>
        </p:blipFill>
        <p:spPr>
          <a:xfrm>
            <a:off x="1564005" y="4117022"/>
            <a:ext cx="2967929" cy="2269776"/>
          </a:xfrm>
          <a:prstGeom prst="rect">
            <a:avLst/>
          </a:prstGeom>
        </p:spPr>
      </p:pic>
    </p:spTree>
    <p:extLst>
      <p:ext uri="{BB962C8B-B14F-4D97-AF65-F5344CB8AC3E}">
        <p14:creationId xmlns:p14="http://schemas.microsoft.com/office/powerpoint/2010/main" val="1960537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E755-F4CF-A75C-B3B1-C848D49BF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D6DB4-A4CE-D6D0-15DD-A051E658F2A8}"/>
              </a:ext>
            </a:extLst>
          </p:cNvPr>
          <p:cNvSpPr>
            <a:spLocks noGrp="1"/>
          </p:cNvSpPr>
          <p:nvPr>
            <p:ph type="ctrTitle"/>
          </p:nvPr>
        </p:nvSpPr>
        <p:spPr>
          <a:xfrm>
            <a:off x="7166611" y="672660"/>
            <a:ext cx="5454236" cy="6185340"/>
          </a:xfrm>
        </p:spPr>
        <p:txBody>
          <a:bodyPr>
            <a:normAutofit/>
          </a:bodyPr>
          <a:lstStyle/>
          <a:p>
            <a:r>
              <a:rPr lang="en-US" sz="4800"/>
              <a:t>Changes in Environment</a:t>
            </a:r>
            <a:br>
              <a:rPr lang="en-US" sz="4800"/>
            </a:br>
            <a:endParaRPr lang="en-US" sz="4800"/>
          </a:p>
        </p:txBody>
      </p:sp>
    </p:spTree>
    <p:extLst>
      <p:ext uri="{BB962C8B-B14F-4D97-AF65-F5344CB8AC3E}">
        <p14:creationId xmlns:p14="http://schemas.microsoft.com/office/powerpoint/2010/main" val="315021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53C4B9D-94DC-2DD0-7D22-44DB560E2CD0}"/>
              </a:ext>
            </a:extLst>
          </p:cNvPr>
          <p:cNvSpPr>
            <a:spLocks noGrp="1"/>
          </p:cNvSpPr>
          <p:nvPr>
            <p:ph type="pic" sz="quarter" idx="13"/>
          </p:nvPr>
        </p:nvSpPr>
        <p:spPr>
          <a:xfrm>
            <a:off x="7222807" y="1866265"/>
            <a:ext cx="4786313" cy="4534834"/>
          </a:xfrm>
        </p:spPr>
        <p:txBody>
          <a:bodyPr/>
          <a:lstStyle/>
          <a:p>
            <a:pPr marL="0" indent="0">
              <a:buNone/>
            </a:pPr>
            <a:r>
              <a:rPr lang="en-CA" sz="2400" b="1" dirty="0"/>
              <a:t>Hospital Stays</a:t>
            </a:r>
            <a:endParaRPr lang="en-US" b="1" dirty="0"/>
          </a:p>
          <a:p>
            <a:r>
              <a:rPr lang="en-CA" sz="2400" dirty="0"/>
              <a:t>Often very stressful</a:t>
            </a:r>
          </a:p>
          <a:p>
            <a:r>
              <a:rPr lang="en-CA" sz="2400" dirty="0"/>
              <a:t>Change in routine and possibly baseline health</a:t>
            </a:r>
          </a:p>
          <a:p>
            <a:r>
              <a:rPr lang="en-CA" sz="2400" dirty="0"/>
              <a:t>May result in a change in home status</a:t>
            </a:r>
          </a:p>
          <a:p>
            <a:endParaRPr lang="en-CA" sz="2400"/>
          </a:p>
        </p:txBody>
      </p:sp>
      <p:sp>
        <p:nvSpPr>
          <p:cNvPr id="3" name="Title 2">
            <a:extLst>
              <a:ext uri="{FF2B5EF4-FFF2-40B4-BE49-F238E27FC236}">
                <a16:creationId xmlns:a16="http://schemas.microsoft.com/office/drawing/2014/main" id="{25E2F338-5243-F70E-87DD-5A966C78E830}"/>
              </a:ext>
            </a:extLst>
          </p:cNvPr>
          <p:cNvSpPr>
            <a:spLocks noGrp="1"/>
          </p:cNvSpPr>
          <p:nvPr>
            <p:ph type="title"/>
          </p:nvPr>
        </p:nvSpPr>
        <p:spPr/>
        <p:txBody>
          <a:bodyPr>
            <a:normAutofit/>
          </a:bodyPr>
          <a:lstStyle/>
          <a:p>
            <a:r>
              <a:rPr lang="en-CA"/>
              <a:t>Navigating transitional changes</a:t>
            </a:r>
          </a:p>
        </p:txBody>
      </p:sp>
      <p:sp>
        <p:nvSpPr>
          <p:cNvPr id="4" name="Content Placeholder 3">
            <a:extLst>
              <a:ext uri="{FF2B5EF4-FFF2-40B4-BE49-F238E27FC236}">
                <a16:creationId xmlns:a16="http://schemas.microsoft.com/office/drawing/2014/main" id="{C1FCB395-0913-3AF9-5394-0C189B154E83}"/>
              </a:ext>
            </a:extLst>
          </p:cNvPr>
          <p:cNvSpPr>
            <a:spLocks noGrp="1"/>
          </p:cNvSpPr>
          <p:nvPr>
            <p:ph sz="half" idx="2"/>
          </p:nvPr>
        </p:nvSpPr>
        <p:spPr>
          <a:xfrm>
            <a:off x="284161" y="3739999"/>
            <a:ext cx="5919788" cy="2860676"/>
          </a:xfrm>
        </p:spPr>
        <p:txBody>
          <a:bodyPr vert="horz" lIns="91440" tIns="45720" rIns="91440" bIns="45720" rtlCol="0" anchor="t">
            <a:normAutofit/>
          </a:bodyPr>
          <a:lstStyle/>
          <a:p>
            <a:pPr marL="0" indent="0">
              <a:buNone/>
            </a:pPr>
            <a:r>
              <a:rPr lang="en-CA" sz="2400" b="1" dirty="0"/>
              <a:t>Retirement Home or LTC</a:t>
            </a:r>
          </a:p>
          <a:p>
            <a:pPr lvl="1"/>
            <a:r>
              <a:rPr lang="en-CA" dirty="0"/>
              <a:t>When home is no longer an option</a:t>
            </a:r>
          </a:p>
          <a:p>
            <a:pPr lvl="1"/>
            <a:r>
              <a:rPr lang="en-CA" dirty="0"/>
              <a:t>Finding the right home</a:t>
            </a:r>
          </a:p>
          <a:p>
            <a:pPr lvl="1"/>
            <a:r>
              <a:rPr lang="en-CA" dirty="0"/>
              <a:t>How to prepare for the move</a:t>
            </a:r>
          </a:p>
          <a:p>
            <a:pPr lvl="1"/>
            <a:r>
              <a:rPr lang="en-CA" dirty="0"/>
              <a:t>Learning to work with staff as a new part of the care team</a:t>
            </a:r>
          </a:p>
          <a:p>
            <a:pPr lvl="1"/>
            <a:r>
              <a:rPr lang="en-CA" dirty="0"/>
              <a:t>Helping PLWD adjust to a new routine</a:t>
            </a:r>
          </a:p>
        </p:txBody>
      </p:sp>
      <p:sp>
        <p:nvSpPr>
          <p:cNvPr id="12" name="TextBox 11">
            <a:extLst>
              <a:ext uri="{FF2B5EF4-FFF2-40B4-BE49-F238E27FC236}">
                <a16:creationId xmlns:a16="http://schemas.microsoft.com/office/drawing/2014/main" id="{10AD117E-1875-A6B0-266E-82B8401CA09A}"/>
              </a:ext>
            </a:extLst>
          </p:cNvPr>
          <p:cNvSpPr txBox="1"/>
          <p:nvPr/>
        </p:nvSpPr>
        <p:spPr>
          <a:xfrm>
            <a:off x="280670" y="1867273"/>
            <a:ext cx="6811565" cy="1569660"/>
          </a:xfrm>
          <a:prstGeom prst="rect">
            <a:avLst/>
          </a:prstGeom>
          <a:noFill/>
        </p:spPr>
        <p:txBody>
          <a:bodyPr wrap="square" lIns="91440" tIns="45720" rIns="91440" bIns="45720" anchor="t">
            <a:spAutoFit/>
          </a:bodyPr>
          <a:lstStyle/>
          <a:p>
            <a:pPr marL="0" indent="0">
              <a:buNone/>
            </a:pPr>
            <a:r>
              <a:rPr lang="en-CA" sz="2400" b="1" dirty="0"/>
              <a:t>Respite Care</a:t>
            </a:r>
          </a:p>
          <a:p>
            <a:pPr marL="342900" indent="-342900">
              <a:buFont typeface="Arial" panose="020B0604020202020204" pitchFamily="34" charset="0"/>
              <a:buChar char="•"/>
            </a:pPr>
            <a:r>
              <a:rPr lang="en-CA" sz="2400" dirty="0"/>
              <a:t>Helping caregivers identify when this is the right time</a:t>
            </a:r>
          </a:p>
          <a:p>
            <a:pPr marL="342900" indent="-342900">
              <a:buFont typeface="Arial" panose="020B0604020202020204" pitchFamily="34" charset="0"/>
              <a:buChar char="•"/>
            </a:pPr>
            <a:r>
              <a:rPr lang="en-CA" sz="2400" dirty="0"/>
              <a:t>Identifying options</a:t>
            </a:r>
          </a:p>
        </p:txBody>
      </p:sp>
      <p:pic>
        <p:nvPicPr>
          <p:cNvPr id="5" name="Picture 4" descr="8 “Be-Attitudes” to Embrace Change and Increase Adaptability - Dale  Carnegie of Orange County | Improving Leadership Effectiveness">
            <a:extLst>
              <a:ext uri="{FF2B5EF4-FFF2-40B4-BE49-F238E27FC236}">
                <a16:creationId xmlns:a16="http://schemas.microsoft.com/office/drawing/2014/main" id="{B4900215-7F33-864A-7B63-9F22E604F3CC}"/>
              </a:ext>
            </a:extLst>
          </p:cNvPr>
          <p:cNvPicPr>
            <a:picLocks noChangeAspect="1"/>
          </p:cNvPicPr>
          <p:nvPr/>
        </p:nvPicPr>
        <p:blipFill>
          <a:blip r:embed="rId3"/>
          <a:srcRect l="80" t="536" r="35269" b="-320"/>
          <a:stretch/>
        </p:blipFill>
        <p:spPr>
          <a:xfrm>
            <a:off x="8748795" y="4134791"/>
            <a:ext cx="2827772" cy="2395115"/>
          </a:xfrm>
          <a:prstGeom prst="rect">
            <a:avLst/>
          </a:prstGeom>
        </p:spPr>
      </p:pic>
    </p:spTree>
    <p:extLst>
      <p:ext uri="{BB962C8B-B14F-4D97-AF65-F5344CB8AC3E}">
        <p14:creationId xmlns:p14="http://schemas.microsoft.com/office/powerpoint/2010/main" val="426548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763A6-2FE3-5709-2C94-FE45CD07A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D0286-EE50-CFE0-DA9E-5F82DF7F07BC}"/>
              </a:ext>
            </a:extLst>
          </p:cNvPr>
          <p:cNvSpPr>
            <a:spLocks noGrp="1"/>
          </p:cNvSpPr>
          <p:nvPr>
            <p:ph type="ctrTitle"/>
          </p:nvPr>
        </p:nvSpPr>
        <p:spPr>
          <a:xfrm>
            <a:off x="7166611" y="672660"/>
            <a:ext cx="5454236" cy="6185340"/>
          </a:xfrm>
        </p:spPr>
        <p:txBody>
          <a:bodyPr>
            <a:normAutofit/>
          </a:bodyPr>
          <a:lstStyle/>
          <a:p>
            <a:r>
              <a:rPr lang="en-US" sz="4800"/>
              <a:t>Diagnosis</a:t>
            </a:r>
          </a:p>
        </p:txBody>
      </p:sp>
    </p:spTree>
    <p:extLst>
      <p:ext uri="{BB962C8B-B14F-4D97-AF65-F5344CB8AC3E}">
        <p14:creationId xmlns:p14="http://schemas.microsoft.com/office/powerpoint/2010/main" val="334799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30E59-1516-10D2-DC25-A73064889927}"/>
              </a:ext>
            </a:extLst>
          </p:cNvPr>
          <p:cNvSpPr>
            <a:spLocks noGrp="1"/>
          </p:cNvSpPr>
          <p:nvPr>
            <p:ph sz="half" idx="2"/>
          </p:nvPr>
        </p:nvSpPr>
        <p:spPr>
          <a:xfrm>
            <a:off x="593467" y="1943948"/>
            <a:ext cx="11400059" cy="4605596"/>
          </a:xfrm>
        </p:spPr>
        <p:txBody>
          <a:bodyPr vert="horz" lIns="91440" tIns="45720" rIns="91440" bIns="45720" rtlCol="0" anchor="t">
            <a:normAutofit/>
          </a:bodyPr>
          <a:lstStyle/>
          <a:p>
            <a:pPr marL="0" indent="0">
              <a:buNone/>
            </a:pPr>
            <a:r>
              <a:rPr lang="en-US" sz="3600" dirty="0">
                <a:solidFill>
                  <a:schemeClr val="accent6">
                    <a:lumMod val="75000"/>
                  </a:schemeClr>
                </a:solidFill>
                <a:latin typeface="Aptos"/>
                <a:ea typeface="Calibri"/>
                <a:cs typeface="Poppins"/>
              </a:rPr>
              <a:t>CSS Advisor Pilot Project</a:t>
            </a:r>
          </a:p>
          <a:p>
            <a:pPr marL="0" indent="0">
              <a:buNone/>
            </a:pPr>
            <a:endParaRPr lang="en-US" sz="2200">
              <a:solidFill>
                <a:srgbClr val="000000"/>
              </a:solidFill>
              <a:latin typeface="Poppins" panose="00000500000000000000" pitchFamily="2" charset="0"/>
              <a:ea typeface="Calibri" panose="020F0502020204030204" pitchFamily="34" charset="0"/>
              <a:cs typeface="Poppins" panose="00000500000000000000" pitchFamily="2" charset="0"/>
            </a:endParaRPr>
          </a:p>
          <a:p>
            <a:pPr marL="0" indent="0">
              <a:buNone/>
            </a:pPr>
            <a:r>
              <a:rPr lang="en-US" sz="2000" dirty="0">
                <a:solidFill>
                  <a:srgbClr val="000000"/>
                </a:solidFill>
                <a:effectLst/>
                <a:latin typeface="Aptos"/>
                <a:ea typeface="Calibri"/>
                <a:cs typeface="Poppins"/>
              </a:rPr>
              <a:t>The CSS Advisor helps to relieve pressures in the hospital emergency department by improving access to care available in the community. The CSS Advisor is imbedded into TOH (Civic) Emergency department. The CSS Advisor serves as a resource to patients, caregivers, and health care professionals to facilitate knowledge transfer about community support services. The CSS Advisor is referred to patients aged 55+</a:t>
            </a:r>
            <a:r>
              <a:rPr lang="en-US" sz="2000" dirty="0">
                <a:solidFill>
                  <a:srgbClr val="000000"/>
                </a:solidFill>
                <a:latin typeface="Aptos"/>
                <a:ea typeface="Calibri"/>
                <a:cs typeface="Poppins"/>
              </a:rPr>
              <a:t> who may require support in their home.</a:t>
            </a:r>
            <a:endParaRPr lang="en-US" sz="2000" dirty="0">
              <a:highlight>
                <a:srgbClr val="FFFF00"/>
              </a:highlight>
              <a:latin typeface="Aptos"/>
              <a:ea typeface="Calibri"/>
              <a:cs typeface="Poppins"/>
            </a:endParaRPr>
          </a:p>
          <a:p>
            <a:endParaRPr lang="en-US" sz="2000"/>
          </a:p>
        </p:txBody>
      </p:sp>
      <p:sp>
        <p:nvSpPr>
          <p:cNvPr id="6" name="Title 5">
            <a:extLst>
              <a:ext uri="{FF2B5EF4-FFF2-40B4-BE49-F238E27FC236}">
                <a16:creationId xmlns:a16="http://schemas.microsoft.com/office/drawing/2014/main" id="{A767E6F9-1248-7D09-C819-2B4C6E7E3928}"/>
              </a:ext>
            </a:extLst>
          </p:cNvPr>
          <p:cNvSpPr>
            <a:spLocks noGrp="1"/>
          </p:cNvSpPr>
          <p:nvPr>
            <p:ph type="title"/>
          </p:nvPr>
        </p:nvSpPr>
        <p:spPr>
          <a:xfrm>
            <a:off x="839788" y="365126"/>
            <a:ext cx="8263270" cy="984704"/>
          </a:xfrm>
        </p:spPr>
        <p:txBody>
          <a:bodyPr>
            <a:normAutofit/>
          </a:bodyPr>
          <a:lstStyle/>
          <a:p>
            <a:r>
              <a:rPr lang="en-US" sz="3200"/>
              <a:t>CSS Advisor in the Emergency Department </a:t>
            </a:r>
          </a:p>
        </p:txBody>
      </p:sp>
      <p:sp>
        <p:nvSpPr>
          <p:cNvPr id="7" name="Slide Number Placeholder 6">
            <a:extLst>
              <a:ext uri="{FF2B5EF4-FFF2-40B4-BE49-F238E27FC236}">
                <a16:creationId xmlns:a16="http://schemas.microsoft.com/office/drawing/2014/main" id="{04A6C103-99B8-8650-F0C4-1A550CFBCAEC}"/>
              </a:ext>
            </a:extLst>
          </p:cNvPr>
          <p:cNvSpPr>
            <a:spLocks noGrp="1"/>
          </p:cNvSpPr>
          <p:nvPr>
            <p:ph type="sldNum" sz="quarter" idx="10"/>
          </p:nvPr>
        </p:nvSpPr>
        <p:spPr/>
        <p:txBody>
          <a:bodyPr/>
          <a:lstStyle/>
          <a:p>
            <a:fld id="{0C3EA237-B190-334F-820A-070B0BFF7656}" type="slidenum">
              <a:rPr lang="en-US" smtClean="0"/>
              <a:t>30</a:t>
            </a:fld>
            <a:endParaRPr lang="en-US"/>
          </a:p>
        </p:txBody>
      </p:sp>
      <p:pic>
        <p:nvPicPr>
          <p:cNvPr id="5" name="Picture 4">
            <a:extLst>
              <a:ext uri="{FF2B5EF4-FFF2-40B4-BE49-F238E27FC236}">
                <a16:creationId xmlns:a16="http://schemas.microsoft.com/office/drawing/2014/main" id="{E19075AD-B44A-B66D-DA59-0177E321CEBF}"/>
              </a:ext>
            </a:extLst>
          </p:cNvPr>
          <p:cNvPicPr>
            <a:picLocks noChangeAspect="1"/>
          </p:cNvPicPr>
          <p:nvPr/>
        </p:nvPicPr>
        <p:blipFill>
          <a:blip r:embed="rId3"/>
          <a:stretch>
            <a:fillRect/>
          </a:stretch>
        </p:blipFill>
        <p:spPr>
          <a:xfrm>
            <a:off x="4817343" y="4567342"/>
            <a:ext cx="6536646" cy="1788340"/>
          </a:xfrm>
          <a:prstGeom prst="rect">
            <a:avLst/>
          </a:prstGeom>
        </p:spPr>
      </p:pic>
      <p:sp>
        <p:nvSpPr>
          <p:cNvPr id="8" name="TextBox 7">
            <a:extLst>
              <a:ext uri="{FF2B5EF4-FFF2-40B4-BE49-F238E27FC236}">
                <a16:creationId xmlns:a16="http://schemas.microsoft.com/office/drawing/2014/main" id="{FC8D4834-F12E-7E9B-CAAC-ACE521E018CD}"/>
              </a:ext>
            </a:extLst>
          </p:cNvPr>
          <p:cNvSpPr txBox="1"/>
          <p:nvPr/>
        </p:nvSpPr>
        <p:spPr>
          <a:xfrm>
            <a:off x="4104168" y="5837274"/>
            <a:ext cx="1297172" cy="369332"/>
          </a:xfrm>
          <a:prstGeom prst="rect">
            <a:avLst/>
          </a:prstGeom>
          <a:noFill/>
        </p:spPr>
        <p:txBody>
          <a:bodyPr wrap="square" rtlCol="0">
            <a:spAutoFit/>
          </a:bodyPr>
          <a:lstStyle/>
          <a:p>
            <a:r>
              <a:rPr lang="en-US" b="1">
                <a:latin typeface="Poppins" panose="00000500000000000000" pitchFamily="2" charset="0"/>
                <a:cs typeface="Poppins" panose="00000500000000000000" pitchFamily="2" charset="0"/>
              </a:rPr>
              <a:t>55+</a:t>
            </a:r>
          </a:p>
        </p:txBody>
      </p:sp>
    </p:spTree>
    <p:extLst>
      <p:ext uri="{BB962C8B-B14F-4D97-AF65-F5344CB8AC3E}">
        <p14:creationId xmlns:p14="http://schemas.microsoft.com/office/powerpoint/2010/main" val="4084476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23176-F2D8-6DEF-E842-35DFE88BD9C1}"/>
            </a:ext>
          </a:extLst>
        </p:cNvPr>
        <p:cNvGrpSpPr/>
        <p:nvPr/>
      </p:nvGrpSpPr>
      <p:grpSpPr>
        <a:xfrm>
          <a:off x="0" y="0"/>
          <a:ext cx="0" cy="0"/>
          <a:chOff x="0" y="0"/>
          <a:chExt cx="0" cy="0"/>
        </a:xfrm>
      </p:grpSpPr>
      <p:pic>
        <p:nvPicPr>
          <p:cNvPr id="2" name="Picture 1" descr="Senior Moving Specialists: Essential Moving Advice for Seniors and the ...">
            <a:extLst>
              <a:ext uri="{FF2B5EF4-FFF2-40B4-BE49-F238E27FC236}">
                <a16:creationId xmlns:a16="http://schemas.microsoft.com/office/drawing/2014/main" id="{E2BB115B-67C9-33D4-821C-315BA741BD90}"/>
              </a:ext>
            </a:extLst>
          </p:cNvPr>
          <p:cNvPicPr>
            <a:picLocks noChangeAspect="1"/>
          </p:cNvPicPr>
          <p:nvPr/>
        </p:nvPicPr>
        <p:blipFill>
          <a:blip r:embed="rId3"/>
          <a:srcRect l="18426" r="26427" b="1"/>
          <a:stretch/>
        </p:blipFill>
        <p:spPr>
          <a:xfrm>
            <a:off x="7080567" y="1825625"/>
            <a:ext cx="4786313" cy="4534834"/>
          </a:xfrm>
          <a:prstGeom prst="rect">
            <a:avLst/>
          </a:prstGeom>
          <a:noFill/>
        </p:spPr>
      </p:pic>
      <p:sp>
        <p:nvSpPr>
          <p:cNvPr id="3" name="Title 2">
            <a:extLst>
              <a:ext uri="{FF2B5EF4-FFF2-40B4-BE49-F238E27FC236}">
                <a16:creationId xmlns:a16="http://schemas.microsoft.com/office/drawing/2014/main" id="{1B073E14-102B-C485-6C26-61B911DD856A}"/>
              </a:ext>
            </a:extLst>
          </p:cNvPr>
          <p:cNvSpPr>
            <a:spLocks noGrp="1"/>
          </p:cNvSpPr>
          <p:nvPr>
            <p:ph type="title"/>
          </p:nvPr>
        </p:nvSpPr>
        <p:spPr>
          <a:xfrm>
            <a:off x="838200" y="365126"/>
            <a:ext cx="7772400" cy="984704"/>
          </a:xfrm>
        </p:spPr>
        <p:txBody>
          <a:bodyPr anchor="ctr">
            <a:normAutofit/>
          </a:bodyPr>
          <a:lstStyle/>
          <a:p>
            <a:r>
              <a:rPr lang="en-CA"/>
              <a:t>Moving is not easy</a:t>
            </a:r>
          </a:p>
        </p:txBody>
      </p:sp>
      <p:sp>
        <p:nvSpPr>
          <p:cNvPr id="4" name="Content Placeholder 3">
            <a:extLst>
              <a:ext uri="{FF2B5EF4-FFF2-40B4-BE49-F238E27FC236}">
                <a16:creationId xmlns:a16="http://schemas.microsoft.com/office/drawing/2014/main" id="{B606FD23-30D9-D1CB-D2FD-608D39633E50}"/>
              </a:ext>
            </a:extLst>
          </p:cNvPr>
          <p:cNvSpPr>
            <a:spLocks noGrp="1"/>
          </p:cNvSpPr>
          <p:nvPr>
            <p:ph sz="half" idx="2"/>
          </p:nvPr>
        </p:nvSpPr>
        <p:spPr>
          <a:xfrm>
            <a:off x="838200" y="2728735"/>
            <a:ext cx="5972503" cy="3631724"/>
          </a:xfrm>
        </p:spPr>
        <p:txBody>
          <a:bodyPr vert="horz" lIns="91440" tIns="45720" rIns="91440" bIns="45720" rtlCol="0" anchor="t">
            <a:normAutofit/>
          </a:bodyPr>
          <a:lstStyle/>
          <a:p>
            <a:r>
              <a:rPr lang="en-CA" sz="2000" dirty="0"/>
              <a:t>Relocation is a major stressor, </a:t>
            </a:r>
          </a:p>
          <a:p>
            <a:r>
              <a:rPr lang="en-CA" sz="2000" dirty="0"/>
              <a:t>May not recognize when it's time to move.</a:t>
            </a:r>
          </a:p>
          <a:p>
            <a:r>
              <a:rPr lang="en-CA" sz="2000" dirty="0"/>
              <a:t>Both familiar and unfamiliar settings may become more challenging.</a:t>
            </a:r>
          </a:p>
          <a:p>
            <a:r>
              <a:rPr lang="en-CA" sz="2000" dirty="0"/>
              <a:t>The feeling of losing control often leads to defensiveness and resistance to moving suggestions.</a:t>
            </a:r>
          </a:p>
          <a:p>
            <a:pPr marL="0" indent="0">
              <a:buNone/>
            </a:pPr>
            <a:endParaRPr lang="en-CA"/>
          </a:p>
        </p:txBody>
      </p:sp>
    </p:spTree>
    <p:extLst>
      <p:ext uri="{BB962C8B-B14F-4D97-AF65-F5344CB8AC3E}">
        <p14:creationId xmlns:p14="http://schemas.microsoft.com/office/powerpoint/2010/main" val="1216525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offee on white background">
            <a:extLst>
              <a:ext uri="{FF2B5EF4-FFF2-40B4-BE49-F238E27FC236}">
                <a16:creationId xmlns:a16="http://schemas.microsoft.com/office/drawing/2014/main" id="{6A935E3B-BF29-781A-7281-74E8532C3EE3}"/>
              </a:ext>
            </a:extLst>
          </p:cNvPr>
          <p:cNvPicPr>
            <a:picLocks noChangeAspect="1"/>
          </p:cNvPicPr>
          <p:nvPr/>
        </p:nvPicPr>
        <p:blipFill>
          <a:blip r:embed="rId3"/>
          <a:srcRect r="29547" b="-2"/>
          <a:stretch/>
        </p:blipFill>
        <p:spPr>
          <a:xfrm>
            <a:off x="7080567" y="1825625"/>
            <a:ext cx="4786313" cy="4534834"/>
          </a:xfrm>
          <a:prstGeom prst="rect">
            <a:avLst/>
          </a:prstGeom>
          <a:noFill/>
        </p:spPr>
      </p:pic>
      <p:sp>
        <p:nvSpPr>
          <p:cNvPr id="2" name="Title 1"/>
          <p:cNvSpPr>
            <a:spLocks noGrp="1"/>
          </p:cNvSpPr>
          <p:nvPr>
            <p:ph type="title"/>
          </p:nvPr>
        </p:nvSpPr>
        <p:spPr>
          <a:xfrm>
            <a:off x="838200" y="365126"/>
            <a:ext cx="7772400" cy="984704"/>
          </a:xfrm>
        </p:spPr>
        <p:txBody>
          <a:bodyPr anchor="ctr">
            <a:normAutofit/>
          </a:bodyPr>
          <a:lstStyle/>
          <a:p>
            <a:r>
              <a:rPr lang="en-CA" sz="3100" dirty="0"/>
              <a:t>Getting Ready for Care: </a:t>
            </a:r>
            <a:br>
              <a:rPr lang="en-CA" sz="3100" dirty="0"/>
            </a:br>
            <a:r>
              <a:rPr lang="en-CA" sz="3100" dirty="0"/>
              <a:t>Do what you can, when you can do it</a:t>
            </a:r>
          </a:p>
        </p:txBody>
      </p:sp>
      <p:sp>
        <p:nvSpPr>
          <p:cNvPr id="19" name="Content Placeholder 2"/>
          <p:cNvSpPr>
            <a:spLocks noGrp="1"/>
          </p:cNvSpPr>
          <p:nvPr>
            <p:ph sz="half" idx="2"/>
          </p:nvPr>
        </p:nvSpPr>
        <p:spPr>
          <a:xfrm>
            <a:off x="838200" y="2587624"/>
            <a:ext cx="5972503" cy="3772835"/>
          </a:xfrm>
        </p:spPr>
        <p:txBody>
          <a:bodyPr vert="horz" lIns="91440" tIns="45720" rIns="91440" bIns="45720" rtlCol="0" anchor="t">
            <a:normAutofit/>
          </a:bodyPr>
          <a:lstStyle/>
          <a:p>
            <a:pPr marL="0" indent="0">
              <a:buNone/>
            </a:pPr>
            <a:r>
              <a:rPr lang="en-CA" sz="2000" dirty="0"/>
              <a:t>The transition to long-term care can be improved by knowing your loved one’s preferences e.g.:</a:t>
            </a:r>
          </a:p>
          <a:p>
            <a:r>
              <a:rPr lang="en-CA" sz="2000" dirty="0"/>
              <a:t>Having a good knowledge of your loved one’s medical history</a:t>
            </a:r>
          </a:p>
          <a:p>
            <a:r>
              <a:rPr lang="en-CA" sz="2000" dirty="0"/>
              <a:t>Understand their preferences with advanced directives. Example: Coffee then shower, or shower then coffee: Knowing their routines, likes and dislikes</a:t>
            </a:r>
          </a:p>
          <a:p>
            <a:endParaRPr lang="en-CA"/>
          </a:p>
          <a:p>
            <a:endParaRPr lang="en-CA"/>
          </a:p>
        </p:txBody>
      </p:sp>
    </p:spTree>
    <p:extLst>
      <p:ext uri="{BB962C8B-B14F-4D97-AF65-F5344CB8AC3E}">
        <p14:creationId xmlns:p14="http://schemas.microsoft.com/office/powerpoint/2010/main" val="1204388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34E138-6037-02E1-B2DB-192DC8ED9AE9}"/>
              </a:ext>
            </a:extLst>
          </p:cNvPr>
          <p:cNvSpPr>
            <a:spLocks noGrp="1"/>
          </p:cNvSpPr>
          <p:nvPr>
            <p:ph type="title"/>
          </p:nvPr>
        </p:nvSpPr>
        <p:spPr/>
        <p:txBody>
          <a:bodyPr>
            <a:normAutofit fontScale="90000"/>
          </a:bodyPr>
          <a:lstStyle/>
          <a:p>
            <a:r>
              <a:rPr lang="en-US"/>
              <a:t>Modules for Long-Term Care Transition</a:t>
            </a:r>
          </a:p>
        </p:txBody>
      </p:sp>
      <p:pic>
        <p:nvPicPr>
          <p:cNvPr id="5" name="Online Media 4" title="Transitioning to Long Term Care Part 3: Adjusting">
            <a:hlinkClick r:id="" action="ppaction://media"/>
            <a:extLst>
              <a:ext uri="{FF2B5EF4-FFF2-40B4-BE49-F238E27FC236}">
                <a16:creationId xmlns:a16="http://schemas.microsoft.com/office/drawing/2014/main" id="{AC9AC3B3-BFDC-847F-58EA-9A64B695EA0A}"/>
              </a:ext>
            </a:extLst>
          </p:cNvPr>
          <p:cNvPicPr>
            <a:picLocks noRot="1" noChangeAspect="1"/>
          </p:cNvPicPr>
          <p:nvPr>
            <a:videoFile r:link="rId1"/>
          </p:nvPr>
        </p:nvPicPr>
        <p:blipFill>
          <a:blip r:embed="rId5"/>
          <a:stretch>
            <a:fillRect/>
          </a:stretch>
        </p:blipFill>
        <p:spPr>
          <a:xfrm>
            <a:off x="8217017" y="4025429"/>
            <a:ext cx="3388961" cy="1924522"/>
          </a:xfrm>
          <a:prstGeom prst="rect">
            <a:avLst/>
          </a:prstGeom>
        </p:spPr>
      </p:pic>
      <p:pic>
        <p:nvPicPr>
          <p:cNvPr id="2" name="Online Media 1" title="Transitioning to Long Term Care Part 1: Preparing for the Move">
            <a:hlinkClick r:id="" action="ppaction://media"/>
            <a:extLst>
              <a:ext uri="{FF2B5EF4-FFF2-40B4-BE49-F238E27FC236}">
                <a16:creationId xmlns:a16="http://schemas.microsoft.com/office/drawing/2014/main" id="{69943835-19E1-07CC-03CD-A131A68CFB37}"/>
              </a:ext>
            </a:extLst>
          </p:cNvPr>
          <p:cNvPicPr>
            <a:picLocks noRot="1" noChangeAspect="1"/>
          </p:cNvPicPr>
          <p:nvPr>
            <a:videoFile r:link="rId2"/>
          </p:nvPr>
        </p:nvPicPr>
        <p:blipFill>
          <a:blip r:embed="rId6"/>
          <a:stretch>
            <a:fillRect/>
          </a:stretch>
        </p:blipFill>
        <p:spPr>
          <a:xfrm>
            <a:off x="680509" y="4019550"/>
            <a:ext cx="3487738" cy="1940984"/>
          </a:xfrm>
          <a:prstGeom prst="rect">
            <a:avLst/>
          </a:prstGeom>
        </p:spPr>
      </p:pic>
      <p:pic>
        <p:nvPicPr>
          <p:cNvPr id="4" name="Online Media 3" title="Transitioning to Long Term Care Part 2: Moving Day">
            <a:hlinkClick r:id="" action="ppaction://media"/>
            <a:extLst>
              <a:ext uri="{FF2B5EF4-FFF2-40B4-BE49-F238E27FC236}">
                <a16:creationId xmlns:a16="http://schemas.microsoft.com/office/drawing/2014/main" id="{AA103D5A-629C-BDE0-6234-D72FDE5159C5}"/>
              </a:ext>
            </a:extLst>
          </p:cNvPr>
          <p:cNvPicPr>
            <a:picLocks noRot="1" noChangeAspect="1"/>
          </p:cNvPicPr>
          <p:nvPr>
            <a:videoFile r:link="rId3"/>
          </p:nvPr>
        </p:nvPicPr>
        <p:blipFill>
          <a:blip r:embed="rId7"/>
          <a:stretch>
            <a:fillRect/>
          </a:stretch>
        </p:blipFill>
        <p:spPr>
          <a:xfrm>
            <a:off x="4448175" y="4008967"/>
            <a:ext cx="3487738" cy="1951567"/>
          </a:xfrm>
          <a:prstGeom prst="rect">
            <a:avLst/>
          </a:prstGeom>
        </p:spPr>
      </p:pic>
      <p:sp>
        <p:nvSpPr>
          <p:cNvPr id="6" name="TextBox 5">
            <a:extLst>
              <a:ext uri="{FF2B5EF4-FFF2-40B4-BE49-F238E27FC236}">
                <a16:creationId xmlns:a16="http://schemas.microsoft.com/office/drawing/2014/main" id="{A4119B95-E253-80B9-632E-7F3290973D8D}"/>
              </a:ext>
            </a:extLst>
          </p:cNvPr>
          <p:cNvSpPr txBox="1"/>
          <p:nvPr/>
        </p:nvSpPr>
        <p:spPr>
          <a:xfrm>
            <a:off x="1104194" y="1957916"/>
            <a:ext cx="97070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These modules can assist caregivers in understanding the key aspects involved in transitioning to Long-Term Care when such a move becomes necessary.</a:t>
            </a:r>
          </a:p>
        </p:txBody>
      </p:sp>
      <p:sp>
        <p:nvSpPr>
          <p:cNvPr id="8" name="TextBox 7">
            <a:extLst>
              <a:ext uri="{FF2B5EF4-FFF2-40B4-BE49-F238E27FC236}">
                <a16:creationId xmlns:a16="http://schemas.microsoft.com/office/drawing/2014/main" id="{CA5450A8-BF67-DE59-D863-CFCF2C5D20E8}"/>
              </a:ext>
            </a:extLst>
          </p:cNvPr>
          <p:cNvSpPr txBox="1"/>
          <p:nvPr/>
        </p:nvSpPr>
        <p:spPr>
          <a:xfrm>
            <a:off x="705555" y="3414888"/>
            <a:ext cx="3443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Preparing for the Move</a:t>
            </a:r>
          </a:p>
        </p:txBody>
      </p:sp>
      <p:sp>
        <p:nvSpPr>
          <p:cNvPr id="10" name="TextBox 9">
            <a:extLst>
              <a:ext uri="{FF2B5EF4-FFF2-40B4-BE49-F238E27FC236}">
                <a16:creationId xmlns:a16="http://schemas.microsoft.com/office/drawing/2014/main" id="{25DD2BB0-5355-FCC8-43CB-2B892BEC9F8F}"/>
              </a:ext>
            </a:extLst>
          </p:cNvPr>
          <p:cNvSpPr txBox="1"/>
          <p:nvPr/>
        </p:nvSpPr>
        <p:spPr>
          <a:xfrm>
            <a:off x="4504971" y="3425471"/>
            <a:ext cx="3443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Moving Day</a:t>
            </a:r>
          </a:p>
        </p:txBody>
      </p:sp>
      <p:sp>
        <p:nvSpPr>
          <p:cNvPr id="11" name="TextBox 10">
            <a:extLst>
              <a:ext uri="{FF2B5EF4-FFF2-40B4-BE49-F238E27FC236}">
                <a16:creationId xmlns:a16="http://schemas.microsoft.com/office/drawing/2014/main" id="{43E17326-4812-2787-B115-CB1577B6D775}"/>
              </a:ext>
            </a:extLst>
          </p:cNvPr>
          <p:cNvSpPr txBox="1"/>
          <p:nvPr/>
        </p:nvSpPr>
        <p:spPr>
          <a:xfrm>
            <a:off x="8177387" y="3425470"/>
            <a:ext cx="3443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Adjusting</a:t>
            </a:r>
          </a:p>
        </p:txBody>
      </p:sp>
    </p:spTree>
    <p:extLst>
      <p:ext uri="{BB962C8B-B14F-4D97-AF65-F5344CB8AC3E}">
        <p14:creationId xmlns:p14="http://schemas.microsoft.com/office/powerpoint/2010/main" val="2500688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6E3D3-194C-1E76-3CFC-361C65908B30}"/>
              </a:ext>
            </a:extLst>
          </p:cNvPr>
          <p:cNvSpPr>
            <a:spLocks noGrp="1"/>
          </p:cNvSpPr>
          <p:nvPr>
            <p:ph type="title"/>
          </p:nvPr>
        </p:nvSpPr>
        <p:spPr/>
        <p:txBody>
          <a:bodyPr/>
          <a:lstStyle/>
          <a:p>
            <a:r>
              <a:rPr lang="en-US"/>
              <a:t>Suggestions when Transitioning</a:t>
            </a:r>
          </a:p>
        </p:txBody>
      </p:sp>
      <p:pic>
        <p:nvPicPr>
          <p:cNvPr id="5" name="Content Placeholder 4" descr="A group of green squares with white text&#10;&#10;AI-generated content may be incorrect.">
            <a:extLst>
              <a:ext uri="{FF2B5EF4-FFF2-40B4-BE49-F238E27FC236}">
                <a16:creationId xmlns:a16="http://schemas.microsoft.com/office/drawing/2014/main" id="{B1606E4D-6333-C060-6BC1-7A29BABFB615}"/>
              </a:ext>
            </a:extLst>
          </p:cNvPr>
          <p:cNvPicPr>
            <a:picLocks noGrp="1" noChangeAspect="1"/>
          </p:cNvPicPr>
          <p:nvPr>
            <p:ph sz="half" idx="2"/>
          </p:nvPr>
        </p:nvPicPr>
        <p:blipFill>
          <a:blip r:embed="rId2"/>
          <a:stretch>
            <a:fillRect/>
          </a:stretch>
        </p:blipFill>
        <p:spPr>
          <a:xfrm>
            <a:off x="2013488" y="1873696"/>
            <a:ext cx="8168096" cy="4696995"/>
          </a:xfrm>
        </p:spPr>
      </p:pic>
    </p:spTree>
    <p:extLst>
      <p:ext uri="{BB962C8B-B14F-4D97-AF65-F5344CB8AC3E}">
        <p14:creationId xmlns:p14="http://schemas.microsoft.com/office/powerpoint/2010/main" val="3085773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D953F-DD98-3CBC-9EA1-234F015942CC}"/>
              </a:ext>
            </a:extLst>
          </p:cNvPr>
          <p:cNvSpPr>
            <a:spLocks noGrp="1"/>
          </p:cNvSpPr>
          <p:nvPr>
            <p:ph type="title"/>
          </p:nvPr>
        </p:nvSpPr>
        <p:spPr/>
        <p:txBody>
          <a:bodyPr/>
          <a:lstStyle/>
          <a:p>
            <a:r>
              <a:rPr lang="en-US"/>
              <a:t>Emotions</a:t>
            </a:r>
          </a:p>
        </p:txBody>
      </p:sp>
      <p:graphicFrame>
        <p:nvGraphicFramePr>
          <p:cNvPr id="5" name="TextBox 1">
            <a:extLst>
              <a:ext uri="{FF2B5EF4-FFF2-40B4-BE49-F238E27FC236}">
                <a16:creationId xmlns:a16="http://schemas.microsoft.com/office/drawing/2014/main" id="{A7C995F7-D804-D441-42C2-A8A8A9E8F4D7}"/>
              </a:ext>
            </a:extLst>
          </p:cNvPr>
          <p:cNvGraphicFramePr/>
          <p:nvPr>
            <p:extLst>
              <p:ext uri="{D42A27DB-BD31-4B8C-83A1-F6EECF244321}">
                <p14:modId xmlns:p14="http://schemas.microsoft.com/office/powerpoint/2010/main" val="2032832901"/>
              </p:ext>
            </p:extLst>
          </p:nvPr>
        </p:nvGraphicFramePr>
        <p:xfrm>
          <a:off x="1412078" y="1869937"/>
          <a:ext cx="8437944" cy="4797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5777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Support The Dementia Society of Ottawa and Renfrew County">
            <a:hlinkClick r:id="" action="ppaction://media"/>
            <a:extLst>
              <a:ext uri="{FF2B5EF4-FFF2-40B4-BE49-F238E27FC236}">
                <a16:creationId xmlns:a16="http://schemas.microsoft.com/office/drawing/2014/main" id="{5A650FAE-CF35-E769-4F4C-C4FC2AB3B1AA}"/>
              </a:ext>
            </a:extLst>
          </p:cNvPr>
          <p:cNvPicPr>
            <a:picLocks noGrp="1" noRot="1" noChangeAspect="1"/>
          </p:cNvPicPr>
          <p:nvPr>
            <p:ph sz="half" idx="2"/>
            <a:videoFile r:link="rId1"/>
          </p:nvPr>
        </p:nvPicPr>
        <p:blipFill>
          <a:blip r:embed="rId3"/>
          <a:stretch>
            <a:fillRect/>
          </a:stretch>
        </p:blipFill>
        <p:spPr>
          <a:xfrm>
            <a:off x="1959269" y="1859787"/>
            <a:ext cx="7660157" cy="4314764"/>
          </a:xfrm>
        </p:spPr>
      </p:pic>
      <p:sp>
        <p:nvSpPr>
          <p:cNvPr id="6" name="Title 5">
            <a:extLst>
              <a:ext uri="{FF2B5EF4-FFF2-40B4-BE49-F238E27FC236}">
                <a16:creationId xmlns:a16="http://schemas.microsoft.com/office/drawing/2014/main" id="{7A142108-CEF7-7634-B122-CB6B65A0FEAA}"/>
              </a:ext>
            </a:extLst>
          </p:cNvPr>
          <p:cNvSpPr>
            <a:spLocks noGrp="1"/>
          </p:cNvSpPr>
          <p:nvPr>
            <p:ph type="title"/>
          </p:nvPr>
        </p:nvSpPr>
        <p:spPr/>
        <p:txBody>
          <a:bodyPr>
            <a:normAutofit/>
          </a:bodyPr>
          <a:lstStyle/>
          <a:p>
            <a:r>
              <a:rPr lang="en-US"/>
              <a:t>A Quick Look at How we Help...</a:t>
            </a:r>
          </a:p>
        </p:txBody>
      </p:sp>
    </p:spTree>
    <p:extLst>
      <p:ext uri="{BB962C8B-B14F-4D97-AF65-F5344CB8AC3E}">
        <p14:creationId xmlns:p14="http://schemas.microsoft.com/office/powerpoint/2010/main" val="1614278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CEB3D3-3D51-E663-1EE7-C267FB1D52E8}"/>
              </a:ext>
            </a:extLst>
          </p:cNvPr>
          <p:cNvSpPr>
            <a:spLocks noGrp="1"/>
          </p:cNvSpPr>
          <p:nvPr>
            <p:ph type="title"/>
          </p:nvPr>
        </p:nvSpPr>
        <p:spPr/>
        <p:txBody>
          <a:bodyPr/>
          <a:lstStyle/>
          <a:p>
            <a:r>
              <a:rPr lang="en-CA"/>
              <a:t>Questions?</a:t>
            </a:r>
          </a:p>
        </p:txBody>
      </p:sp>
      <p:sp>
        <p:nvSpPr>
          <p:cNvPr id="11" name="TextBox 10">
            <a:extLst>
              <a:ext uri="{FF2B5EF4-FFF2-40B4-BE49-F238E27FC236}">
                <a16:creationId xmlns:a16="http://schemas.microsoft.com/office/drawing/2014/main" id="{11AF35D7-A0AE-33B0-67E2-909D1D38DC00}"/>
              </a:ext>
            </a:extLst>
          </p:cNvPr>
          <p:cNvSpPr txBox="1"/>
          <p:nvPr/>
        </p:nvSpPr>
        <p:spPr>
          <a:xfrm>
            <a:off x="389334" y="1959367"/>
            <a:ext cx="7772400" cy="3785652"/>
          </a:xfrm>
          <a:prstGeom prst="rect">
            <a:avLst/>
          </a:prstGeom>
          <a:noFill/>
        </p:spPr>
        <p:txBody>
          <a:bodyPr wrap="square" lIns="91440" tIns="45720" rIns="91440" bIns="45720" anchor="t">
            <a:spAutoFit/>
          </a:bodyPr>
          <a:lstStyle/>
          <a:p>
            <a:r>
              <a:rPr lang="en-US" sz="2400" b="1" i="0" dirty="0">
                <a:solidFill>
                  <a:srgbClr val="000000"/>
                </a:solidFill>
                <a:effectLst/>
                <a:latin typeface="Aptos"/>
              </a:rPr>
              <a:t>Contact Us: </a:t>
            </a:r>
          </a:p>
          <a:p>
            <a:endParaRPr lang="en-US" sz="2400" b="1" dirty="0">
              <a:solidFill>
                <a:srgbClr val="000000"/>
              </a:solidFill>
              <a:latin typeface="Aptos"/>
              <a:hlinkClick r:id="rId2"/>
            </a:endParaRPr>
          </a:p>
          <a:p>
            <a:r>
              <a:rPr lang="en-US" sz="2400" b="1" dirty="0">
                <a:solidFill>
                  <a:srgbClr val="000000"/>
                </a:solidFill>
                <a:latin typeface="Aptos"/>
                <a:hlinkClick r:id="rId2"/>
              </a:rPr>
              <a:t>https://dementiahelp.ca/</a:t>
            </a:r>
            <a:endParaRPr lang="en-US" sz="2400" b="1" dirty="0">
              <a:solidFill>
                <a:srgbClr val="000000"/>
              </a:solidFill>
              <a:latin typeface="Aptos"/>
            </a:endParaRPr>
          </a:p>
          <a:p>
            <a:endParaRPr lang="en-US" sz="2400" b="1" dirty="0">
              <a:solidFill>
                <a:srgbClr val="000000"/>
              </a:solidFill>
              <a:latin typeface="Aptos"/>
            </a:endParaRPr>
          </a:p>
          <a:p>
            <a:r>
              <a:rPr lang="en-US" sz="2400" b="1" i="0" dirty="0">
                <a:solidFill>
                  <a:srgbClr val="000000"/>
                </a:solidFill>
                <a:effectLst/>
                <a:highlight>
                  <a:srgbClr val="FFFFFF"/>
                </a:highlight>
                <a:latin typeface="Aptos"/>
              </a:rPr>
              <a:t>Call: </a:t>
            </a:r>
            <a:r>
              <a:rPr lang="en-US" sz="2400" b="0" i="0" u="none" strike="noStrike" dirty="0">
                <a:solidFill>
                  <a:srgbClr val="000000"/>
                </a:solidFill>
                <a:effectLst/>
                <a:highlight>
                  <a:srgbClr val="FFFFFF"/>
                </a:highlight>
                <a:latin typeface="Aptos"/>
                <a:hlinkClick r:id="rId3"/>
              </a:rPr>
              <a:t>(613) 523-4004</a:t>
            </a:r>
            <a:br>
              <a:rPr lang="en-US" sz="2400" b="0" i="0" dirty="0">
                <a:effectLst/>
                <a:highlight>
                  <a:srgbClr val="FFFFFF"/>
                </a:highlight>
                <a:latin typeface="Aptos"/>
              </a:rPr>
            </a:br>
            <a:r>
              <a:rPr lang="en-US" sz="2400" b="1" i="0" dirty="0">
                <a:solidFill>
                  <a:srgbClr val="000000"/>
                </a:solidFill>
                <a:effectLst/>
                <a:highlight>
                  <a:srgbClr val="FFFFFF"/>
                </a:highlight>
                <a:latin typeface="Aptos"/>
              </a:rPr>
              <a:t>Toll Free: </a:t>
            </a:r>
            <a:r>
              <a:rPr lang="en-US" sz="2400" b="0" i="0" dirty="0">
                <a:solidFill>
                  <a:srgbClr val="000000"/>
                </a:solidFill>
                <a:effectLst/>
                <a:highlight>
                  <a:srgbClr val="FFFFFF"/>
                </a:highlight>
                <a:latin typeface="Aptos"/>
              </a:rPr>
              <a:t>(888) 411-2067</a:t>
            </a:r>
            <a:br>
              <a:rPr lang="en-US" sz="2400" b="0" i="0" dirty="0">
                <a:effectLst/>
                <a:highlight>
                  <a:srgbClr val="FFFFFF"/>
                </a:highlight>
                <a:latin typeface="Aptos"/>
              </a:rPr>
            </a:br>
            <a:r>
              <a:rPr lang="en-US" sz="2400" b="1" i="0" dirty="0">
                <a:solidFill>
                  <a:srgbClr val="000000"/>
                </a:solidFill>
                <a:effectLst/>
                <a:highlight>
                  <a:srgbClr val="FFFFFF"/>
                </a:highlight>
                <a:latin typeface="Aptos"/>
              </a:rPr>
              <a:t>Fax: </a:t>
            </a:r>
            <a:r>
              <a:rPr lang="en-US" sz="2400" b="0" i="0" dirty="0">
                <a:solidFill>
                  <a:srgbClr val="000000"/>
                </a:solidFill>
                <a:effectLst/>
                <a:highlight>
                  <a:srgbClr val="FFFFFF"/>
                </a:highlight>
                <a:latin typeface="Aptos"/>
              </a:rPr>
              <a:t>(613)523-8522</a:t>
            </a:r>
            <a:br>
              <a:rPr lang="en-US" sz="2400" b="0" i="0" dirty="0">
                <a:effectLst/>
                <a:highlight>
                  <a:srgbClr val="FFFFFF"/>
                </a:highlight>
                <a:latin typeface="Aptos"/>
              </a:rPr>
            </a:br>
            <a:r>
              <a:rPr lang="en-US" sz="2400" b="1" i="0" dirty="0">
                <a:solidFill>
                  <a:srgbClr val="000000"/>
                </a:solidFill>
                <a:effectLst/>
                <a:highlight>
                  <a:srgbClr val="FFFFFF"/>
                </a:highlight>
                <a:latin typeface="Aptos"/>
              </a:rPr>
              <a:t>Email: </a:t>
            </a:r>
            <a:r>
              <a:rPr lang="en-US" sz="2400" b="0" i="0" u="none" strike="noStrike" dirty="0">
                <a:solidFill>
                  <a:srgbClr val="000000"/>
                </a:solidFill>
                <a:effectLst/>
                <a:highlight>
                  <a:srgbClr val="FFFFFF"/>
                </a:highlight>
                <a:latin typeface="Aptos"/>
                <a:hlinkClick r:id="rId4"/>
              </a:rPr>
              <a:t>info@dsorc.org</a:t>
            </a:r>
            <a:endParaRPr lang="en-US" sz="2400" b="0" i="0" dirty="0">
              <a:solidFill>
                <a:srgbClr val="000000"/>
              </a:solidFill>
              <a:effectLst/>
              <a:highlight>
                <a:srgbClr val="FFFFFF"/>
              </a:highlight>
              <a:latin typeface="Aptos"/>
            </a:endParaRPr>
          </a:p>
          <a:p>
            <a:r>
              <a:rPr lang="en-US" sz="2400" b="1" i="0" dirty="0">
                <a:solidFill>
                  <a:srgbClr val="000000"/>
                </a:solidFill>
                <a:effectLst/>
                <a:highlight>
                  <a:srgbClr val="FFFFFF"/>
                </a:highlight>
                <a:latin typeface="Aptos"/>
              </a:rPr>
              <a:t>Support Hours: </a:t>
            </a:r>
            <a:endParaRPr lang="en-US" sz="2400" b="0" i="0" dirty="0">
              <a:solidFill>
                <a:srgbClr val="000000"/>
              </a:solidFill>
              <a:effectLst/>
              <a:highlight>
                <a:srgbClr val="FFFFFF"/>
              </a:highlight>
              <a:latin typeface="Aptos"/>
            </a:endParaRPr>
          </a:p>
          <a:p>
            <a:r>
              <a:rPr lang="en-US" sz="2400" b="1" i="0" dirty="0">
                <a:solidFill>
                  <a:srgbClr val="000000"/>
                </a:solidFill>
                <a:effectLst/>
                <a:highlight>
                  <a:srgbClr val="FFFFFF"/>
                </a:highlight>
                <a:latin typeface="Aptos"/>
              </a:rPr>
              <a:t>Monday – Friday: </a:t>
            </a:r>
            <a:r>
              <a:rPr lang="en-US" sz="2400" b="0" i="0" dirty="0">
                <a:solidFill>
                  <a:srgbClr val="000000"/>
                </a:solidFill>
                <a:effectLst/>
                <a:highlight>
                  <a:srgbClr val="FFFFFF"/>
                </a:highlight>
                <a:latin typeface="Aptos"/>
              </a:rPr>
              <a:t>8:30 AM – 5:30 PM</a:t>
            </a:r>
          </a:p>
        </p:txBody>
      </p:sp>
      <p:pic>
        <p:nvPicPr>
          <p:cNvPr id="12" name="Picture 11" descr="Couple sitting together on bench">
            <a:extLst>
              <a:ext uri="{FF2B5EF4-FFF2-40B4-BE49-F238E27FC236}">
                <a16:creationId xmlns:a16="http://schemas.microsoft.com/office/drawing/2014/main" id="{6383CBD8-F38F-4571-EA03-E848213F39B9}"/>
              </a:ext>
            </a:extLst>
          </p:cNvPr>
          <p:cNvPicPr>
            <a:picLocks noChangeAspect="1"/>
          </p:cNvPicPr>
          <p:nvPr/>
        </p:nvPicPr>
        <p:blipFill>
          <a:blip r:embed="rId5"/>
          <a:stretch>
            <a:fillRect/>
          </a:stretch>
        </p:blipFill>
        <p:spPr>
          <a:xfrm>
            <a:off x="6702386" y="2060294"/>
            <a:ext cx="4829119" cy="3217762"/>
          </a:xfrm>
          <a:prstGeom prst="rect">
            <a:avLst/>
          </a:prstGeom>
        </p:spPr>
      </p:pic>
    </p:spTree>
    <p:extLst>
      <p:ext uri="{BB962C8B-B14F-4D97-AF65-F5344CB8AC3E}">
        <p14:creationId xmlns:p14="http://schemas.microsoft.com/office/powerpoint/2010/main" val="325647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D9CD1A-8FEF-3315-F6EB-15A669538997}"/>
              </a:ext>
            </a:extLst>
          </p:cNvPr>
          <p:cNvSpPr>
            <a:spLocks noGrp="1"/>
          </p:cNvSpPr>
          <p:nvPr>
            <p:ph idx="1"/>
          </p:nvPr>
        </p:nvSpPr>
        <p:spPr>
          <a:xfrm>
            <a:off x="6143625" y="4959280"/>
            <a:ext cx="4644390" cy="1253890"/>
          </a:xfrm>
        </p:spPr>
        <p:txBody>
          <a:bodyPr/>
          <a:lstStyle/>
          <a:p>
            <a:pPr marL="457200" lvl="1" indent="0">
              <a:buNone/>
            </a:pPr>
            <a:endParaRPr lang="en-CA"/>
          </a:p>
          <a:p>
            <a:pPr lvl="1"/>
            <a:endParaRPr lang="en-CA"/>
          </a:p>
          <a:p>
            <a:pPr lvl="1"/>
            <a:endParaRPr lang="en-CA"/>
          </a:p>
          <a:p>
            <a:pPr marL="457200" lvl="1" indent="0">
              <a:buNone/>
            </a:pPr>
            <a:endParaRPr lang="en-CA"/>
          </a:p>
          <a:p>
            <a:endParaRPr lang="en-CA"/>
          </a:p>
          <a:p>
            <a:endParaRPr lang="en-CA"/>
          </a:p>
        </p:txBody>
      </p:sp>
      <p:sp>
        <p:nvSpPr>
          <p:cNvPr id="3" name="Title 2">
            <a:extLst>
              <a:ext uri="{FF2B5EF4-FFF2-40B4-BE49-F238E27FC236}">
                <a16:creationId xmlns:a16="http://schemas.microsoft.com/office/drawing/2014/main" id="{5C25E361-226D-8804-039F-C178E79A0789}"/>
              </a:ext>
            </a:extLst>
          </p:cNvPr>
          <p:cNvSpPr>
            <a:spLocks noGrp="1"/>
          </p:cNvSpPr>
          <p:nvPr>
            <p:ph type="title"/>
          </p:nvPr>
        </p:nvSpPr>
        <p:spPr/>
        <p:txBody>
          <a:bodyPr/>
          <a:lstStyle/>
          <a:p>
            <a:r>
              <a:rPr lang="en-CA"/>
              <a:t>How to Receive a Diagnosis</a:t>
            </a:r>
          </a:p>
        </p:txBody>
      </p:sp>
      <p:sp>
        <p:nvSpPr>
          <p:cNvPr id="4" name="TextBox 3">
            <a:extLst>
              <a:ext uri="{FF2B5EF4-FFF2-40B4-BE49-F238E27FC236}">
                <a16:creationId xmlns:a16="http://schemas.microsoft.com/office/drawing/2014/main" id="{8EBE9022-89DF-46D8-BB6D-1EEAF5F61DEB}"/>
              </a:ext>
            </a:extLst>
          </p:cNvPr>
          <p:cNvSpPr txBox="1"/>
          <p:nvPr/>
        </p:nvSpPr>
        <p:spPr>
          <a:xfrm>
            <a:off x="440026" y="2077611"/>
            <a:ext cx="6772076" cy="4893647"/>
          </a:xfrm>
          <a:prstGeom prst="rect">
            <a:avLst/>
          </a:prstGeom>
          <a:noFill/>
        </p:spPr>
        <p:txBody>
          <a:bodyPr wrap="square" lIns="91440" tIns="45720" rIns="91440" bIns="45720" rtlCol="0" anchor="t">
            <a:spAutoFit/>
          </a:bodyPr>
          <a:lstStyle/>
          <a:p>
            <a:r>
              <a:rPr lang="en-US" sz="2000" dirty="0"/>
              <a:t>1. General Practitioner</a:t>
            </a:r>
          </a:p>
          <a:p>
            <a:endParaRPr lang="en-US" sz="2000" dirty="0"/>
          </a:p>
          <a:p>
            <a:r>
              <a:rPr lang="en-US" sz="2000" dirty="0"/>
              <a:t>2. GP can request further assessment and refer to Memory Clinic (either within their family health team or separate clinic) or Geriatric Day Hospital</a:t>
            </a:r>
          </a:p>
          <a:p>
            <a:endParaRPr lang="en-US" sz="2000" dirty="0"/>
          </a:p>
          <a:p>
            <a:r>
              <a:rPr lang="en-US" sz="2000" dirty="0"/>
              <a:t>3. Ottawa: If client has no GP, then they can be referred to Geriatric Assessment Outreach Team (GOAT), who can then refer to a Geriatric Day Hospital.</a:t>
            </a:r>
          </a:p>
          <a:p>
            <a:r>
              <a:rPr lang="en-US" sz="2000" dirty="0"/>
              <a:t>Renfrew County: If client has no GP, RCVTAC for a referral </a:t>
            </a:r>
          </a:p>
          <a:p>
            <a:endParaRPr lang="en-US" sz="2000" dirty="0"/>
          </a:p>
          <a:p>
            <a:r>
              <a:rPr lang="en-US" sz="2000" dirty="0"/>
              <a:t>If someone has no other avenue, virtual care is an option for a referral </a:t>
            </a:r>
          </a:p>
          <a:p>
            <a:endParaRPr lang="en-US" sz="1600" dirty="0"/>
          </a:p>
          <a:p>
            <a:pPr marL="285750" indent="-285750">
              <a:buFont typeface="Arial" panose="020B0604020202020204" pitchFamily="34" charset="0"/>
              <a:buChar char="•"/>
            </a:pPr>
            <a:endParaRPr lang="en-US" dirty="0"/>
          </a:p>
          <a:p>
            <a:endParaRPr lang="en-CA" dirty="0"/>
          </a:p>
        </p:txBody>
      </p:sp>
      <p:pic>
        <p:nvPicPr>
          <p:cNvPr id="6" name="Picture 5" descr="photo of male doctor and female patient conferring in an exam room">
            <a:extLst>
              <a:ext uri="{FF2B5EF4-FFF2-40B4-BE49-F238E27FC236}">
                <a16:creationId xmlns:a16="http://schemas.microsoft.com/office/drawing/2014/main" id="{308C63DA-FB5D-9745-C6EF-B4B677BD6DCA}"/>
              </a:ext>
            </a:extLst>
          </p:cNvPr>
          <p:cNvPicPr>
            <a:picLocks noChangeAspect="1"/>
          </p:cNvPicPr>
          <p:nvPr/>
        </p:nvPicPr>
        <p:blipFill>
          <a:blip r:embed="rId3"/>
          <a:stretch>
            <a:fillRect/>
          </a:stretch>
        </p:blipFill>
        <p:spPr>
          <a:xfrm>
            <a:off x="7215287" y="2680129"/>
            <a:ext cx="4797137" cy="3184527"/>
          </a:xfrm>
          <a:prstGeom prst="rect">
            <a:avLst/>
          </a:prstGeom>
        </p:spPr>
      </p:pic>
    </p:spTree>
    <p:extLst>
      <p:ext uri="{BB962C8B-B14F-4D97-AF65-F5344CB8AC3E}">
        <p14:creationId xmlns:p14="http://schemas.microsoft.com/office/powerpoint/2010/main" val="167672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 Coaching Strategies - Chris Kresser">
            <a:extLst>
              <a:ext uri="{FF2B5EF4-FFF2-40B4-BE49-F238E27FC236}">
                <a16:creationId xmlns:a16="http://schemas.microsoft.com/office/drawing/2014/main" id="{790260A5-400D-BBD3-9691-A0972F0ED619}"/>
              </a:ext>
            </a:extLst>
          </p:cNvPr>
          <p:cNvPicPr>
            <a:picLocks noChangeAspect="1"/>
          </p:cNvPicPr>
          <p:nvPr/>
        </p:nvPicPr>
        <p:blipFill>
          <a:blip r:embed="rId2"/>
          <a:srcRect l="5814" r="23815" b="3"/>
          <a:stretch/>
        </p:blipFill>
        <p:spPr>
          <a:xfrm>
            <a:off x="323850" y="1825625"/>
            <a:ext cx="4786313" cy="4539944"/>
          </a:xfrm>
          <a:prstGeom prst="rect">
            <a:avLst/>
          </a:prstGeom>
          <a:noFill/>
        </p:spPr>
      </p:pic>
      <p:sp>
        <p:nvSpPr>
          <p:cNvPr id="2" name="Content Placeholder 1">
            <a:extLst>
              <a:ext uri="{FF2B5EF4-FFF2-40B4-BE49-F238E27FC236}">
                <a16:creationId xmlns:a16="http://schemas.microsoft.com/office/drawing/2014/main" id="{D875A7E2-3703-21EE-A02A-674808CFA8E1}"/>
              </a:ext>
            </a:extLst>
          </p:cNvPr>
          <p:cNvSpPr>
            <a:spLocks noGrp="1"/>
          </p:cNvSpPr>
          <p:nvPr>
            <p:ph sz="half" idx="2"/>
          </p:nvPr>
        </p:nvSpPr>
        <p:spPr>
          <a:xfrm>
            <a:off x="5381297" y="2493549"/>
            <a:ext cx="5972503" cy="3872020"/>
          </a:xfrm>
        </p:spPr>
        <p:txBody>
          <a:bodyPr vert="horz" lIns="91440" tIns="45720" rIns="91440" bIns="45720" rtlCol="0" anchor="t">
            <a:normAutofit/>
          </a:bodyPr>
          <a:lstStyle/>
          <a:p>
            <a:r>
              <a:rPr lang="en-CA" sz="2000" dirty="0"/>
              <a:t>Dementia Care Coaches are on site at family health team Memory Clinics along with various hospital Memory Clinics</a:t>
            </a:r>
          </a:p>
          <a:p>
            <a:r>
              <a:rPr lang="en-CA" sz="2000" dirty="0"/>
              <a:t>Dementia Care Coaches offer support in the evaluation, but also offer reassurance to those involved:</a:t>
            </a:r>
          </a:p>
          <a:p>
            <a:pPr lvl="1"/>
            <a:r>
              <a:rPr lang="en-CA" sz="2000" dirty="0"/>
              <a:t>Follow up support from the Coach to answer questions throughout their journey</a:t>
            </a:r>
          </a:p>
          <a:p>
            <a:pPr lvl="1"/>
            <a:r>
              <a:rPr lang="en-CA" sz="2000" dirty="0"/>
              <a:t>Assistance navigating the diagnosis: loss of a driver’s licence, routine, navigating emotions </a:t>
            </a:r>
          </a:p>
          <a:p>
            <a:pPr lvl="1"/>
            <a:endParaRPr lang="en-CA"/>
          </a:p>
        </p:txBody>
      </p:sp>
      <p:sp>
        <p:nvSpPr>
          <p:cNvPr id="3" name="Title 2">
            <a:extLst>
              <a:ext uri="{FF2B5EF4-FFF2-40B4-BE49-F238E27FC236}">
                <a16:creationId xmlns:a16="http://schemas.microsoft.com/office/drawing/2014/main" id="{F2A37090-9809-18DF-BDC5-811ECF26C550}"/>
              </a:ext>
            </a:extLst>
          </p:cNvPr>
          <p:cNvSpPr>
            <a:spLocks noGrp="1"/>
          </p:cNvSpPr>
          <p:nvPr>
            <p:ph type="title"/>
          </p:nvPr>
        </p:nvSpPr>
        <p:spPr>
          <a:xfrm>
            <a:off x="838200" y="365126"/>
            <a:ext cx="7772400" cy="984704"/>
          </a:xfrm>
        </p:spPr>
        <p:txBody>
          <a:bodyPr anchor="ctr">
            <a:normAutofit/>
          </a:bodyPr>
          <a:lstStyle/>
          <a:p>
            <a:r>
              <a:rPr lang="en-US"/>
              <a:t>Memory Clinics</a:t>
            </a:r>
            <a:endParaRPr lang="en-CA"/>
          </a:p>
        </p:txBody>
      </p:sp>
    </p:spTree>
    <p:extLst>
      <p:ext uri="{BB962C8B-B14F-4D97-AF65-F5344CB8AC3E}">
        <p14:creationId xmlns:p14="http://schemas.microsoft.com/office/powerpoint/2010/main" val="391016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3099D-5A87-6B5D-C019-1B95E99045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BC1D65-3A9C-ABEE-5022-6078D5556020}"/>
              </a:ext>
            </a:extLst>
          </p:cNvPr>
          <p:cNvSpPr>
            <a:spLocks noGrp="1"/>
          </p:cNvSpPr>
          <p:nvPr>
            <p:ph idx="1"/>
          </p:nvPr>
        </p:nvSpPr>
        <p:spPr/>
        <p:txBody>
          <a:bodyPr/>
          <a:lstStyle/>
          <a:p>
            <a:pPr marL="457200" lvl="1" indent="0">
              <a:buNone/>
            </a:pPr>
            <a:endParaRPr lang="en-CA"/>
          </a:p>
          <a:p>
            <a:pPr lvl="1"/>
            <a:endParaRPr lang="en-CA"/>
          </a:p>
          <a:p>
            <a:pPr lvl="1"/>
            <a:endParaRPr lang="en-CA"/>
          </a:p>
          <a:p>
            <a:pPr marL="457200" lvl="1" indent="0">
              <a:buNone/>
            </a:pPr>
            <a:endParaRPr lang="en-CA"/>
          </a:p>
          <a:p>
            <a:endParaRPr lang="en-CA"/>
          </a:p>
          <a:p>
            <a:endParaRPr lang="en-CA"/>
          </a:p>
        </p:txBody>
      </p:sp>
      <p:sp>
        <p:nvSpPr>
          <p:cNvPr id="3" name="Title 2">
            <a:extLst>
              <a:ext uri="{FF2B5EF4-FFF2-40B4-BE49-F238E27FC236}">
                <a16:creationId xmlns:a16="http://schemas.microsoft.com/office/drawing/2014/main" id="{D11A577A-A0AF-1D8A-ADD7-64B5BB788603}"/>
              </a:ext>
            </a:extLst>
          </p:cNvPr>
          <p:cNvSpPr>
            <a:spLocks noGrp="1"/>
          </p:cNvSpPr>
          <p:nvPr>
            <p:ph type="title"/>
          </p:nvPr>
        </p:nvSpPr>
        <p:spPr/>
        <p:txBody>
          <a:bodyPr/>
          <a:lstStyle/>
          <a:p>
            <a:r>
              <a:rPr lang="en-CA"/>
              <a:t>Accepting the Diagnosis</a:t>
            </a:r>
          </a:p>
        </p:txBody>
      </p:sp>
      <p:sp>
        <p:nvSpPr>
          <p:cNvPr id="4" name="TextBox 3">
            <a:extLst>
              <a:ext uri="{FF2B5EF4-FFF2-40B4-BE49-F238E27FC236}">
                <a16:creationId xmlns:a16="http://schemas.microsoft.com/office/drawing/2014/main" id="{39DDEF61-CD6F-22C4-648B-33D78E1A62E6}"/>
              </a:ext>
            </a:extLst>
          </p:cNvPr>
          <p:cNvSpPr txBox="1"/>
          <p:nvPr/>
        </p:nvSpPr>
        <p:spPr>
          <a:xfrm>
            <a:off x="440025" y="1825625"/>
            <a:ext cx="4990957" cy="738664"/>
          </a:xfrm>
          <a:prstGeom prst="rect">
            <a:avLst/>
          </a:prstGeom>
          <a:noFill/>
        </p:spPr>
        <p:txBody>
          <a:bodyPr wrap="square" rtlCol="0">
            <a:spAutoFit/>
          </a:bodyPr>
          <a:lstStyle/>
          <a:p>
            <a:endParaRPr lang="en-US" sz="2400"/>
          </a:p>
          <a:p>
            <a:endParaRPr lang="en-CA"/>
          </a:p>
        </p:txBody>
      </p:sp>
      <p:sp>
        <p:nvSpPr>
          <p:cNvPr id="6" name="TextBox 5">
            <a:extLst>
              <a:ext uri="{FF2B5EF4-FFF2-40B4-BE49-F238E27FC236}">
                <a16:creationId xmlns:a16="http://schemas.microsoft.com/office/drawing/2014/main" id="{45DD2EE8-A602-B67D-07C2-1174A01F0AEF}"/>
              </a:ext>
            </a:extLst>
          </p:cNvPr>
          <p:cNvSpPr txBox="1"/>
          <p:nvPr/>
        </p:nvSpPr>
        <p:spPr>
          <a:xfrm>
            <a:off x="665020" y="1891723"/>
            <a:ext cx="7661562" cy="3908762"/>
          </a:xfrm>
          <a:prstGeom prst="rect">
            <a:avLst/>
          </a:prstGeom>
          <a:noFill/>
        </p:spPr>
        <p:txBody>
          <a:bodyPr wrap="square" lIns="91440" tIns="45720" rIns="91440" bIns="45720" rtlCol="0" anchor="t">
            <a:spAutoFit/>
          </a:bodyPr>
          <a:lstStyle/>
          <a:p>
            <a:r>
              <a:rPr lang="en-US" sz="2000" dirty="0"/>
              <a:t>How can DSORC help: </a:t>
            </a:r>
          </a:p>
          <a:p>
            <a:endParaRPr lang="en-US" sz="2000" dirty="0"/>
          </a:p>
          <a:p>
            <a:pPr marL="285750" indent="-285750">
              <a:buFont typeface="Arial" panose="020B0604020202020204" pitchFamily="34" charset="0"/>
              <a:buChar char="•"/>
            </a:pPr>
            <a:r>
              <a:rPr lang="en-US" sz="2000" dirty="0"/>
              <a:t>Help clients understand the diagnosis</a:t>
            </a:r>
          </a:p>
          <a:p>
            <a:pPr marL="285750" indent="-285750">
              <a:buFont typeface="Arial" panose="020B0604020202020204" pitchFamily="34" charset="0"/>
              <a:buChar char="•"/>
            </a:pPr>
            <a:r>
              <a:rPr lang="en-US" sz="2000" dirty="0"/>
              <a:t>Support around sharing the diagnosis.  Who to tell, when to share?</a:t>
            </a:r>
          </a:p>
          <a:p>
            <a:pPr marL="285750" indent="-285750">
              <a:buFont typeface="Arial" panose="020B0604020202020204" pitchFamily="34" charset="0"/>
              <a:buChar char="•"/>
            </a:pPr>
            <a:r>
              <a:rPr lang="en-US" sz="2000" dirty="0"/>
              <a:t>Advanced Care planning</a:t>
            </a:r>
          </a:p>
          <a:p>
            <a:pPr marL="285750" indent="-285750">
              <a:buFont typeface="Arial" panose="020B0604020202020204" pitchFamily="34" charset="0"/>
              <a:buChar char="•"/>
            </a:pPr>
            <a:r>
              <a:rPr lang="en-US" sz="2000" dirty="0"/>
              <a:t>Building a support network</a:t>
            </a:r>
          </a:p>
          <a:p>
            <a:pPr marL="285750" indent="-285750">
              <a:buFont typeface="Arial" panose="020B0604020202020204" pitchFamily="34" charset="0"/>
              <a:buChar char="•"/>
            </a:pPr>
            <a:r>
              <a:rPr lang="en-US" sz="2000" dirty="0"/>
              <a:t>Link families to local CSS </a:t>
            </a:r>
          </a:p>
          <a:p>
            <a:pPr marL="285750" indent="-285750">
              <a:buFont typeface="Arial" panose="020B0604020202020204" pitchFamily="34" charset="0"/>
              <a:buChar char="•"/>
            </a:pPr>
            <a:r>
              <a:rPr lang="en-US" sz="2000" dirty="0"/>
              <a:t>Support Caregivers and Persons Living with Dementia through  Education and Resource navigation</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a:p>
          <a:p>
            <a:endParaRPr lang="en-CA"/>
          </a:p>
        </p:txBody>
      </p:sp>
      <p:pic>
        <p:nvPicPr>
          <p:cNvPr id="2050" name="Picture 2" descr="We Asked an Expert Why We Hold Hands, and Learned It's Good for You | UVA  Today">
            <a:extLst>
              <a:ext uri="{FF2B5EF4-FFF2-40B4-BE49-F238E27FC236}">
                <a16:creationId xmlns:a16="http://schemas.microsoft.com/office/drawing/2014/main" id="{1B4CCC3F-C924-FF32-51B8-45BD42E60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2660" y="1996999"/>
            <a:ext cx="3675062" cy="245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80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6E888-3384-943D-A16B-6E996DFBD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424B6-F0CB-620D-13BC-FF8B620DE973}"/>
              </a:ext>
            </a:extLst>
          </p:cNvPr>
          <p:cNvSpPr>
            <a:spLocks noGrp="1"/>
          </p:cNvSpPr>
          <p:nvPr>
            <p:ph type="ctrTitle"/>
          </p:nvPr>
        </p:nvSpPr>
        <p:spPr>
          <a:xfrm>
            <a:off x="7166611" y="672660"/>
            <a:ext cx="5454236" cy="6185340"/>
          </a:xfrm>
        </p:spPr>
        <p:txBody>
          <a:bodyPr>
            <a:normAutofit/>
          </a:bodyPr>
          <a:lstStyle/>
          <a:p>
            <a:r>
              <a:rPr lang="en-US" sz="4800"/>
              <a:t>Education</a:t>
            </a:r>
          </a:p>
        </p:txBody>
      </p:sp>
    </p:spTree>
    <p:extLst>
      <p:ext uri="{BB962C8B-B14F-4D97-AF65-F5344CB8AC3E}">
        <p14:creationId xmlns:p14="http://schemas.microsoft.com/office/powerpoint/2010/main" val="2314226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019D5-ED4F-9313-D494-41C006829621}"/>
              </a:ext>
            </a:extLst>
          </p:cNvPr>
          <p:cNvSpPr>
            <a:spLocks noGrp="1"/>
          </p:cNvSpPr>
          <p:nvPr>
            <p:ph type="title"/>
          </p:nvPr>
        </p:nvSpPr>
        <p:spPr>
          <a:xfrm>
            <a:off x="838200" y="365126"/>
            <a:ext cx="7772400" cy="984704"/>
          </a:xfrm>
        </p:spPr>
        <p:txBody>
          <a:bodyPr anchor="ctr">
            <a:normAutofit/>
          </a:bodyPr>
          <a:lstStyle/>
          <a:p>
            <a:r>
              <a:rPr lang="en-CA"/>
              <a:t>Learning about Dementia</a:t>
            </a:r>
          </a:p>
        </p:txBody>
      </p:sp>
      <p:graphicFrame>
        <p:nvGraphicFramePr>
          <p:cNvPr id="6" name="Content Placeholder 1">
            <a:extLst>
              <a:ext uri="{FF2B5EF4-FFF2-40B4-BE49-F238E27FC236}">
                <a16:creationId xmlns:a16="http://schemas.microsoft.com/office/drawing/2014/main" id="{70F3B4B2-3425-D299-4CDF-D14D3D14FC20}"/>
              </a:ext>
            </a:extLst>
          </p:cNvPr>
          <p:cNvGraphicFramePr>
            <a:graphicFrameLocks noGrp="1"/>
          </p:cNvGraphicFramePr>
          <p:nvPr>
            <p:ph idx="1"/>
            <p:extLst>
              <p:ext uri="{D42A27DB-BD31-4B8C-83A1-F6EECF244321}">
                <p14:modId xmlns:p14="http://schemas.microsoft.com/office/powerpoint/2010/main" val="3828370186"/>
              </p:ext>
            </p:extLst>
          </p:nvPr>
        </p:nvGraphicFramePr>
        <p:xfrm>
          <a:off x="838200" y="1825625"/>
          <a:ext cx="10515600" cy="4539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806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346B3-5616-1057-4A13-C6C998FAB2C6}"/>
              </a:ext>
            </a:extLst>
          </p:cNvPr>
          <p:cNvSpPr>
            <a:spLocks noGrp="1"/>
          </p:cNvSpPr>
          <p:nvPr>
            <p:ph type="title"/>
          </p:nvPr>
        </p:nvSpPr>
        <p:spPr>
          <a:xfrm>
            <a:off x="838200" y="365126"/>
            <a:ext cx="7772400" cy="984704"/>
          </a:xfrm>
        </p:spPr>
        <p:txBody>
          <a:bodyPr anchor="ctr">
            <a:normAutofit/>
          </a:bodyPr>
          <a:lstStyle/>
          <a:p>
            <a:r>
              <a:rPr lang="en-CA"/>
              <a:t>Education at DSORC</a:t>
            </a:r>
          </a:p>
        </p:txBody>
      </p:sp>
      <p:graphicFrame>
        <p:nvGraphicFramePr>
          <p:cNvPr id="5" name="Content Placeholder 1">
            <a:extLst>
              <a:ext uri="{FF2B5EF4-FFF2-40B4-BE49-F238E27FC236}">
                <a16:creationId xmlns:a16="http://schemas.microsoft.com/office/drawing/2014/main" id="{4803FE1F-3EC1-3296-09E5-1D2E585FCF98}"/>
              </a:ext>
            </a:extLst>
          </p:cNvPr>
          <p:cNvGraphicFramePr>
            <a:graphicFrameLocks noGrp="1"/>
          </p:cNvGraphicFramePr>
          <p:nvPr>
            <p:ph idx="1"/>
            <p:extLst>
              <p:ext uri="{D42A27DB-BD31-4B8C-83A1-F6EECF244321}">
                <p14:modId xmlns:p14="http://schemas.microsoft.com/office/powerpoint/2010/main" val="860511319"/>
              </p:ext>
            </p:extLst>
          </p:nvPr>
        </p:nvGraphicFramePr>
        <p:xfrm>
          <a:off x="5674361" y="2034204"/>
          <a:ext cx="6196011" cy="3517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AA684B5-63D1-F433-CE14-F871891BE0D7}"/>
              </a:ext>
            </a:extLst>
          </p:cNvPr>
          <p:cNvSpPr txBox="1"/>
          <p:nvPr/>
        </p:nvSpPr>
        <p:spPr>
          <a:xfrm>
            <a:off x="585788" y="1850708"/>
            <a:ext cx="4614862" cy="193899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CA" sz="2000" dirty="0"/>
              <a:t>Dementia Basics</a:t>
            </a:r>
          </a:p>
          <a:p>
            <a:pPr marL="457200" indent="-457200">
              <a:buFont typeface="Arial" panose="020B0604020202020204" pitchFamily="34" charset="0"/>
              <a:buChar char="•"/>
            </a:pPr>
            <a:r>
              <a:rPr lang="en-CA" sz="2000" dirty="0"/>
              <a:t>First Connections</a:t>
            </a:r>
          </a:p>
          <a:p>
            <a:pPr marL="457200" indent="-457200">
              <a:buFont typeface="Arial" panose="020B0604020202020204" pitchFamily="34" charset="0"/>
              <a:buChar char="•"/>
            </a:pPr>
            <a:r>
              <a:rPr lang="en-CA" sz="2000" dirty="0"/>
              <a:t>Supporting Dementia</a:t>
            </a:r>
          </a:p>
          <a:p>
            <a:pPr marL="457200" indent="-457200">
              <a:buFont typeface="Arial" panose="020B0604020202020204" pitchFamily="34" charset="0"/>
              <a:buChar char="•"/>
            </a:pPr>
            <a:r>
              <a:rPr lang="en-CA" sz="2000" err="1"/>
              <a:t>DementiAbility</a:t>
            </a:r>
            <a:endParaRPr lang="en-CA" sz="2000"/>
          </a:p>
          <a:p>
            <a:pPr marL="457200" indent="-457200">
              <a:buFont typeface="Arial" panose="020B0604020202020204" pitchFamily="34" charset="0"/>
              <a:buChar char="•"/>
            </a:pPr>
            <a:r>
              <a:rPr lang="en-CA" sz="2000" dirty="0"/>
              <a:t>Advance Care Planning</a:t>
            </a:r>
          </a:p>
          <a:p>
            <a:pPr marL="457200" indent="-457200">
              <a:buFont typeface="Arial" panose="020B0604020202020204" pitchFamily="34" charset="0"/>
              <a:buChar char="•"/>
            </a:pPr>
            <a:r>
              <a:rPr lang="en-CA" sz="2000" dirty="0"/>
              <a:t>The Learning Hub</a:t>
            </a:r>
          </a:p>
        </p:txBody>
      </p:sp>
      <p:pic>
        <p:nvPicPr>
          <p:cNvPr id="62" name="Picture 61" descr="Dementia Learning Hub Modules - The Dementia Society of Ottawa and Renfrew  County">
            <a:extLst>
              <a:ext uri="{FF2B5EF4-FFF2-40B4-BE49-F238E27FC236}">
                <a16:creationId xmlns:a16="http://schemas.microsoft.com/office/drawing/2014/main" id="{93B8D678-AB6D-5BFC-1C84-A4415629477D}"/>
              </a:ext>
            </a:extLst>
          </p:cNvPr>
          <p:cNvPicPr>
            <a:picLocks noChangeAspect="1"/>
          </p:cNvPicPr>
          <p:nvPr/>
        </p:nvPicPr>
        <p:blipFill>
          <a:blip r:embed="rId8"/>
          <a:stretch>
            <a:fillRect/>
          </a:stretch>
        </p:blipFill>
        <p:spPr>
          <a:xfrm>
            <a:off x="426720" y="4372293"/>
            <a:ext cx="5252720" cy="1923415"/>
          </a:xfrm>
          <a:prstGeom prst="rect">
            <a:avLst/>
          </a:prstGeom>
        </p:spPr>
      </p:pic>
    </p:spTree>
    <p:extLst>
      <p:ext uri="{BB962C8B-B14F-4D97-AF65-F5344CB8AC3E}">
        <p14:creationId xmlns:p14="http://schemas.microsoft.com/office/powerpoint/2010/main" val="3589718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EmailCC xmlns="http://schemas.microsoft.com/sharepoint/" xsi:nil="true"/>
    <EmailDate xmlns="http://schemas.microsoft.com/sharepoint/" xsi:nil="true"/>
    <Attch xmlns="http://schemas.microsoft.com/sharepoint/">
      <Url xsi:nil="true"/>
      <Description xsi:nil="true"/>
    </Attch>
    <EmailTo1 xmlns="http://schemas.microsoft.com/sharepoint/" xsi:nil="true"/>
    <TaxCatchAll xmlns="19e45602-65c7-4b35-9fdb-91e5c1eed518">
      <Value>163</Value>
    </TaxCatchAll>
    <DocumentDate xmlns="http://schemas.microsoft.com/sharepoint/">2023-09-17T04:00:00+00:00</DocumentDate>
    <DocumentOwner xmlns="http://schemas.microsoft.com/sharepoint/">
      <UserInfo>
        <DisplayName>Misia McCallum</DisplayName>
        <AccountId>221</AccountId>
        <AccountType/>
      </UserInfo>
    </DocumentOwner>
    <EmailFrom1 xmlns="http://schemas.microsoft.com/sharepoint/" xsi:nil="true"/>
    <DocumentTypeTaxHTField0 xmlns="http://schemas.microsoft.com/sharepoint/v3">
      <Terms xmlns="http://schemas.microsoft.com/office/infopath/2007/PartnerControls">
        <TermInfo xmlns="http://schemas.microsoft.com/office/infopath/2007/PartnerControls">
          <TermName xmlns="http://schemas.microsoft.com/office/infopath/2007/PartnerControls">Staff Training</TermName>
          <TermId xmlns="http://schemas.microsoft.com/office/infopath/2007/PartnerControls">269bab58-db50-496d-8634-7e4ce67c48a5</TermId>
        </TermInfo>
      </Terms>
    </DocumentTypeTaxHTField0>
    <EmailSubject1 xmlns="http://schemas.microsoft.com/sharepoint/" xsi:nil="true"/>
    <Programs xmlns="c9135ce0-fb92-4137-86b5-c9d095b31bc0" xsi:nil="true"/>
    <_dlc_DocId xmlns="19e45602-65c7-4b35-9fdb-91e5c1eed518">IMSD-1421266278-4029</_dlc_DocId>
    <_dlc_DocIdUrl xmlns="19e45602-65c7-4b35-9fdb-91e5c1eed518">
      <Url>http://ims/Programs/_layouts/15/DocIdRedir.aspx?ID=IMSD-1421266278-4029</Url>
      <Description>IMSD-1421266278-4029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IMS Document" ma:contentTypeID="0x010100392AE3E0E7BCEA42AEE9A98F1795FF8D002B491F4798B99E418E682157D68F881C" ma:contentTypeVersion="6" ma:contentTypeDescription="" ma:contentTypeScope="" ma:versionID="cd44891bea68be04c85fc5598f7f133d">
  <xsd:schema xmlns:xsd="http://www.w3.org/2001/XMLSchema" xmlns:xs="http://www.w3.org/2001/XMLSchema" xmlns:p="http://schemas.microsoft.com/office/2006/metadata/properties" xmlns:ns1="http://schemas.microsoft.com/sharepoint/" xmlns:ns2="http://schemas.microsoft.com/sharepoint/v3" xmlns:ns4="c9135ce0-fb92-4137-86b5-c9d095b31bc0" xmlns:ns5="19e45602-65c7-4b35-9fdb-91e5c1eed518" targetNamespace="http://schemas.microsoft.com/office/2006/metadata/properties" ma:root="true" ma:fieldsID="22266b86c054e619fbadd0f7faaa22ee" ns1:_="" ns2:_="" ns4:_="" ns5:_="">
    <xsd:import namespace="http://schemas.microsoft.com/sharepoint/"/>
    <xsd:import namespace="http://schemas.microsoft.com/sharepoint/v3"/>
    <xsd:import namespace="c9135ce0-fb92-4137-86b5-c9d095b31bc0"/>
    <xsd:import namespace="19e45602-65c7-4b35-9fdb-91e5c1eed518"/>
    <xsd:element name="properties">
      <xsd:complexType>
        <xsd:sequence>
          <xsd:element name="documentManagement">
            <xsd:complexType>
              <xsd:all>
                <xsd:element ref="ns1:Attch" minOccurs="0"/>
                <xsd:element ref="ns1:DocumentDate"/>
                <xsd:element ref="ns4:Programs" minOccurs="0"/>
                <xsd:element ref="ns1:DocumentOwner"/>
                <xsd:element ref="ns1:EmailTo1" minOccurs="0"/>
                <xsd:element ref="ns1:EmailFrom1" minOccurs="0"/>
                <xsd:element ref="ns1:EmailCC" minOccurs="0"/>
                <xsd:element ref="ns1:EmailDate" minOccurs="0"/>
                <xsd:element ref="ns1:EmailSubject1" minOccurs="0"/>
                <xsd:element ref="ns5:_dlc_DocId" minOccurs="0"/>
                <xsd:element ref="ns5:_dlc_DocIdUrl" minOccurs="0"/>
                <xsd:element ref="ns5:_dlc_DocIdPersistId" minOccurs="0"/>
                <xsd:element ref="ns5:TaxCatchAll" minOccurs="0"/>
                <xsd:element ref="ns2:DocumentType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 elementFormDefault="qualified">
    <xsd:import namespace="http://schemas.microsoft.com/office/2006/documentManagement/types"/>
    <xsd:import namespace="http://schemas.microsoft.com/office/infopath/2007/PartnerControls"/>
    <xsd:element name="Attch" ma:index="0" nillable="true" ma:displayName="Attch" ma:format="Image" ma:internalName="Attch">
      <xsd:complexType>
        <xsd:complexContent>
          <xsd:extension base="dms:URL">
            <xsd:sequence>
              <xsd:element name="Url" type="dms:ValidUrl" minOccurs="0" nillable="true"/>
              <xsd:element name="Description" type="xsd:string" nillable="true"/>
            </xsd:sequence>
          </xsd:extension>
        </xsd:complexContent>
      </xsd:complexType>
    </xsd:element>
    <xsd:element name="DocumentDate" ma:index="3" ma:displayName="Document Date" ma:default="[today]" ma:format="DateOnly" ma:internalName="DocumentDate">
      <xsd:simpleType>
        <xsd:restriction base="dms:DateTime"/>
      </xsd:simpleType>
    </xsd:element>
    <xsd:element name="DocumentOwner" ma:index="5" ma:displayName="Owner" ma:list="UserInfo" ma:SharePointGroup="0" ma:internalName="Document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EmailTo1" ma:index="6" nillable="true" ma:displayName="Email To" ma:internalName="EmailTo1">
      <xsd:simpleType>
        <xsd:restriction base="dms:Text">
          <xsd:maxLength value="255"/>
        </xsd:restriction>
      </xsd:simpleType>
    </xsd:element>
    <xsd:element name="EmailFrom1" ma:index="7" nillable="true" ma:displayName="Email From" ma:internalName="EmailFrom1">
      <xsd:simpleType>
        <xsd:restriction base="dms:Text">
          <xsd:maxLength value="255"/>
        </xsd:restriction>
      </xsd:simpleType>
    </xsd:element>
    <xsd:element name="EmailCC" ma:index="8" nillable="true" ma:displayName="Email CC" ma:internalName="EmailCC">
      <xsd:simpleType>
        <xsd:restriction base="dms:Text">
          <xsd:maxLength value="255"/>
        </xsd:restriction>
      </xsd:simpleType>
    </xsd:element>
    <xsd:element name="EmailDate" ma:index="9" nillable="true" ma:displayName="Email Date" ma:format="DateTime" ma:internalName="EmailDate">
      <xsd:simpleType>
        <xsd:restriction base="dms:DateTime"/>
      </xsd:simpleType>
    </xsd:element>
    <xsd:element name="EmailSubject1" ma:index="10" nillable="true" ma:displayName="Email Subject" ma:internalName="EmailSubject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TypeTaxHTField0" ma:index="20" ma:taxonomy="true" ma:internalName="DocumentTypeTaxHTField0" ma:taxonomyFieldName="DocumentType" ma:displayName="Document Type" ma:default="" ma:fieldId="{daf2c7fd-ea31-4bb1-94a9-7844423ebd13}" ma:sspId="df984c4e-a704-4e8d-9232-89aee6cb6c6c" ma:termSetId="c523fa0f-e892-4f19-9ad7-f04d61fa991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135ce0-fb92-4137-86b5-c9d095b31bc0" elementFormDefault="qualified">
    <xsd:import namespace="http://schemas.microsoft.com/office/2006/documentManagement/types"/>
    <xsd:import namespace="http://schemas.microsoft.com/office/infopath/2007/PartnerControls"/>
    <xsd:element name="Programs" ma:index="4" nillable="true" ma:displayName="Programs" ma:list="{1cb97fa2-a827-4496-b261-c58397e2734e}" ma:internalName="Programs"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19e45602-65c7-4b35-9fdb-91e5c1eed518"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TaxCatchAll" ma:index="19" nillable="true" ma:displayName="Taxonomy Catch All Column" ma:hidden="true" ma:list="{e719a68a-d079-46ec-adc1-36857991c6ce}" ma:internalName="TaxCatchAll" ma:showField="CatchAllData" ma:web="19e45602-65c7-4b35-9fdb-91e5c1eed5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3C22C24-7B3A-4DB4-8CD3-9FEEBF88C091}">
  <ds:schemaRefs>
    <ds:schemaRef ds:uri="http://schemas.microsoft.com/sharepoint/v3/contenttype/forms"/>
  </ds:schemaRefs>
</ds:datastoreItem>
</file>

<file path=customXml/itemProps2.xml><?xml version="1.0" encoding="utf-8"?>
<ds:datastoreItem xmlns:ds="http://schemas.openxmlformats.org/officeDocument/2006/customXml" ds:itemID="{8B921C0F-85DD-43A2-AA6C-65D80681EE5C}">
  <ds:schemaRefs>
    <ds:schemaRef ds:uri="19e45602-65c7-4b35-9fdb-91e5c1eed518"/>
    <ds:schemaRef ds:uri="c9135ce0-fb92-4137-86b5-c9d095b31b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E8B84B-7901-428D-B14E-8114A77F9B84}">
  <ds:schemaRefs>
    <ds:schemaRef ds:uri="19e45602-65c7-4b35-9fdb-91e5c1eed518"/>
    <ds:schemaRef ds:uri="c9135ce0-fb92-4137-86b5-c9d095b31b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B0D018B-190E-4EBA-949C-DA307C0593C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2819</Words>
  <Application>Microsoft Office PowerPoint</Application>
  <PresentationFormat>Widescreen</PresentationFormat>
  <Paragraphs>361</Paragraphs>
  <Slides>37</Slides>
  <Notes>18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Aptos Display</vt:lpstr>
      <vt:lpstr>Arial</vt:lpstr>
      <vt:lpstr>Calibri</vt:lpstr>
      <vt:lpstr>Courier New</vt:lpstr>
      <vt:lpstr>Poppins</vt:lpstr>
      <vt:lpstr>Office Theme</vt:lpstr>
      <vt:lpstr>Transitions: in the Community and  Long-Term Care  Presented by:   The Dementia Society of Ottawa  and Renfrew County </vt:lpstr>
      <vt:lpstr>Transitions in the Community</vt:lpstr>
      <vt:lpstr>Diagnosis</vt:lpstr>
      <vt:lpstr>How to Receive a Diagnosis</vt:lpstr>
      <vt:lpstr>Memory Clinics</vt:lpstr>
      <vt:lpstr>Accepting the Diagnosis</vt:lpstr>
      <vt:lpstr>Education</vt:lpstr>
      <vt:lpstr>Learning about Dementia</vt:lpstr>
      <vt:lpstr>Education at DSORC</vt:lpstr>
      <vt:lpstr>First Connections</vt:lpstr>
      <vt:lpstr>Dementia Care Coaches</vt:lpstr>
      <vt:lpstr>Advance Care Planning Resources  </vt:lpstr>
      <vt:lpstr>Practical Tips and Strategies</vt:lpstr>
      <vt:lpstr>Accepting Help:  Navigation -               Where do we direct people? </vt:lpstr>
      <vt:lpstr>Why is introducing help so hard?</vt:lpstr>
      <vt:lpstr>A few words about Guilt</vt:lpstr>
      <vt:lpstr>Community Support Services </vt:lpstr>
      <vt:lpstr>Caredove- Referral Platform for Community Support Services</vt:lpstr>
      <vt:lpstr>PowerPoint Presentation</vt:lpstr>
      <vt:lpstr>Seniors Needs Assessment </vt:lpstr>
      <vt:lpstr>PowerPoint Presentation</vt:lpstr>
      <vt:lpstr>PowerPoint Presentation</vt:lpstr>
      <vt:lpstr>Geriatric Mental Health Services of Renfrew County</vt:lpstr>
      <vt:lpstr>Crisis Support  </vt:lpstr>
      <vt:lpstr>Private In-Home Support Agencies </vt:lpstr>
      <vt:lpstr>Social Programs at DSORC</vt:lpstr>
      <vt:lpstr>Lending Library &amp; Showcase Room </vt:lpstr>
      <vt:lpstr>Changes in Environment </vt:lpstr>
      <vt:lpstr>Navigating transitional changes</vt:lpstr>
      <vt:lpstr>CSS Advisor in the Emergency Department </vt:lpstr>
      <vt:lpstr>Moving is not easy</vt:lpstr>
      <vt:lpstr>Getting Ready for Care:  Do what you can, when you can do it</vt:lpstr>
      <vt:lpstr>Modules for Long-Term Care Transition</vt:lpstr>
      <vt:lpstr>Suggestions when Transitioning</vt:lpstr>
      <vt:lpstr>Emotions</vt:lpstr>
      <vt:lpstr>A Quick Look at How we Help...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Resources</dc:title>
  <dc:creator>Misia McCallum</dc:creator>
  <cp:lastModifiedBy>Catharina Van Es</cp:lastModifiedBy>
  <cp:revision>346</cp:revision>
  <dcterms:created xsi:type="dcterms:W3CDTF">2023-09-17T19:29:05Z</dcterms:created>
  <dcterms:modified xsi:type="dcterms:W3CDTF">2025-05-06T13:37:28Z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0x010100392AE3E0E7BCEA42AEE9A98F1795FF8D002B491F4798B99E418E682157D68F881C</vt:lpwstr>
  </property>
  <property fmtid="{D5CDD505-2E9C-101B-9397-08002B2CF9AE}" pid="3" name="_dlc_DocIdItemGuid">
    <vt:lpwstr>a8c91321-ef6f-4f4f-917e-1120a865da9e</vt:lpwstr>
  </property>
  <property fmtid="{D5CDD505-2E9C-101B-9397-08002B2CF9AE}" pid="4" name="DocumentType">
    <vt:lpwstr>163;#Staff Training|269bab58-db50-496d-8634-7e4ce67c48a5</vt:lpwstr>
  </property>
</Properties>
</file>