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4058" r:id="rId2"/>
    <p:sldMasterId id="2147484080" r:id="rId3"/>
    <p:sldMasterId id="2147484091" r:id="rId4"/>
  </p:sldMasterIdLst>
  <p:notesMasterIdLst>
    <p:notesMasterId r:id="rId39"/>
  </p:notesMasterIdLst>
  <p:handoutMasterIdLst>
    <p:handoutMasterId r:id="rId40"/>
  </p:handoutMasterIdLst>
  <p:sldIdLst>
    <p:sldId id="2145706179" r:id="rId5"/>
    <p:sldId id="2145706180" r:id="rId6"/>
    <p:sldId id="1223" r:id="rId7"/>
    <p:sldId id="2273" r:id="rId8"/>
    <p:sldId id="1235" r:id="rId9"/>
    <p:sldId id="2145706181" r:id="rId10"/>
    <p:sldId id="1238" r:id="rId11"/>
    <p:sldId id="2145706170" r:id="rId12"/>
    <p:sldId id="2145706163" r:id="rId13"/>
    <p:sldId id="1411" r:id="rId14"/>
    <p:sldId id="2145706171" r:id="rId15"/>
    <p:sldId id="2145706183" r:id="rId16"/>
    <p:sldId id="1416" r:id="rId17"/>
    <p:sldId id="2145705981" r:id="rId18"/>
    <p:sldId id="2145706169" r:id="rId19"/>
    <p:sldId id="2145705989" r:id="rId20"/>
    <p:sldId id="2145705992" r:id="rId21"/>
    <p:sldId id="2145705993" r:id="rId22"/>
    <p:sldId id="2145706165" r:id="rId23"/>
    <p:sldId id="2145706004" r:id="rId24"/>
    <p:sldId id="2145706005" r:id="rId25"/>
    <p:sldId id="2145706166" r:id="rId26"/>
    <p:sldId id="1381" r:id="rId27"/>
    <p:sldId id="2145706008" r:id="rId28"/>
    <p:sldId id="1201" r:id="rId29"/>
    <p:sldId id="2145706120" r:id="rId30"/>
    <p:sldId id="2145706174" r:id="rId31"/>
    <p:sldId id="2145706173" r:id="rId32"/>
    <p:sldId id="2145706176" r:id="rId33"/>
    <p:sldId id="2145706177" r:id="rId34"/>
    <p:sldId id="2145706178" r:id="rId35"/>
    <p:sldId id="2145706184" r:id="rId36"/>
    <p:sldId id="2145706182" r:id="rId37"/>
    <p:sldId id="1202" r:id="rId3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77508-250A-EE30-F829-CFF1D60C8348}" name="Renee Ng" initials="RN" userId="Renee Ng" providerId="None"/>
  <p188:author id="{C0B3632D-0F29-90CE-80D1-6536C928EDA6}" name="Katie MacDonald" initials="KM" userId="S::katiemac@ontariocaregiver.ca::5d173483-88cc-4d27-a366-53292182109d" providerId="AD"/>
  <p188:author id="{F62A0B59-E61C-0491-934E-EABED5548C40}" name="Renee Ng" initials="RN" userId="S::reneen@ontariocaregiver.ca::e92a8f4f-f37d-429c-b0a9-7851b431bd65" providerId="AD"/>
  <p188:author id="{8274EDBA-7823-32EF-65A3-23F4B4D09F1E}" name="Roxanne Dion-Boudreau" initials="RDB" userId="S::Roxanned@ontariocaregiver.ca::7974d98b-82d3-480d-9653-6b2cd8021a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32"/>
    <a:srgbClr val="003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3AE47-1B81-FA46-BEEF-4A6C0EAA686B}" v="42" dt="2025-03-27T03:32:19.072"/>
    <p1510:client id="{8A0E7C8B-B3C5-48A1-AE45-4317E67D3BFF}" v="2" dt="2025-03-27T03:50:39.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379" autoAdjust="0"/>
  </p:normalViewPr>
  <p:slideViewPr>
    <p:cSldViewPr snapToGrid="0">
      <p:cViewPr varScale="1">
        <p:scale>
          <a:sx n="39" d="100"/>
          <a:sy n="39" d="100"/>
        </p:scale>
        <p:origin x="2060"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6F4FC-ECA6-4936-85A1-C819DF5AEC9A}" type="doc">
      <dgm:prSet loTypeId="urn:microsoft.com/office/officeart/2005/8/layout/radial5" loCatId="relationship" qsTypeId="urn:microsoft.com/office/officeart/2005/8/quickstyle/simple2" qsCatId="simple" csTypeId="urn:microsoft.com/office/officeart/2005/8/colors/colorful5" csCatId="colorful" phldr="1"/>
      <dgm:spPr/>
      <dgm:t>
        <a:bodyPr/>
        <a:lstStyle/>
        <a:p>
          <a:endParaRPr lang="en-US"/>
        </a:p>
      </dgm:t>
    </dgm:pt>
    <dgm:pt modelId="{9786D23D-9C29-4561-85FB-F56DE4AF0035}">
      <dgm:prSet/>
      <dgm:spPr>
        <a:solidFill>
          <a:schemeClr val="accent2"/>
        </a:solidFill>
      </dgm:spPr>
      <dgm:t>
        <a:bodyPr/>
        <a:lstStyle/>
        <a:p>
          <a:r>
            <a:rPr lang="en-US" b="1"/>
            <a:t>Start with one small thing you can do tomorrow</a:t>
          </a:r>
        </a:p>
      </dgm:t>
    </dgm:pt>
    <dgm:pt modelId="{1CE282A7-B573-49F2-87A5-4E7F085C2200}" type="parTrans" cxnId="{2F14DD90-A64F-4884-86C5-C09A721F9F06}">
      <dgm:prSet/>
      <dgm:spPr/>
      <dgm:t>
        <a:bodyPr/>
        <a:lstStyle/>
        <a:p>
          <a:endParaRPr lang="en-US"/>
        </a:p>
      </dgm:t>
    </dgm:pt>
    <dgm:pt modelId="{6C171873-A50B-421E-9D57-AB500537CBE4}" type="sibTrans" cxnId="{2F14DD90-A64F-4884-86C5-C09A721F9F06}">
      <dgm:prSet/>
      <dgm:spPr/>
      <dgm:t>
        <a:bodyPr/>
        <a:lstStyle/>
        <a:p>
          <a:endParaRPr lang="en-US"/>
        </a:p>
      </dgm:t>
    </dgm:pt>
    <dgm:pt modelId="{E71C408D-9F8C-4DD5-AF3B-D4E5FDD3B981}">
      <dgm:prSet phldrT="[Text]"/>
      <dgm:spPr>
        <a:solidFill>
          <a:srgbClr val="0070C0"/>
        </a:solidFill>
      </dgm:spPr>
      <dgm:t>
        <a:bodyPr/>
        <a:lstStyle/>
        <a:p>
          <a:r>
            <a:rPr lang="en-US"/>
            <a:t>Is it an action?</a:t>
          </a:r>
        </a:p>
      </dgm:t>
    </dgm:pt>
    <dgm:pt modelId="{8C4CF270-46DF-4237-8821-271E3F0BC461}" type="sibTrans" cxnId="{A0074421-1402-42AE-B3E3-BF325D56B2EB}">
      <dgm:prSet/>
      <dgm:spPr/>
      <dgm:t>
        <a:bodyPr/>
        <a:lstStyle/>
        <a:p>
          <a:endParaRPr lang="en-US"/>
        </a:p>
      </dgm:t>
    </dgm:pt>
    <dgm:pt modelId="{F9151A0F-9F84-467B-94F7-162E7769A179}" type="parTrans" cxnId="{A0074421-1402-42AE-B3E3-BF325D56B2EB}">
      <dgm:prSet/>
      <dgm:spPr>
        <a:solidFill>
          <a:srgbClr val="0070C0"/>
        </a:solidFill>
        <a:ln>
          <a:solidFill>
            <a:schemeClr val="bg1"/>
          </a:solidFill>
        </a:ln>
      </dgm:spPr>
      <dgm:t>
        <a:bodyPr/>
        <a:lstStyle/>
        <a:p>
          <a:endParaRPr lang="en-US"/>
        </a:p>
      </dgm:t>
    </dgm:pt>
    <dgm:pt modelId="{900177DF-F745-4B38-BFD0-DE430884378D}">
      <dgm:prSet phldrT="[Text]"/>
      <dgm:spPr/>
      <dgm:t>
        <a:bodyPr/>
        <a:lstStyle/>
        <a:p>
          <a:r>
            <a:rPr lang="en-US"/>
            <a:t>Be specific</a:t>
          </a:r>
        </a:p>
      </dgm:t>
    </dgm:pt>
    <dgm:pt modelId="{22859364-123A-4516-BCF3-DA02AF85EF42}" type="sibTrans" cxnId="{342A58F8-8BBF-4967-950C-6D576D6152F4}">
      <dgm:prSet/>
      <dgm:spPr/>
      <dgm:t>
        <a:bodyPr/>
        <a:lstStyle/>
        <a:p>
          <a:endParaRPr lang="en-US"/>
        </a:p>
      </dgm:t>
    </dgm:pt>
    <dgm:pt modelId="{3F1D5A99-AEC1-450A-B3F5-772FBBD4989A}" type="parTrans" cxnId="{342A58F8-8BBF-4967-950C-6D576D6152F4}">
      <dgm:prSet/>
      <dgm:spPr>
        <a:ln>
          <a:solidFill>
            <a:schemeClr val="bg1"/>
          </a:solidFill>
        </a:ln>
      </dgm:spPr>
      <dgm:t>
        <a:bodyPr/>
        <a:lstStyle/>
        <a:p>
          <a:endParaRPr lang="en-US"/>
        </a:p>
      </dgm:t>
    </dgm:pt>
    <dgm:pt modelId="{005FD664-8A2A-4B32-8680-DD55BF3B833C}">
      <dgm:prSet phldrT="[Text]"/>
      <dgm:spPr/>
      <dgm:t>
        <a:bodyPr/>
        <a:lstStyle/>
        <a:p>
          <a:r>
            <a:rPr lang="en-US"/>
            <a:t>Start small</a:t>
          </a:r>
        </a:p>
      </dgm:t>
    </dgm:pt>
    <dgm:pt modelId="{6F0D1E4D-1531-4C26-A58A-E16D0F96A070}" type="sibTrans" cxnId="{AA29D986-784A-48C1-B184-503A12E1ECDF}">
      <dgm:prSet/>
      <dgm:spPr/>
      <dgm:t>
        <a:bodyPr/>
        <a:lstStyle/>
        <a:p>
          <a:endParaRPr lang="en-US"/>
        </a:p>
      </dgm:t>
    </dgm:pt>
    <dgm:pt modelId="{31768A3C-B781-437B-8D47-F57CC580EEC0}" type="parTrans" cxnId="{AA29D986-784A-48C1-B184-503A12E1ECDF}">
      <dgm:prSet/>
      <dgm:spPr>
        <a:ln>
          <a:solidFill>
            <a:schemeClr val="bg1"/>
          </a:solidFill>
        </a:ln>
      </dgm:spPr>
      <dgm:t>
        <a:bodyPr/>
        <a:lstStyle/>
        <a:p>
          <a:endParaRPr lang="en-US"/>
        </a:p>
      </dgm:t>
    </dgm:pt>
    <dgm:pt modelId="{A7CCCFA9-0882-428C-870A-15F754ED2FCB}" type="pres">
      <dgm:prSet presAssocID="{36E6F4FC-ECA6-4936-85A1-C819DF5AEC9A}" presName="Name0" presStyleCnt="0">
        <dgm:presLayoutVars>
          <dgm:chMax val="1"/>
          <dgm:dir/>
          <dgm:animLvl val="ctr"/>
          <dgm:resizeHandles val="exact"/>
        </dgm:presLayoutVars>
      </dgm:prSet>
      <dgm:spPr/>
    </dgm:pt>
    <dgm:pt modelId="{9734D374-ED93-44FA-AB9F-7A756CD421BC}" type="pres">
      <dgm:prSet presAssocID="{9786D23D-9C29-4561-85FB-F56DE4AF0035}" presName="centerShape" presStyleLbl="node0" presStyleIdx="0" presStyleCnt="1" custScaleX="225843" custScaleY="226253" custLinFactNeighborX="-48401" custLinFactNeighborY="-8926"/>
      <dgm:spPr/>
    </dgm:pt>
    <dgm:pt modelId="{0BB49CBA-4313-4A57-B7E8-5321AD6A0538}" type="pres">
      <dgm:prSet presAssocID="{31768A3C-B781-437B-8D47-F57CC580EEC0}" presName="parTrans" presStyleLbl="sibTrans2D1" presStyleIdx="0" presStyleCnt="3"/>
      <dgm:spPr/>
    </dgm:pt>
    <dgm:pt modelId="{9CA2567A-3AC9-4BE7-82EE-13584B8F736E}" type="pres">
      <dgm:prSet presAssocID="{31768A3C-B781-437B-8D47-F57CC580EEC0}" presName="connectorText" presStyleLbl="sibTrans2D1" presStyleIdx="0" presStyleCnt="3"/>
      <dgm:spPr/>
    </dgm:pt>
    <dgm:pt modelId="{6EAF915B-4EE3-4880-BD42-096CA1280F33}" type="pres">
      <dgm:prSet presAssocID="{005FD664-8A2A-4B32-8680-DD55BF3B833C}" presName="node" presStyleLbl="node1" presStyleIdx="0" presStyleCnt="3" custRadScaleRad="103321" custRadScaleInc="33724">
        <dgm:presLayoutVars>
          <dgm:bulletEnabled val="1"/>
        </dgm:presLayoutVars>
      </dgm:prSet>
      <dgm:spPr/>
    </dgm:pt>
    <dgm:pt modelId="{6E578475-8823-4433-9C75-CF8DA3E52AEC}" type="pres">
      <dgm:prSet presAssocID="{3F1D5A99-AEC1-450A-B3F5-772FBBD4989A}" presName="parTrans" presStyleLbl="sibTrans2D1" presStyleIdx="1" presStyleCnt="3"/>
      <dgm:spPr/>
    </dgm:pt>
    <dgm:pt modelId="{42096574-33CD-4989-AE5A-F6A96D0E1BEF}" type="pres">
      <dgm:prSet presAssocID="{3F1D5A99-AEC1-450A-B3F5-772FBBD4989A}" presName="connectorText" presStyleLbl="sibTrans2D1" presStyleIdx="1" presStyleCnt="3"/>
      <dgm:spPr/>
    </dgm:pt>
    <dgm:pt modelId="{B7510D89-B4D2-4E29-8036-E6F7527050BB}" type="pres">
      <dgm:prSet presAssocID="{900177DF-F745-4B38-BFD0-DE430884378D}" presName="node" presStyleLbl="node1" presStyleIdx="1" presStyleCnt="3" custRadScaleRad="67733" custRadScaleInc="17097">
        <dgm:presLayoutVars>
          <dgm:bulletEnabled val="1"/>
        </dgm:presLayoutVars>
      </dgm:prSet>
      <dgm:spPr/>
    </dgm:pt>
    <dgm:pt modelId="{D997C343-872F-408E-828F-B6A2529FEAC9}" type="pres">
      <dgm:prSet presAssocID="{F9151A0F-9F84-467B-94F7-162E7769A179}" presName="parTrans" presStyleLbl="sibTrans2D1" presStyleIdx="2" presStyleCnt="3"/>
      <dgm:spPr/>
    </dgm:pt>
    <dgm:pt modelId="{763BF1A9-F697-42C3-8D12-D0B247136727}" type="pres">
      <dgm:prSet presAssocID="{F9151A0F-9F84-467B-94F7-162E7769A179}" presName="connectorText" presStyleLbl="sibTrans2D1" presStyleIdx="2" presStyleCnt="3"/>
      <dgm:spPr/>
    </dgm:pt>
    <dgm:pt modelId="{EF715645-5B53-4CA3-B15B-EAC948DF9DEC}" type="pres">
      <dgm:prSet presAssocID="{E71C408D-9F8C-4DD5-AF3B-D4E5FDD3B981}" presName="node" presStyleLbl="node1" presStyleIdx="2" presStyleCnt="3" custRadScaleRad="70222" custRadScaleInc="-289985">
        <dgm:presLayoutVars>
          <dgm:bulletEnabled val="1"/>
        </dgm:presLayoutVars>
      </dgm:prSet>
      <dgm:spPr/>
    </dgm:pt>
  </dgm:ptLst>
  <dgm:cxnLst>
    <dgm:cxn modelId="{470BA917-08F1-424D-A362-12079CDEAF45}" type="presOf" srcId="{900177DF-F745-4B38-BFD0-DE430884378D}" destId="{B7510D89-B4D2-4E29-8036-E6F7527050BB}" srcOrd="0" destOrd="0" presId="urn:microsoft.com/office/officeart/2005/8/layout/radial5"/>
    <dgm:cxn modelId="{599CA418-FF82-47EA-B0DB-C87A28641FD6}" type="presOf" srcId="{005FD664-8A2A-4B32-8680-DD55BF3B833C}" destId="{6EAF915B-4EE3-4880-BD42-096CA1280F33}" srcOrd="0" destOrd="0" presId="urn:microsoft.com/office/officeart/2005/8/layout/radial5"/>
    <dgm:cxn modelId="{3993ED1F-49E8-4A06-B336-5D3ABBE9E17E}" type="presOf" srcId="{31768A3C-B781-437B-8D47-F57CC580EEC0}" destId="{0BB49CBA-4313-4A57-B7E8-5321AD6A0538}" srcOrd="0" destOrd="0" presId="urn:microsoft.com/office/officeart/2005/8/layout/radial5"/>
    <dgm:cxn modelId="{A0074421-1402-42AE-B3E3-BF325D56B2EB}" srcId="{9786D23D-9C29-4561-85FB-F56DE4AF0035}" destId="{E71C408D-9F8C-4DD5-AF3B-D4E5FDD3B981}" srcOrd="2" destOrd="0" parTransId="{F9151A0F-9F84-467B-94F7-162E7769A179}" sibTransId="{8C4CF270-46DF-4237-8821-271E3F0BC461}"/>
    <dgm:cxn modelId="{5785DF24-54D0-48FA-A923-D16C0F3FA269}" type="presOf" srcId="{31768A3C-B781-437B-8D47-F57CC580EEC0}" destId="{9CA2567A-3AC9-4BE7-82EE-13584B8F736E}" srcOrd="1" destOrd="0" presId="urn:microsoft.com/office/officeart/2005/8/layout/radial5"/>
    <dgm:cxn modelId="{E13E532E-033C-4C57-A3CB-6D5DCE7D9156}" type="presOf" srcId="{36E6F4FC-ECA6-4936-85A1-C819DF5AEC9A}" destId="{A7CCCFA9-0882-428C-870A-15F754ED2FCB}" srcOrd="0" destOrd="0" presId="urn:microsoft.com/office/officeart/2005/8/layout/radial5"/>
    <dgm:cxn modelId="{C16FB82F-7850-4887-82B1-36FE3AB5961D}" type="presOf" srcId="{3F1D5A99-AEC1-450A-B3F5-772FBBD4989A}" destId="{6E578475-8823-4433-9C75-CF8DA3E52AEC}" srcOrd="0" destOrd="0" presId="urn:microsoft.com/office/officeart/2005/8/layout/radial5"/>
    <dgm:cxn modelId="{84CCE167-E1A2-4FFD-858F-63F7CE329721}" type="presOf" srcId="{3F1D5A99-AEC1-450A-B3F5-772FBBD4989A}" destId="{42096574-33CD-4989-AE5A-F6A96D0E1BEF}" srcOrd="1" destOrd="0" presId="urn:microsoft.com/office/officeart/2005/8/layout/radial5"/>
    <dgm:cxn modelId="{AA29D986-784A-48C1-B184-503A12E1ECDF}" srcId="{9786D23D-9C29-4561-85FB-F56DE4AF0035}" destId="{005FD664-8A2A-4B32-8680-DD55BF3B833C}" srcOrd="0" destOrd="0" parTransId="{31768A3C-B781-437B-8D47-F57CC580EEC0}" sibTransId="{6F0D1E4D-1531-4C26-A58A-E16D0F96A070}"/>
    <dgm:cxn modelId="{2F14DD90-A64F-4884-86C5-C09A721F9F06}" srcId="{36E6F4FC-ECA6-4936-85A1-C819DF5AEC9A}" destId="{9786D23D-9C29-4561-85FB-F56DE4AF0035}" srcOrd="0" destOrd="0" parTransId="{1CE282A7-B573-49F2-87A5-4E7F085C2200}" sibTransId="{6C171873-A50B-421E-9D57-AB500537CBE4}"/>
    <dgm:cxn modelId="{762ADAA4-32E4-4E73-884D-3A66B798905F}" type="presOf" srcId="{9786D23D-9C29-4561-85FB-F56DE4AF0035}" destId="{9734D374-ED93-44FA-AB9F-7A756CD421BC}" srcOrd="0" destOrd="0" presId="urn:microsoft.com/office/officeart/2005/8/layout/radial5"/>
    <dgm:cxn modelId="{A94860B5-77CB-4D99-8752-9294C7860D5A}" type="presOf" srcId="{E71C408D-9F8C-4DD5-AF3B-D4E5FDD3B981}" destId="{EF715645-5B53-4CA3-B15B-EAC948DF9DEC}" srcOrd="0" destOrd="0" presId="urn:microsoft.com/office/officeart/2005/8/layout/radial5"/>
    <dgm:cxn modelId="{2CA1A5D4-85AC-4828-AD52-9BCF12332E39}" type="presOf" srcId="{F9151A0F-9F84-467B-94F7-162E7769A179}" destId="{D997C343-872F-408E-828F-B6A2529FEAC9}" srcOrd="0" destOrd="0" presId="urn:microsoft.com/office/officeart/2005/8/layout/radial5"/>
    <dgm:cxn modelId="{3169FDDA-5B23-448C-8013-F8A3D829D5A9}" type="presOf" srcId="{F9151A0F-9F84-467B-94F7-162E7769A179}" destId="{763BF1A9-F697-42C3-8D12-D0B247136727}" srcOrd="1" destOrd="0" presId="urn:microsoft.com/office/officeart/2005/8/layout/radial5"/>
    <dgm:cxn modelId="{342A58F8-8BBF-4967-950C-6D576D6152F4}" srcId="{9786D23D-9C29-4561-85FB-F56DE4AF0035}" destId="{900177DF-F745-4B38-BFD0-DE430884378D}" srcOrd="1" destOrd="0" parTransId="{3F1D5A99-AEC1-450A-B3F5-772FBBD4989A}" sibTransId="{22859364-123A-4516-BCF3-DA02AF85EF42}"/>
    <dgm:cxn modelId="{12103101-02C0-4FD8-9740-FC1B91744E0A}" type="presParOf" srcId="{A7CCCFA9-0882-428C-870A-15F754ED2FCB}" destId="{9734D374-ED93-44FA-AB9F-7A756CD421BC}" srcOrd="0" destOrd="0" presId="urn:microsoft.com/office/officeart/2005/8/layout/radial5"/>
    <dgm:cxn modelId="{FC958118-D108-46D9-B492-56840EF888B4}" type="presParOf" srcId="{A7CCCFA9-0882-428C-870A-15F754ED2FCB}" destId="{0BB49CBA-4313-4A57-B7E8-5321AD6A0538}" srcOrd="1" destOrd="0" presId="urn:microsoft.com/office/officeart/2005/8/layout/radial5"/>
    <dgm:cxn modelId="{CC735033-9AE3-4F56-AEF9-3780A80104E0}" type="presParOf" srcId="{0BB49CBA-4313-4A57-B7E8-5321AD6A0538}" destId="{9CA2567A-3AC9-4BE7-82EE-13584B8F736E}" srcOrd="0" destOrd="0" presId="urn:microsoft.com/office/officeart/2005/8/layout/radial5"/>
    <dgm:cxn modelId="{BB50C1ED-BC90-4923-95AE-372834628794}" type="presParOf" srcId="{A7CCCFA9-0882-428C-870A-15F754ED2FCB}" destId="{6EAF915B-4EE3-4880-BD42-096CA1280F33}" srcOrd="2" destOrd="0" presId="urn:microsoft.com/office/officeart/2005/8/layout/radial5"/>
    <dgm:cxn modelId="{830AC106-B88C-4FB4-B90F-159662187B77}" type="presParOf" srcId="{A7CCCFA9-0882-428C-870A-15F754ED2FCB}" destId="{6E578475-8823-4433-9C75-CF8DA3E52AEC}" srcOrd="3" destOrd="0" presId="urn:microsoft.com/office/officeart/2005/8/layout/radial5"/>
    <dgm:cxn modelId="{C4C2720D-BDEB-47BD-8B43-A6669702426F}" type="presParOf" srcId="{6E578475-8823-4433-9C75-CF8DA3E52AEC}" destId="{42096574-33CD-4989-AE5A-F6A96D0E1BEF}" srcOrd="0" destOrd="0" presId="urn:microsoft.com/office/officeart/2005/8/layout/radial5"/>
    <dgm:cxn modelId="{2C5C43CF-5FE3-4931-9E67-F8E27BE38D3E}" type="presParOf" srcId="{A7CCCFA9-0882-428C-870A-15F754ED2FCB}" destId="{B7510D89-B4D2-4E29-8036-E6F7527050BB}" srcOrd="4" destOrd="0" presId="urn:microsoft.com/office/officeart/2005/8/layout/radial5"/>
    <dgm:cxn modelId="{9D387FAC-DAE3-41A7-9DA4-4DF2F7FC3065}" type="presParOf" srcId="{A7CCCFA9-0882-428C-870A-15F754ED2FCB}" destId="{D997C343-872F-408E-828F-B6A2529FEAC9}" srcOrd="5" destOrd="0" presId="urn:microsoft.com/office/officeart/2005/8/layout/radial5"/>
    <dgm:cxn modelId="{043A34E7-36EF-4687-8CA2-57BA71825664}" type="presParOf" srcId="{D997C343-872F-408E-828F-B6A2529FEAC9}" destId="{763BF1A9-F697-42C3-8D12-D0B247136727}" srcOrd="0" destOrd="0" presId="urn:microsoft.com/office/officeart/2005/8/layout/radial5"/>
    <dgm:cxn modelId="{C48F5969-BC74-47C1-AEFB-842BDF3D7488}" type="presParOf" srcId="{A7CCCFA9-0882-428C-870A-15F754ED2FCB}" destId="{EF715645-5B53-4CA3-B15B-EAC948DF9DEC}"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4D374-ED93-44FA-AB9F-7A756CD421BC}">
      <dsp:nvSpPr>
        <dsp:cNvPr id="0" name=""/>
        <dsp:cNvSpPr/>
      </dsp:nvSpPr>
      <dsp:spPr>
        <a:xfrm>
          <a:off x="209370" y="731859"/>
          <a:ext cx="3179642" cy="3185414"/>
        </a:xfrm>
        <a:prstGeom prst="ellips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t>Start with one small thing you can do tomorrow</a:t>
          </a:r>
        </a:p>
      </dsp:txBody>
      <dsp:txXfrm>
        <a:off x="675018" y="1198352"/>
        <a:ext cx="2248346" cy="2252428"/>
      </dsp:txXfrm>
    </dsp:sp>
    <dsp:sp modelId="{0BB49CBA-4313-4A57-B7E8-5321AD6A0538}">
      <dsp:nvSpPr>
        <dsp:cNvPr id="0" name=""/>
        <dsp:cNvSpPr/>
      </dsp:nvSpPr>
      <dsp:spPr>
        <a:xfrm rot="19750377">
          <a:off x="3278043" y="1084740"/>
          <a:ext cx="395349" cy="478685"/>
        </a:xfrm>
        <a:prstGeom prst="rightArrow">
          <a:avLst>
            <a:gd name="adj1" fmla="val 60000"/>
            <a:gd name="adj2" fmla="val 50000"/>
          </a:avLst>
        </a:prstGeom>
        <a:solidFill>
          <a:schemeClr val="accent5">
            <a:hueOff val="0"/>
            <a:satOff val="0"/>
            <a:lumOff val="0"/>
            <a:alphaOff val="0"/>
          </a:schemeClr>
        </a:solidFill>
        <a:ln>
          <a:solidFill>
            <a:schemeClr val="bg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286421" y="1210866"/>
        <a:ext cx="276744" cy="287211"/>
      </dsp:txXfrm>
    </dsp:sp>
    <dsp:sp modelId="{6EAF915B-4EE3-4880-BD42-096CA1280F33}">
      <dsp:nvSpPr>
        <dsp:cNvPr id="0" name=""/>
        <dsp:cNvSpPr/>
      </dsp:nvSpPr>
      <dsp:spPr>
        <a:xfrm>
          <a:off x="3706148" y="62533"/>
          <a:ext cx="1407899" cy="1407899"/>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Start small</a:t>
          </a:r>
        </a:p>
      </dsp:txBody>
      <dsp:txXfrm>
        <a:off x="3912330" y="268715"/>
        <a:ext cx="995535" cy="995535"/>
      </dsp:txXfrm>
    </dsp:sp>
    <dsp:sp modelId="{6E578475-8823-4433-9C75-CF8DA3E52AEC}">
      <dsp:nvSpPr>
        <dsp:cNvPr id="0" name=""/>
        <dsp:cNvSpPr/>
      </dsp:nvSpPr>
      <dsp:spPr>
        <a:xfrm rot="1352292">
          <a:off x="3427685" y="2857037"/>
          <a:ext cx="462640" cy="478685"/>
        </a:xfrm>
        <a:prstGeom prst="rightArrow">
          <a:avLst>
            <a:gd name="adj1" fmla="val 60000"/>
            <a:gd name="adj2" fmla="val 50000"/>
          </a:avLst>
        </a:prstGeom>
        <a:solidFill>
          <a:schemeClr val="accent5">
            <a:hueOff val="-3518348"/>
            <a:satOff val="-29655"/>
            <a:lumOff val="-7059"/>
            <a:alphaOff val="0"/>
          </a:schemeClr>
        </a:solidFill>
        <a:ln>
          <a:solidFill>
            <a:schemeClr val="bg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32985" y="2926175"/>
        <a:ext cx="323848" cy="287211"/>
      </dsp:txXfrm>
    </dsp:sp>
    <dsp:sp modelId="{B7510D89-B4D2-4E29-8036-E6F7527050BB}">
      <dsp:nvSpPr>
        <dsp:cNvPr id="0" name=""/>
        <dsp:cNvSpPr/>
      </dsp:nvSpPr>
      <dsp:spPr>
        <a:xfrm>
          <a:off x="4020453" y="2834564"/>
          <a:ext cx="1407899" cy="1407899"/>
        </a:xfrm>
        <a:prstGeom prst="ellipse">
          <a:avLst/>
        </a:prstGeom>
        <a:solidFill>
          <a:schemeClr val="accent5">
            <a:hueOff val="-3518348"/>
            <a:satOff val="-29655"/>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Be specific</a:t>
          </a:r>
        </a:p>
      </dsp:txBody>
      <dsp:txXfrm>
        <a:off x="4226635" y="3040746"/>
        <a:ext cx="995535" cy="995535"/>
      </dsp:txXfrm>
    </dsp:sp>
    <dsp:sp modelId="{D997C343-872F-408E-828F-B6A2529FEAC9}">
      <dsp:nvSpPr>
        <dsp:cNvPr id="0" name=""/>
        <dsp:cNvSpPr/>
      </dsp:nvSpPr>
      <dsp:spPr>
        <a:xfrm rot="21371809">
          <a:off x="3579059" y="1951333"/>
          <a:ext cx="468516" cy="478685"/>
        </a:xfrm>
        <a:prstGeom prst="rightArrow">
          <a:avLst>
            <a:gd name="adj1" fmla="val 60000"/>
            <a:gd name="adj2" fmla="val 50000"/>
          </a:avLst>
        </a:prstGeom>
        <a:solidFill>
          <a:srgbClr val="0070C0"/>
        </a:solidFill>
        <a:ln>
          <a:solidFill>
            <a:schemeClr val="bg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579214" y="2051731"/>
        <a:ext cx="327961" cy="287211"/>
      </dsp:txXfrm>
    </dsp:sp>
    <dsp:sp modelId="{EF715645-5B53-4CA3-B15B-EAC948DF9DEC}">
      <dsp:nvSpPr>
        <dsp:cNvPr id="0" name=""/>
        <dsp:cNvSpPr/>
      </dsp:nvSpPr>
      <dsp:spPr>
        <a:xfrm>
          <a:off x="4266021" y="1409836"/>
          <a:ext cx="1407899" cy="1407899"/>
        </a:xfrm>
        <a:prstGeom prst="ellipse">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Is it an action?</a:t>
          </a:r>
        </a:p>
      </dsp:txBody>
      <dsp:txXfrm>
        <a:off x="4472203" y="1616018"/>
        <a:ext cx="995535" cy="99553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C05CB7-7154-42F2-8D93-1E20B1508952}" type="datetimeFigureOut">
              <a:rPr lang="en-US" smtClean="0"/>
              <a:t>3/27/2025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4430B-58C5-4EB3-A903-20F07B4F04B7}" type="slidenum">
              <a:rPr lang="en-US" smtClean="0"/>
              <a:t>‹#›</a:t>
            </a:fld>
            <a:endParaRPr lang="en-US"/>
          </a:p>
        </p:txBody>
      </p:sp>
    </p:spTree>
    <p:extLst>
      <p:ext uri="{BB962C8B-B14F-4D97-AF65-F5344CB8AC3E}">
        <p14:creationId xmlns:p14="http://schemas.microsoft.com/office/powerpoint/2010/main" val="2496903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E1E840F-9B2B-44B5-896B-5B857B514EB5}"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1E044-3EA6-4167-A0FB-D05C215FD25D}" type="slidenum">
              <a:rPr lang="en-US" smtClean="0"/>
              <a:t>‹#›</a:t>
            </a:fld>
            <a:endParaRPr lang="en-US"/>
          </a:p>
        </p:txBody>
      </p:sp>
    </p:spTree>
    <p:extLst>
      <p:ext uri="{BB962C8B-B14F-4D97-AF65-F5344CB8AC3E}">
        <p14:creationId xmlns:p14="http://schemas.microsoft.com/office/powerpoint/2010/main" val="14545066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ntariocaregiver.ca/toolki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good afternoon. Welcome to your last session of the day! Jennifer and I are here today to close out what we hope to be a meaningful and learning-filled event for you all. My name is Melissa and I'm from the Ontario Caregiver Organization. Jennifer is from the Geriatric Psychiatry Community Services of Ottawa. I'll let her introduce herself. I’ll be talking to you today about Ontario Caregiver Organization’s work on Essential Care Partner Programs. I’m one of the Implementation Leads on the Essential Care Partner Support Hub Team, which just means that I support organizations while they are planning to create, develop or enhance their new or existing caregiver initiatives. I’m very happy to be presenting today on who we are, the components of an effective Essential Care Partner Program, and how this relates to all of us here in the room.</a:t>
            </a:r>
          </a:p>
        </p:txBody>
      </p:sp>
      <p:sp>
        <p:nvSpPr>
          <p:cNvPr id="4" name="Slide Number Placeholder 3"/>
          <p:cNvSpPr>
            <a:spLocks noGrp="1"/>
          </p:cNvSpPr>
          <p:nvPr>
            <p:ph type="sldNum" sz="quarter" idx="5"/>
          </p:nvPr>
        </p:nvSpPr>
        <p:spPr/>
        <p:txBody>
          <a:bodyPr/>
          <a:lstStyle/>
          <a:p>
            <a:fld id="{B8F1E044-3EA6-4167-A0FB-D05C215FD25D}" type="slidenum">
              <a:rPr lang="en-US" smtClean="0"/>
              <a:t>1</a:t>
            </a:fld>
            <a:endParaRPr lang="en-US"/>
          </a:p>
        </p:txBody>
      </p:sp>
    </p:spTree>
    <p:extLst>
      <p:ext uri="{BB962C8B-B14F-4D97-AF65-F5344CB8AC3E}">
        <p14:creationId xmlns:p14="http://schemas.microsoft.com/office/powerpoint/2010/main" val="3405412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6E638-5EE1-4B9D-2AAE-6A04639A5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6CF2C-7DD6-7B14-B8F8-293448B5C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75C2D-84AD-5B1B-CA29-D3555E9C61DA}"/>
              </a:ext>
            </a:extLst>
          </p:cNvPr>
          <p:cNvSpPr>
            <a:spLocks noGrp="1"/>
          </p:cNvSpPr>
          <p:nvPr>
            <p:ph type="body" idx="1"/>
          </p:nvPr>
        </p:nvSpPr>
        <p:spPr/>
        <p:txBody>
          <a:bodyPr/>
          <a:lstStyle/>
          <a:p>
            <a:pPr marL="0" indent="0">
              <a:buFont typeface="Arial" panose="020B0604020202020204" pitchFamily="34" charset="0"/>
              <a:buNone/>
            </a:pPr>
            <a:r>
              <a:rPr lang="en-US"/>
              <a:t>If we’re not including an Essential Care Partner, or caregiver, in a patient’s care, here are some risks that might arise.</a:t>
            </a:r>
          </a:p>
          <a:p>
            <a:pPr marL="232937" indent="-232937">
              <a:buFont typeface="Arial" panose="020B0604020202020204" pitchFamily="34" charset="0"/>
              <a:buChar char="•"/>
            </a:pPr>
            <a:r>
              <a:rPr lang="en-US"/>
              <a:t>Patient’s cognitive, mental and physical health can decline </a:t>
            </a:r>
          </a:p>
          <a:p>
            <a:pPr marL="232937" indent="-232937">
              <a:buFont typeface="Arial" panose="020B0604020202020204" pitchFamily="34" charset="0"/>
              <a:buChar char="•"/>
            </a:pPr>
            <a:r>
              <a:rPr lang="en-US"/>
              <a:t>Increased risk of depression</a:t>
            </a:r>
          </a:p>
          <a:p>
            <a:pPr marL="232937" indent="-232937">
              <a:buFont typeface="Arial" panose="020B0604020202020204" pitchFamily="34" charset="0"/>
              <a:buChar char="•"/>
            </a:pPr>
            <a:r>
              <a:rPr lang="en-US"/>
              <a:t>Increased risk of falls</a:t>
            </a:r>
          </a:p>
          <a:p>
            <a:pPr marL="232937" indent="-232937">
              <a:buFont typeface="Arial" panose="020B0604020202020204" pitchFamily="34" charset="0"/>
              <a:buChar char="•"/>
            </a:pPr>
            <a:r>
              <a:rPr lang="en-US"/>
              <a:t>Missed opportunities for patient history</a:t>
            </a:r>
          </a:p>
          <a:p>
            <a:pPr marL="232937" indent="-232937">
              <a:buFont typeface="Arial" panose="020B0604020202020204" pitchFamily="34" charset="0"/>
              <a:buChar char="•"/>
            </a:pPr>
            <a:r>
              <a:rPr lang="en-US"/>
              <a:t>Missed opportunities for preventative care </a:t>
            </a:r>
          </a:p>
          <a:p>
            <a:pPr marL="232937" indent="-232937">
              <a:buFont typeface="Arial" panose="020B0604020202020204" pitchFamily="34" charset="0"/>
              <a:buChar char="•"/>
            </a:pPr>
            <a:r>
              <a:rPr lang="en-US"/>
              <a:t>Greater risk for those with linguistic/ethno-cultural care needs or complex conditions </a:t>
            </a:r>
          </a:p>
          <a:p>
            <a:pPr marL="232937" indent="-232937">
              <a:buFont typeface="Arial" panose="020B0604020202020204" pitchFamily="34" charset="0"/>
              <a:buChar char="•"/>
            </a:pPr>
            <a:r>
              <a:rPr lang="en-US"/>
              <a:t>Risk to culturally-safe care </a:t>
            </a:r>
          </a:p>
          <a:p>
            <a:pPr marL="232937" indent="-232937">
              <a:buFont typeface="Arial" panose="020B0604020202020204" pitchFamily="34" charset="0"/>
              <a:buChar char="•"/>
            </a:pPr>
            <a:r>
              <a:rPr lang="en-US" sz="1600"/>
              <a:t>Increased hospital usage:</a:t>
            </a:r>
          </a:p>
          <a:p>
            <a:pPr marL="698813" lvl="1" indent="-232937">
              <a:buFont typeface="Arial" panose="020B0604020202020204" pitchFamily="34" charset="0"/>
              <a:buChar char="•"/>
            </a:pPr>
            <a:r>
              <a:rPr lang="en-US" sz="1600"/>
              <a:t>Less successful transitions and risk of readmission</a:t>
            </a:r>
          </a:p>
          <a:p>
            <a:pPr marL="232937" indent="-232937">
              <a:buFont typeface="Arial" panose="020B0604020202020204" pitchFamily="34" charset="0"/>
              <a:buChar char="•"/>
            </a:pPr>
            <a:r>
              <a:rPr lang="en-US" sz="1600"/>
              <a:t>Increased demands on health care workers</a:t>
            </a:r>
          </a:p>
        </p:txBody>
      </p:sp>
      <p:sp>
        <p:nvSpPr>
          <p:cNvPr id="4" name="Slide Number Placeholder 3">
            <a:extLst>
              <a:ext uri="{FF2B5EF4-FFF2-40B4-BE49-F238E27FC236}">
                <a16:creationId xmlns:a16="http://schemas.microsoft.com/office/drawing/2014/main" id="{B46C2E50-4514-D1E9-493A-B9823832EA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5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circles back to the very name of this conference – everyone is a change agent. Caregivers and service providers are on the same side, and when our care partners – which can all include healthcare staff and caregivers – are healthy, this means, our patients are healthy. Caregivers and care providers like yourselves have a lot in common and often have the same goals. And the overall message today is that you can make a small change that can result in a big ripple. When we think about the 4 million existing caregivers, the 2.5 million more who are to come in 5 years, and the benefits of us working together as a team, plus the risk of us not working together – the patient, caregiver and healthcare provider – it is obvious that we need to make change happen together by working together and supporting each other. </a:t>
            </a:r>
          </a:p>
        </p:txBody>
      </p:sp>
      <p:sp>
        <p:nvSpPr>
          <p:cNvPr id="4" name="Slide Number Placeholder 3"/>
          <p:cNvSpPr>
            <a:spLocks noGrp="1"/>
          </p:cNvSpPr>
          <p:nvPr>
            <p:ph type="sldNum" sz="quarter" idx="5"/>
          </p:nvPr>
        </p:nvSpPr>
        <p:spPr/>
        <p:txBody>
          <a:bodyPr/>
          <a:lstStyle/>
          <a:p>
            <a:fld id="{B8F1E044-3EA6-4167-A0FB-D05C215FD25D}" type="slidenum">
              <a:rPr lang="en-US" smtClean="0"/>
              <a:t>12</a:t>
            </a:fld>
            <a:endParaRPr lang="en-US"/>
          </a:p>
        </p:txBody>
      </p:sp>
    </p:spTree>
    <p:extLst>
      <p:ext uri="{BB962C8B-B14F-4D97-AF65-F5344CB8AC3E}">
        <p14:creationId xmlns:p14="http://schemas.microsoft.com/office/powerpoint/2010/main" val="420169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this next section, where I can share some information about our Essential Care Partner Program and a little more about what I do day-to-day. As I mentioned earlier, my primary role is to help embed caregiver support into healthcare organizations. More specifically, I support healthcare spaces that are embedding Essential Care Partner Programs into their sites. </a:t>
            </a:r>
          </a:p>
        </p:txBody>
      </p:sp>
      <p:sp>
        <p:nvSpPr>
          <p:cNvPr id="4" name="Slide Number Placeholder 3"/>
          <p:cNvSpPr>
            <a:spLocks noGrp="1"/>
          </p:cNvSpPr>
          <p:nvPr>
            <p:ph type="sldNum" sz="quarter" idx="5"/>
          </p:nvPr>
        </p:nvSpPr>
        <p:spPr/>
        <p:txBody>
          <a:bodyPr/>
          <a:lstStyle/>
          <a:p>
            <a:fld id="{B8F1E044-3EA6-4167-A0FB-D05C215FD25D}" type="slidenum">
              <a:rPr lang="en-US" smtClean="0"/>
              <a:t>13</a:t>
            </a:fld>
            <a:endParaRPr lang="en-US"/>
          </a:p>
        </p:txBody>
      </p:sp>
    </p:spTree>
    <p:extLst>
      <p:ext uri="{BB962C8B-B14F-4D97-AF65-F5344CB8AC3E}">
        <p14:creationId xmlns:p14="http://schemas.microsoft.com/office/powerpoint/2010/main" val="250003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pPr>
            <a:r>
              <a:rPr lang="en-US" sz="1100" dirty="0">
                <a:latin typeface="+mj-lt"/>
                <a:ea typeface="Calibri" panose="020F0502020204030204" pitchFamily="34" charset="0"/>
                <a:cs typeface="Times New Roman" panose="02020603050405020304" pitchFamily="18" charset="0"/>
              </a:rPr>
              <a:t>You might be wondering, what is an Essential Care Partner Program?</a:t>
            </a:r>
          </a:p>
          <a:p>
            <a:pPr>
              <a:lnSpc>
                <a:spcPct val="107000"/>
              </a:lnSpc>
              <a:spcAft>
                <a:spcPts val="830"/>
              </a:spcAft>
            </a:pPr>
            <a:r>
              <a:rPr lang="en-US" sz="1100" dirty="0">
                <a:latin typeface="+mj-lt"/>
                <a:ea typeface="Calibri" panose="020F0502020204030204" pitchFamily="34" charset="0"/>
                <a:cs typeface="Times New Roman" panose="02020603050405020304" pitchFamily="18" charset="0"/>
              </a:rPr>
              <a:t>An Essential Care Partner Program may look different to different healthcare sites. At the baseline, it is simply involving the caregiver in the care journey of a patient, resident or client. You can look at it like formalizing the caregiver role as a partner in care, and respecting that their role is valid and important when it comes to patient care. You might wonder why I’m sharing this information – its because frontline staff have been massive champions of essential care partner programs historically. Frontline staff have been the reason why there was an Essential Care Partner Program developed and embedded into their hospital system, because of their persistent and effective advocacy for their patients and families. So, just in case you want to help build on this culture of caregiver support at your site, I’m going to share this information to let you know that OCO can help you advocate for this!</a:t>
            </a:r>
          </a:p>
          <a:p>
            <a:pPr>
              <a:buClr>
                <a:schemeClr val="dk1"/>
              </a:buClr>
              <a:buSzPts val="1100"/>
            </a:pPr>
            <a:endParaRPr lang="en-US" sz="1100" dirty="0"/>
          </a:p>
          <a:p>
            <a:pPr algn="l"/>
            <a:r>
              <a:rPr lang="en-US" sz="1100" dirty="0">
                <a:solidFill>
                  <a:srgbClr val="0A0A0A"/>
                </a:solidFill>
                <a:latin typeface="+mj-lt"/>
              </a:rPr>
              <a:t>Our work with care providers always has 3 important pillars: IDENTIFY, INCLUDE and SUPPORT.</a:t>
            </a:r>
          </a:p>
          <a:p>
            <a:pPr marL="237369" indent="-237369">
              <a:buAutoNum type="arabicParenR"/>
            </a:pPr>
            <a:r>
              <a:rPr lang="en-US" sz="1100" dirty="0">
                <a:solidFill>
                  <a:srgbClr val="0A0A0A"/>
                </a:solidFill>
                <a:latin typeface="+mj-lt"/>
              </a:rPr>
              <a:t>Identifying and recognizing caregivers in their important role</a:t>
            </a:r>
          </a:p>
          <a:p>
            <a:pPr marL="237369" indent="-237369">
              <a:buAutoNum type="arabicParenR"/>
            </a:pPr>
            <a:r>
              <a:rPr lang="en-US" sz="1100" dirty="0">
                <a:solidFill>
                  <a:srgbClr val="0A0A0A"/>
                </a:solidFill>
                <a:latin typeface="+mj-lt"/>
              </a:rPr>
              <a:t>Including caregivers as true and genuine partners in the healthcare team so that they can participate in care</a:t>
            </a:r>
          </a:p>
          <a:p>
            <a:pPr marL="237369" indent="-237369">
              <a:buAutoNum type="arabicParenR"/>
            </a:pPr>
            <a:r>
              <a:rPr lang="en-US" sz="1100" dirty="0">
                <a:solidFill>
                  <a:srgbClr val="0A0A0A"/>
                </a:solidFill>
                <a:latin typeface="+mj-lt"/>
              </a:rPr>
              <a:t>Support caregivers in well-being, so that they are feeling equipped to do caregiving work, and hopefully, lessen the risk of burnout or their own healthcare challenges while they take on this role</a:t>
            </a:r>
          </a:p>
          <a:p>
            <a:pPr marL="237369" indent="-237369">
              <a:buAutoNum type="arabicParenR"/>
            </a:pPr>
            <a:endParaRPr lang="en-US" sz="1100" dirty="0">
              <a:solidFill>
                <a:srgbClr val="0A0A0A"/>
              </a:solidFill>
              <a:latin typeface="+mj-lt"/>
            </a:endParaRPr>
          </a:p>
          <a:p>
            <a:pPr marL="0" indent="0">
              <a:buNone/>
            </a:pPr>
            <a:r>
              <a:rPr lang="en-US" sz="1100" dirty="0">
                <a:solidFill>
                  <a:srgbClr val="0A0A0A"/>
                </a:solidFill>
                <a:latin typeface="+mj-lt"/>
              </a:rPr>
              <a:t>Lets dive more into these three components.</a:t>
            </a:r>
          </a:p>
          <a:p>
            <a:pPr marL="237369" indent="-237369">
              <a:buAutoNum type="arabicParenR"/>
            </a:pPr>
            <a:endParaRPr lang="en-US" sz="1100" dirty="0">
              <a:solidFill>
                <a:srgbClr val="0A0A0A"/>
              </a:solidFill>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405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2D4A-DD83-95EB-E797-A66685BE2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B17EF-DB00-897D-A6BC-B9C9CDC26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C0727-13A6-CDE0-43FD-5C6A1171691B}"/>
              </a:ext>
            </a:extLst>
          </p:cNvPr>
          <p:cNvSpPr>
            <a:spLocks noGrp="1"/>
          </p:cNvSpPr>
          <p:nvPr>
            <p:ph type="body" idx="1"/>
          </p:nvPr>
        </p:nvSpPr>
        <p:spPr/>
        <p:txBody>
          <a:bodyPr/>
          <a:lstStyle/>
          <a:p>
            <a:pPr marL="0" indent="0">
              <a:buNone/>
            </a:pPr>
            <a:r>
              <a:rPr lang="en-US" sz="1100" dirty="0">
                <a:solidFill>
                  <a:srgbClr val="0A0A0A"/>
                </a:solidFill>
                <a:latin typeface="+mj-lt"/>
              </a:rPr>
              <a:t>I’m going to ask you to reflect on this question as I go through the next few slides. What do you to do help identify, include and support caregivers in your every day work? And perhaps, what can you do to support caregivers in your everyday work?</a:t>
            </a:r>
          </a:p>
        </p:txBody>
      </p:sp>
      <p:sp>
        <p:nvSpPr>
          <p:cNvPr id="4" name="Slide Number Placeholder 3">
            <a:extLst>
              <a:ext uri="{FF2B5EF4-FFF2-40B4-BE49-F238E27FC236}">
                <a16:creationId xmlns:a16="http://schemas.microsoft.com/office/drawing/2014/main" id="{BF1A2874-8320-193B-DC16-39A2F2E20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66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sz="1100"/>
              <a:t>The first is to identify the caregiver – at OCO, we have Caregiver ID templates, scripting for introducing caregiver badges or identification, and project planning templates for roll out of ID badges. Identification is important because caregivers don’t always recognize that they are caregivers and that they have some important pieces of information to share when it comes to patient care. So for that reason, we also have resources to help caregivers recognize that they are an important part of their loved one’s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2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sz="1100"/>
              <a:t>When we talk about including the caregiver as part of the care team, we can support this with program communications templates, providing education or learning opportunities to caregivers, process and journey maps of an ECP program, and even policy examples that can support your organization as you roll out an essential care partner program. We also are happy to connect your hospital with other sites who have rolled out Essential Care Partner Programs in the past.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48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sz="1100"/>
              <a:t>And importantly, when we support the caregiver, we provide information on the OCO suite of programs and services, as well as resources like a helpline for caregivers to access, in order to take care of themselves as well. These include sharing resources on the programs and services that I mentioned today – so, the fact that you’re having me speak today about pretty much validates that you are already doing this piece of the puzzle, by equipping yourselves with information to support the caregivers of your organization!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8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go over a few tools and resources that caregivers can access – and a quick reminder to you – to think about what can you do to support caregivers in your everyday work as I run through these next few slides. I also want to point out Anne Marie who is my colleague from OCO, who is manning our booth with a number of these resources on the table. So please feel free to go take a look if you haven’t already to collect some resources and ideas to take home with you.</a:t>
            </a:r>
          </a:p>
        </p:txBody>
      </p:sp>
      <p:sp>
        <p:nvSpPr>
          <p:cNvPr id="4" name="Slide Number Placeholder 3"/>
          <p:cNvSpPr>
            <a:spLocks noGrp="1"/>
          </p:cNvSpPr>
          <p:nvPr>
            <p:ph type="sldNum" sz="quarter" idx="5"/>
          </p:nvPr>
        </p:nvSpPr>
        <p:spPr/>
        <p:txBody>
          <a:bodyPr/>
          <a:lstStyle/>
          <a:p>
            <a:fld id="{B8F1E044-3EA6-4167-A0FB-D05C215FD25D}" type="slidenum">
              <a:rPr lang="en-US" smtClean="0"/>
              <a:t>19</a:t>
            </a:fld>
            <a:endParaRPr lang="en-US"/>
          </a:p>
        </p:txBody>
      </p:sp>
    </p:spTree>
    <p:extLst>
      <p:ext uri="{BB962C8B-B14F-4D97-AF65-F5344CB8AC3E}">
        <p14:creationId xmlns:p14="http://schemas.microsoft.com/office/powerpoint/2010/main" val="414268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first resources we developed to support caregivers was the “I am a Caregiver” toolkit. This kit supports caregivers through key information that can help them in their role - how to develop a support team, understand their own needs and how to take care of themselves in order to avoid burnout.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handy tool that helps caregivers identify the care recipients needs, their own needs and how to navigate them, taking care of themselves and building their support circle. The toolkit also outlines all of OCO’s caregiver programs and services, and is a helpful reference for someone may be unsure where to turn.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been adapted into nine different language and community versions, and I believe we just released two more languages as well. We recognized that there was a need to adapt the original version to reflect intersectional identities and underserved communities. You can see the versions we have on the screen – in Cantonese, Mandarin, Tamil, Punjabi, Tagalog, French, and versions for the black community, the 2SLGBTQIA+ and Indigenous communities. All of these toolkits are also available for download on our website. We are also happy to mail these out to your organization as well. Please send me an email after the presentation today, along with your mailing address and we would be happy to ship those out to you! </a:t>
            </a:r>
            <a:r>
              <a:rPr lang="en-CA" sz="900" dirty="0">
                <a:solidFill>
                  <a:schemeClr val="accent1"/>
                </a:solidFill>
                <a:latin typeface="Helvetica Neue" panose="02000503000000020004" pitchFamily="2" charset="0"/>
                <a:cs typeface="Helvetica" panose="020B0604020202020204" pitchFamily="34" charset="0"/>
                <a:hlinkClick r:id="rId3">
                  <a:extLst>
                    <a:ext uri="{A12FA001-AC4F-418D-AE19-62706E023703}">
                      <ahyp:hlinkClr xmlns:ahyp="http://schemas.microsoft.com/office/drawing/2018/hyperlinkcolor" val="tx"/>
                    </a:ext>
                  </a:extLst>
                </a:hlinkClick>
              </a:rPr>
              <a:t>https://ontariocaregiver.ca/toolkits</a:t>
            </a:r>
            <a:r>
              <a:rPr lang="en-CA" sz="900" dirty="0">
                <a:solidFill>
                  <a:schemeClr val="accent1"/>
                </a:solidFill>
                <a:latin typeface="Helvetica Neue" panose="02000503000000020004" pitchFamily="2"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8F1E044-3EA6-4167-A0FB-D05C215FD25D}" type="slidenum">
              <a:rPr lang="en-US" smtClean="0"/>
              <a:t>20</a:t>
            </a:fld>
            <a:endParaRPr lang="en-US"/>
          </a:p>
        </p:txBody>
      </p:sp>
    </p:spTree>
    <p:extLst>
      <p:ext uri="{BB962C8B-B14F-4D97-AF65-F5344CB8AC3E}">
        <p14:creationId xmlns:p14="http://schemas.microsoft.com/office/powerpoint/2010/main" val="265073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dirty="0"/>
              <a:t>OCO exists to improve the lives of Ontario caregivers regardless of age, diagnosis of the care recipient or where they live. Founded in 2019, we are a not-for-profit organization.</a:t>
            </a:r>
            <a:endParaRPr lang="en-US" dirty="0"/>
          </a:p>
          <a:p>
            <a:pPr>
              <a:defRPr/>
            </a:pPr>
            <a:r>
              <a:rPr lang="en-CA" dirty="0"/>
              <a:t>This diagram shows how the OCO works to improve the lives of caregivers, who are at the centre of everything we do. These are the five areas that we support: Caregiver and Public Information, Direct to Caregiver Programs and Services, System Outreach and Collaboration, Public Awareness, and Caregiver Insights and Engagement. I'll touch a little bit on each of these sections with a focus on system collaboration and caregiver programs.</a:t>
            </a:r>
            <a:endParaRPr lang="en-CA" dirty="0">
              <a:ea typeface="Calibri"/>
              <a:cs typeface="Calibri"/>
            </a:endParaRPr>
          </a:p>
          <a:p>
            <a:pPr>
              <a:defRPr/>
            </a:pPr>
            <a:endParaRPr lang="en-CA" dirty="0"/>
          </a:p>
          <a:p>
            <a:pPr>
              <a:defRPr/>
            </a:pPr>
            <a:r>
              <a:rPr lang="en-CA" dirty="0"/>
              <a:t>But first, let’s take a quick look at the caregiving landscape in our province. </a:t>
            </a:r>
            <a:endParaRPr lang="en-CA" dirty="0">
              <a:ea typeface="Calibri"/>
              <a:cs typeface="Calibri"/>
            </a:endParaRPr>
          </a:p>
          <a:p>
            <a:pPr marL="0" marR="0" lvl="0" indent="0" algn="l" defTabSz="685800">
              <a:lnSpc>
                <a:spcPct val="100000"/>
              </a:lnSpc>
              <a:spcBef>
                <a:spcPts val="0"/>
              </a:spcBef>
              <a:spcAft>
                <a:spcPts val="0"/>
              </a:spcAft>
              <a:buClrTx/>
              <a:buSzTx/>
              <a:buFontTx/>
              <a:buNone/>
              <a:tabLst/>
              <a:defRPr/>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B8F1E044-3EA6-4167-A0FB-D05C215FD25D}" type="slidenum">
              <a:rPr lang="en-US" smtClean="0"/>
              <a:t>3</a:t>
            </a:fld>
            <a:endParaRPr lang="en-US"/>
          </a:p>
        </p:txBody>
      </p:sp>
    </p:spTree>
    <p:extLst>
      <p:ext uri="{BB962C8B-B14F-4D97-AF65-F5344CB8AC3E}">
        <p14:creationId xmlns:p14="http://schemas.microsoft.com/office/powerpoint/2010/main" val="235888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A0A"/>
                </a:solidFill>
                <a:effectLst/>
                <a:latin typeface="Muli"/>
              </a:rPr>
              <a:t>Perhaps some of you are, like myself, also caregivers – on top of being healthcare providers professionally. Balancing work and caregiving can be a challenge that 67% of caregivers face in our province, and this is having an impact on caregivers’ physical and emotional well-being, as well as their financial situation. Working caregivers are often stretched thin, and many wish they had more support from their employer to manage their work and caregiving responsibilities.</a:t>
            </a:r>
          </a:p>
          <a:p>
            <a:r>
              <a:rPr lang="en-US" b="0" i="0" dirty="0">
                <a:solidFill>
                  <a:srgbClr val="0A0A0A"/>
                </a:solidFill>
                <a:effectLst/>
                <a:latin typeface="Muli"/>
              </a:rPr>
              <a:t>Aside from offering tools to help caregivers </a:t>
            </a:r>
            <a:r>
              <a:rPr lang="en-US" dirty="0"/>
              <a:t>identify where they need support and how to start building a care team, and how to find services and support, The Working Caregiver Toolkit will also help caregivers learn about the options that may be available to them at work i.e. option to flexible working schedule, paid and unpaid leave benefits, EAP programs, as well as how to ask for support. You shouldn’t have to give up your job to be a good caregiver.</a:t>
            </a:r>
          </a:p>
          <a:p>
            <a:br>
              <a:rPr lang="en-CA" dirty="0">
                <a:latin typeface="Helvetica" panose="020B0604020202020204" pitchFamily="34" charset="0"/>
                <a:cs typeface="Helvetica" panose="020B0604020202020204" pitchFamily="34" charset="0"/>
              </a:rPr>
            </a:br>
            <a:endParaRPr lang="en-CA" dirty="0">
              <a:latin typeface="Helvetica" panose="020B0604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8F1E044-3EA6-4167-A0FB-D05C215FD25D}" type="slidenum">
              <a:rPr lang="en-US" smtClean="0"/>
              <a:t>21</a:t>
            </a:fld>
            <a:endParaRPr lang="en-US"/>
          </a:p>
        </p:txBody>
      </p:sp>
    </p:spTree>
    <p:extLst>
      <p:ext uri="{BB962C8B-B14F-4D97-AF65-F5344CB8AC3E}">
        <p14:creationId xmlns:p14="http://schemas.microsoft.com/office/powerpoint/2010/main" val="318491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410DB-A531-49D9-7D3B-CE84C9117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D7257-50B9-726D-71F3-F9A042827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9D825-12E0-02C9-248A-997572ABD9AD}"/>
              </a:ext>
            </a:extLst>
          </p:cNvPr>
          <p:cNvSpPr>
            <a:spLocks noGrp="1"/>
          </p:cNvSpPr>
          <p:nvPr>
            <p:ph type="body" idx="1"/>
          </p:nvPr>
        </p:nvSpPr>
        <p:spPr/>
        <p:txBody>
          <a:bodyPr/>
          <a:lstStyle/>
          <a:p>
            <a:r>
              <a:rPr lang="en-US" dirty="0"/>
              <a:t>Here are some of the programs and services we offer at OCO.</a:t>
            </a:r>
          </a:p>
        </p:txBody>
      </p:sp>
      <p:sp>
        <p:nvSpPr>
          <p:cNvPr id="4" name="Slide Number Placeholder 3">
            <a:extLst>
              <a:ext uri="{FF2B5EF4-FFF2-40B4-BE49-F238E27FC236}">
                <a16:creationId xmlns:a16="http://schemas.microsoft.com/office/drawing/2014/main" id="{728E698D-DCA8-1B6E-52C8-C197D229F58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818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terms of direct programs and services to caregivers, our helpline is a good place to start: it provides one stop to gather information about services in a specific community, and get connected to what a caregiver might need. </a:t>
            </a:r>
          </a:p>
          <a:p>
            <a:r>
              <a:rPr lang="en-CA" dirty="0"/>
              <a:t>Community Resource Specialists have received specialized training, so they understand some of the unique challenges. </a:t>
            </a:r>
          </a:p>
          <a:p>
            <a:endParaRPr lang="en-US" dirty="0">
              <a:solidFill>
                <a:srgbClr val="FF0000"/>
              </a:solidFill>
            </a:endParaRPr>
          </a:p>
          <a:p>
            <a:r>
              <a:rPr lang="en-CA" dirty="0">
                <a:latin typeface="Helvetica" panose="020B0604020202020204" pitchFamily="34" charset="0"/>
                <a:cs typeface="Helvetica" panose="020B0604020202020204" pitchFamily="34" charset="0"/>
              </a:rPr>
              <a:t>Operates 24/7 through telephone</a:t>
            </a:r>
          </a:p>
          <a:p>
            <a:r>
              <a:rPr lang="en-CA" dirty="0">
                <a:latin typeface="Helvetica" panose="020B0604020202020204" pitchFamily="34" charset="0"/>
                <a:cs typeface="Helvetica" panose="020B0604020202020204" pitchFamily="34" charset="0"/>
              </a:rPr>
              <a:t>Live chat Mon-Fri 7 a.m. To 9 p.m. </a:t>
            </a:r>
          </a:p>
          <a:p>
            <a:r>
              <a:rPr lang="en-CA" dirty="0">
                <a:latin typeface="Helvetica" panose="020B0604020202020204" pitchFamily="34" charset="0"/>
                <a:cs typeface="Helvetica" panose="020B0604020202020204" pitchFamily="34" charset="0"/>
              </a:rPr>
              <a:t>Answered by Community Resource Specialists who can provide information about your local resources and get you registered for OCO programs.</a:t>
            </a:r>
          </a:p>
          <a:p>
            <a:r>
              <a:rPr lang="en-CA" dirty="0">
                <a:latin typeface="Helvetica" panose="020B0604020202020204" pitchFamily="34" charset="0"/>
                <a:cs typeface="Helvetica" panose="020B0604020202020204" pitchFamily="34" charset="0"/>
              </a:rPr>
              <a:t>Available to all Ontario Caregivers in multi-languages, free of charge </a:t>
            </a:r>
          </a:p>
          <a:p>
            <a:r>
              <a:rPr lang="en-CA" dirty="0">
                <a:latin typeface="Helvetica" panose="020B0604020202020204" pitchFamily="34" charset="0"/>
                <a:cs typeface="Helvetica" panose="020B0604020202020204" pitchFamily="34" charset="0"/>
              </a:rPr>
              <a:t>NOT a crisis line but they can help you get connected to crisis services near you</a:t>
            </a:r>
          </a:p>
          <a:p>
            <a:endParaRPr lang="en-CA" dirty="0"/>
          </a:p>
          <a:p>
            <a:endParaRPr lang="en-US" dirty="0"/>
          </a:p>
        </p:txBody>
      </p:sp>
      <p:sp>
        <p:nvSpPr>
          <p:cNvPr id="4" name="Slide Number Placeholder 3"/>
          <p:cNvSpPr>
            <a:spLocks noGrp="1"/>
          </p:cNvSpPr>
          <p:nvPr>
            <p:ph type="sldNum" sz="quarter" idx="5"/>
          </p:nvPr>
        </p:nvSpPr>
        <p:spPr/>
        <p:txBody>
          <a:bodyPr/>
          <a:lstStyle/>
          <a:p>
            <a:fld id="{B8F1E044-3EA6-4167-A0FB-D05C215FD25D}" type="slidenum">
              <a:rPr lang="en-US" smtClean="0"/>
              <a:t>23</a:t>
            </a:fld>
            <a:endParaRPr lang="en-US"/>
          </a:p>
        </p:txBody>
      </p:sp>
    </p:spTree>
    <p:extLst>
      <p:ext uri="{BB962C8B-B14F-4D97-AF65-F5344CB8AC3E}">
        <p14:creationId xmlns:p14="http://schemas.microsoft.com/office/powerpoint/2010/main" val="393948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Segoe UI" panose="020B0502040204020203" pitchFamily="34" charset="0"/>
              </a:rPr>
              <a:t>Our webinars (offered in English and French) are a very popular resource, and we often hear from providers that they have passed on a particular one to a patient and/or their family based on their relevance to their particular situation. We continue to cover a wide range of topics, with a strong focus on webinars aimed at caregiver well-being ,to help caregivers feel less alone and provide them a variety of info and resources to help them in their role.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b="1" dirty="0">
                <a:solidFill>
                  <a:srgbClr val="4472C4"/>
                </a:solidFill>
                <a:effectLst/>
                <a:latin typeface="Calibri" panose="020F0502020204030204" pitchFamily="34" charset="0"/>
                <a:ea typeface="Calibri" panose="020F0502020204030204" pitchFamily="34" charset="0"/>
              </a:rPr>
              <a:t> </a:t>
            </a:r>
            <a:endParaRPr lang="en-CA" dirty="0"/>
          </a:p>
          <a:p>
            <a:r>
              <a:rPr lang="en-CA" dirty="0"/>
              <a:t>Previous webinar topics include: Transforming Caregiver Guilt and Resentment, Caregiving, Conflict and Compassionate Communication, Health Sleep Habits, Cultivating Mindfulness for Well-being, Financial Planning, Advance Care Planning, Nutrition, Caregiving and Eating Disorders, The 8 As of Dementia, The Importance of the Caregiver-Pharmacist Relationship, </a:t>
            </a:r>
            <a:r>
              <a:rPr lang="en-CA" dirty="0" err="1"/>
              <a:t>etc</a:t>
            </a:r>
            <a:r>
              <a:rPr lang="en-CA" dirty="0"/>
              <a:t>, </a:t>
            </a:r>
            <a:r>
              <a:rPr lang="en-CA" dirty="0" err="1"/>
              <a:t>etc</a:t>
            </a:r>
            <a:r>
              <a:rPr lang="en-CA" dirty="0"/>
              <a:t> (list is long!) </a:t>
            </a:r>
          </a:p>
          <a:p>
            <a:endParaRPr lang="en-CA" dirty="0"/>
          </a:p>
          <a:p>
            <a:r>
              <a:rPr lang="en-CA" dirty="0"/>
              <a:t>All of our webinars can be viewed “live” with registration (free), but are also recorded and available on our website anytime.</a:t>
            </a:r>
          </a:p>
        </p:txBody>
      </p:sp>
      <p:sp>
        <p:nvSpPr>
          <p:cNvPr id="4" name="Slide Number Placeholder 3"/>
          <p:cNvSpPr>
            <a:spLocks noGrp="1"/>
          </p:cNvSpPr>
          <p:nvPr>
            <p:ph type="sldNum" sz="quarter" idx="5"/>
          </p:nvPr>
        </p:nvSpPr>
        <p:spPr/>
        <p:txBody>
          <a:bodyPr/>
          <a:lstStyle/>
          <a:p>
            <a:fld id="{B8F1E044-3EA6-4167-A0FB-D05C215FD25D}" type="slidenum">
              <a:rPr lang="en-US" smtClean="0"/>
              <a:t>24</a:t>
            </a:fld>
            <a:endParaRPr lang="en-US"/>
          </a:p>
        </p:txBody>
      </p:sp>
    </p:spTree>
    <p:extLst>
      <p:ext uri="{BB962C8B-B14F-4D97-AF65-F5344CB8AC3E}">
        <p14:creationId xmlns:p14="http://schemas.microsoft.com/office/powerpoint/2010/main" val="367405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OCO also offers 1:1 and group peer support. Groups run twice a month virtually, and are facilitated by trained caregivers. </a:t>
            </a:r>
          </a:p>
          <a:p>
            <a:r>
              <a:rPr lang="en-US" b="0" i="0" dirty="0">
                <a:solidFill>
                  <a:srgbClr val="0A0A0A"/>
                </a:solidFill>
                <a:effectLst/>
                <a:latin typeface="Muli"/>
              </a:rPr>
              <a:t>1:1 Peer Mentor support allows caregivers to connect 1:1 with an experienced caregiver. M</a:t>
            </a:r>
            <a:r>
              <a:rPr lang="en-US" sz="900" b="0" i="0" u="none" strike="noStrike" kern="1200" baseline="0" dirty="0">
                <a:solidFill>
                  <a:schemeClr val="tx1"/>
                </a:solidFill>
                <a:latin typeface="+mn-lt"/>
                <a:ea typeface="+mn-ea"/>
                <a:cs typeface="+mn-cs"/>
              </a:rPr>
              <a:t>atches can last up to 6 months, and mentors receive training from OCO on how to be a mentor, but more importantly they have</a:t>
            </a:r>
            <a:r>
              <a:rPr lang="en-US" sz="900" b="0" i="0" kern="1200" dirty="0">
                <a:solidFill>
                  <a:schemeClr val="tx1"/>
                </a:solidFill>
                <a:effectLst/>
                <a:latin typeface="+mn-lt"/>
                <a:ea typeface="+mn-ea"/>
                <a:cs typeface="+mn-cs"/>
              </a:rPr>
              <a:t> a wealth of experience and knowledge which can help another caregiver with the challenges of their caregiving situation</a:t>
            </a:r>
            <a:endParaRPr lang="en-CA" dirty="0"/>
          </a:p>
        </p:txBody>
      </p:sp>
    </p:spTree>
    <p:extLst>
      <p:ext uri="{BB962C8B-B14F-4D97-AF65-F5344CB8AC3E}">
        <p14:creationId xmlns:p14="http://schemas.microsoft.com/office/powerpoint/2010/main" val="2441127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t>In addition to the resources I’ve just reviewed, like the toolkits, helpline, webinar, peer support programs, there are lots of other information on our website, and I encourage everyone to explore – whether you are looking for resources for yourself as a provider or perhaps a caregiver, or for something to share with your patients and their families.</a:t>
            </a:r>
            <a:r>
              <a:rPr lang="en-US" sz="700" dirty="0">
                <a:solidFill>
                  <a:srgbClr val="000000"/>
                </a:solidFill>
                <a:latin typeface="Calibri" panose="020F0502020204030204" pitchFamily="34" charset="0"/>
              </a:rPr>
              <a:t> I’ve put this slide here because these resources are both in the green and purple categories of supports that OCO provides. These resources include: a Time to Talk podcast for caregivers, OCO-developed e-learning modules for caregivers and care providers, a newsletter called the 90 Second Caregiver (hint: it only takes 90 seconds to read, once per week!), and a website called Young Caregivers Connect that has an online forum, links to peer support, and learning resources. </a:t>
            </a:r>
          </a:p>
          <a:p>
            <a:endParaRPr lang="en-US" sz="700" dirty="0">
              <a:solidFill>
                <a:srgbClr val="000000"/>
              </a:solidFill>
              <a:latin typeface="Calibri" panose="020F0502020204030204" pitchFamily="34" charset="0"/>
              <a:cs typeface="Helvetica" panose="020B0604020202020204" pitchFamily="34" charset="0"/>
            </a:endParaRPr>
          </a:p>
          <a:p>
            <a:r>
              <a:rPr lang="en-US" sz="1800" dirty="0">
                <a:solidFill>
                  <a:srgbClr val="0A0A0A"/>
                </a:solidFill>
                <a:latin typeface="Helvetica Neue" panose="02000503000000020004"/>
                <a:cs typeface="Helvetica" panose="020B0604020202020204" pitchFamily="34" charset="0"/>
              </a:rPr>
              <a:t>The Caregiver Coaching Program is a limited, eligibility-based service and includes:</a:t>
            </a:r>
          </a:p>
          <a:p>
            <a:pPr marL="214313" indent="-214313">
              <a:buFont typeface="Arial" panose="020B0604020202020204" pitchFamily="34" charset="0"/>
              <a:buChar char="•"/>
            </a:pPr>
            <a:endParaRPr lang="en-US" sz="1800" b="1" dirty="0">
              <a:solidFill>
                <a:srgbClr val="0A0A0A"/>
              </a:solidFill>
              <a:latin typeface="Helvetica Neue" panose="02000503000000020004"/>
              <a:cs typeface="Helvetica" panose="020B0604020202020204" pitchFamily="34" charset="0"/>
            </a:endParaRPr>
          </a:p>
          <a:p>
            <a:pPr marL="214313" indent="-214313">
              <a:buFont typeface="Arial" panose="020B0604020202020204" pitchFamily="34" charset="0"/>
              <a:buChar char="•"/>
            </a:pPr>
            <a:r>
              <a:rPr lang="en-US" sz="1800" dirty="0">
                <a:solidFill>
                  <a:srgbClr val="0A0A0A"/>
                </a:solidFill>
                <a:latin typeface="Helvetica Neue" panose="02000503000000020004"/>
                <a:cs typeface="Helvetica" panose="020B0604020202020204" pitchFamily="34" charset="0"/>
              </a:rPr>
              <a:t>Up to six </a:t>
            </a:r>
            <a:r>
              <a:rPr lang="en-US" sz="1800" b="1" dirty="0">
                <a:solidFill>
                  <a:srgbClr val="0A0A0A"/>
                </a:solidFill>
                <a:latin typeface="Helvetica Neue" panose="02000503000000020004"/>
                <a:cs typeface="Helvetica" panose="020B0604020202020204" pitchFamily="34" charset="0"/>
              </a:rPr>
              <a:t>1:1 support sessions</a:t>
            </a:r>
            <a:r>
              <a:rPr lang="en-US" sz="1800" dirty="0">
                <a:solidFill>
                  <a:srgbClr val="0A0A0A"/>
                </a:solidFill>
                <a:latin typeface="Helvetica Neue" panose="02000503000000020004"/>
                <a:cs typeface="Helvetica" panose="020B0604020202020204" pitchFamily="34" charset="0"/>
              </a:rPr>
              <a:t> to work-through caregiving challenges (by telephone or Zoom)</a:t>
            </a:r>
          </a:p>
          <a:p>
            <a:pPr marL="214313" indent="-214313">
              <a:buFont typeface="Arial" panose="020B0604020202020204" pitchFamily="34" charset="0"/>
              <a:buChar char="•"/>
            </a:pPr>
            <a:r>
              <a:rPr lang="en-US" sz="1800" b="1" dirty="0">
                <a:solidFill>
                  <a:srgbClr val="0A0A0A"/>
                </a:solidFill>
                <a:latin typeface="Helvetica Neue" panose="02000503000000020004"/>
                <a:cs typeface="Helvetica" panose="020B0604020202020204" pitchFamily="34" charset="0"/>
              </a:rPr>
              <a:t>Problem-solving</a:t>
            </a:r>
            <a:r>
              <a:rPr lang="en-US" sz="1800" dirty="0">
                <a:solidFill>
                  <a:srgbClr val="0A0A0A"/>
                </a:solidFill>
                <a:latin typeface="Helvetica Neue" panose="02000503000000020004"/>
                <a:cs typeface="Helvetica" panose="020B0604020202020204" pitchFamily="34" charset="0"/>
              </a:rPr>
              <a:t> and </a:t>
            </a:r>
            <a:r>
              <a:rPr lang="en-US" sz="1800" b="1" dirty="0">
                <a:solidFill>
                  <a:srgbClr val="0A0A0A"/>
                </a:solidFill>
                <a:latin typeface="Helvetica Neue" panose="02000503000000020004"/>
                <a:cs typeface="Helvetica" panose="020B0604020202020204" pitchFamily="34" charset="0"/>
              </a:rPr>
              <a:t>goal-setting strategies</a:t>
            </a:r>
            <a:r>
              <a:rPr lang="en-US" sz="1800" dirty="0">
                <a:solidFill>
                  <a:srgbClr val="0A0A0A"/>
                </a:solidFill>
                <a:latin typeface="Helvetica Neue" panose="02000503000000020004"/>
                <a:cs typeface="Helvetica" panose="020B0604020202020204" pitchFamily="34" charset="0"/>
              </a:rPr>
              <a:t> to help unpack complex or overwhelming caregiving difficulties</a:t>
            </a:r>
          </a:p>
          <a:p>
            <a:pPr marL="214313" indent="-214313">
              <a:buFont typeface="Arial" panose="020B0604020202020204" pitchFamily="34" charset="0"/>
              <a:buChar char="•"/>
            </a:pPr>
            <a:r>
              <a:rPr lang="en-US" sz="1800" dirty="0">
                <a:solidFill>
                  <a:srgbClr val="0A0A0A"/>
                </a:solidFill>
                <a:latin typeface="Helvetica Neue" panose="02000503000000020004"/>
                <a:cs typeface="Helvetica" panose="020B0604020202020204" pitchFamily="34" charset="0"/>
              </a:rPr>
              <a:t>Strengthening</a:t>
            </a:r>
            <a:r>
              <a:rPr lang="en-US" sz="1800" b="1" dirty="0">
                <a:solidFill>
                  <a:srgbClr val="0A0A0A"/>
                </a:solidFill>
                <a:latin typeface="Helvetica Neue" panose="02000503000000020004"/>
                <a:cs typeface="Helvetica" panose="020B0604020202020204" pitchFamily="34" charset="0"/>
              </a:rPr>
              <a:t> resilience </a:t>
            </a:r>
            <a:r>
              <a:rPr lang="en-US" sz="1800" dirty="0">
                <a:solidFill>
                  <a:srgbClr val="0A0A0A"/>
                </a:solidFill>
                <a:latin typeface="Helvetica Neue" panose="02000503000000020004"/>
                <a:cs typeface="Helvetica" panose="020B0604020202020204" pitchFamily="34" charset="0"/>
              </a:rPr>
              <a:t>skills to help manage stress</a:t>
            </a:r>
          </a:p>
          <a:p>
            <a:pPr marL="214313" indent="-214313">
              <a:buFont typeface="Arial" panose="020B0604020202020204" pitchFamily="34" charset="0"/>
              <a:buChar char="•"/>
            </a:pPr>
            <a:r>
              <a:rPr lang="en-US" sz="1800" b="1" dirty="0">
                <a:solidFill>
                  <a:srgbClr val="0A0A0A"/>
                </a:solidFill>
                <a:latin typeface="Helvetica Neue" panose="02000503000000020004"/>
                <a:cs typeface="Helvetica" panose="020B0604020202020204" pitchFamily="34" charset="0"/>
              </a:rPr>
              <a:t>Strategies, resources, </a:t>
            </a:r>
            <a:r>
              <a:rPr lang="en-US" sz="1800" dirty="0">
                <a:solidFill>
                  <a:srgbClr val="0A0A0A"/>
                </a:solidFill>
                <a:latin typeface="Helvetica Neue" panose="02000503000000020004"/>
                <a:cs typeface="Helvetica" panose="020B0604020202020204" pitchFamily="34" charset="0"/>
              </a:rPr>
              <a:t>and</a:t>
            </a:r>
            <a:r>
              <a:rPr lang="en-US" sz="1800" b="1" dirty="0">
                <a:solidFill>
                  <a:srgbClr val="0A0A0A"/>
                </a:solidFill>
                <a:latin typeface="Helvetica Neue" panose="02000503000000020004"/>
                <a:cs typeface="Helvetica" panose="020B0604020202020204" pitchFamily="34" charset="0"/>
              </a:rPr>
              <a:t> information</a:t>
            </a:r>
            <a:r>
              <a:rPr lang="en-US" sz="1800" dirty="0">
                <a:solidFill>
                  <a:srgbClr val="0A0A0A"/>
                </a:solidFill>
                <a:latin typeface="Helvetica Neue" panose="02000503000000020004"/>
                <a:cs typeface="Helvetica" panose="020B0604020202020204" pitchFamily="34" charset="0"/>
              </a:rPr>
              <a:t> tailored to suit caregivers needs</a:t>
            </a:r>
          </a:p>
          <a:p>
            <a:pPr marL="214313" indent="-214313">
              <a:buFont typeface="Arial" panose="020B0604020202020204" pitchFamily="34" charset="0"/>
              <a:buChar char="•"/>
            </a:pPr>
            <a:r>
              <a:rPr lang="en-US" sz="1800" b="1" dirty="0">
                <a:solidFill>
                  <a:srgbClr val="0A0A0A"/>
                </a:solidFill>
                <a:latin typeface="Helvetica Neue" panose="02000503000000020004"/>
                <a:cs typeface="Helvetica" panose="020B0604020202020204" pitchFamily="34" charset="0"/>
              </a:rPr>
              <a:t>Motivational support</a:t>
            </a:r>
            <a:r>
              <a:rPr lang="en-US" sz="1800" dirty="0">
                <a:solidFill>
                  <a:srgbClr val="0A0A0A"/>
                </a:solidFill>
                <a:latin typeface="Helvetica Neue" panose="02000503000000020004"/>
                <a:cs typeface="Helvetica" panose="020B0604020202020204" pitchFamily="34" charset="0"/>
              </a:rPr>
              <a:t> to make the necessary changes within the caregiving role</a:t>
            </a:r>
          </a:p>
          <a:p>
            <a:pPr marL="214313" indent="-214313">
              <a:buFont typeface="Arial" panose="020B0604020202020204" pitchFamily="34" charset="0"/>
              <a:buChar char="•"/>
            </a:pPr>
            <a:r>
              <a:rPr lang="en-US" sz="1800" b="1" dirty="0">
                <a:solidFill>
                  <a:srgbClr val="0A0A0A"/>
                </a:solidFill>
                <a:latin typeface="Helvetica Neue" panose="02000503000000020004"/>
                <a:cs typeface="Helvetica" panose="020B0604020202020204" pitchFamily="34" charset="0"/>
              </a:rPr>
              <a:t>Accountability</a:t>
            </a:r>
            <a:r>
              <a:rPr lang="en-US" sz="1800" dirty="0">
                <a:solidFill>
                  <a:srgbClr val="0A0A0A"/>
                </a:solidFill>
                <a:latin typeface="Helvetica Neue" panose="02000503000000020004"/>
                <a:cs typeface="Helvetica" panose="020B0604020202020204" pitchFamily="34" charset="0"/>
              </a:rPr>
              <a:t> for action-items</a:t>
            </a:r>
          </a:p>
          <a:p>
            <a:pPr marL="214313" indent="-214313">
              <a:buFont typeface="Arial" panose="020B0604020202020204" pitchFamily="34" charset="0"/>
              <a:buChar char="•"/>
            </a:pPr>
            <a:endParaRPr lang="en-US" sz="1800" dirty="0">
              <a:solidFill>
                <a:srgbClr val="0A0A0A"/>
              </a:solidFill>
              <a:latin typeface="Helvetica Neue" panose="02000503000000020004"/>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“SCALE” (which stands for Supporting Caregiver Awareness, Learning &amp; Empowerment) is our signature program. SCALE aims to empower caregivers with practical information, and skills to enhance self-awareness with a focus on one’s own emotions, needs, and well-being. Like all of our other programs, it is FREE; it runs twice per year and consists of a series of eight webinars facilitated by contracted mental health professionals. Caregivers can attend them live or access the recordings. Participants can register for all or only some of the weekly webinars. They don’t have to commit to all eight but viewing all of them is recommended. Those who register for webinars may also choose to sign up for limited individual or group counselling sessions with the facilitators during the 8-week program. These sessions allow one to dig a little deeper to work through their emotions related to caregiving.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Our winter session started February 4 (Feb 6 for the French version), and registration is still open on our website. Caregivers can self-register.</a:t>
            </a:r>
          </a:p>
          <a:p>
            <a:pPr marL="214313" indent="-214313">
              <a:buFont typeface="Arial" panose="020B0604020202020204" pitchFamily="34" charset="0"/>
              <a:buChar char="•"/>
            </a:pPr>
            <a:endParaRPr lang="en-US" sz="1800" dirty="0">
              <a:solidFill>
                <a:srgbClr val="0A0A0A"/>
              </a:solidFill>
              <a:latin typeface="Helvetica Neue" panose="02000503000000020004"/>
              <a:cs typeface="Helvetica" panose="020B0604020202020204" pitchFamily="34" charset="0"/>
            </a:endParaRPr>
          </a:p>
          <a:p>
            <a:pPr marL="0" marR="0">
              <a:lnSpc>
                <a:spcPct val="115000"/>
              </a:lnSpc>
              <a:spcAft>
                <a:spcPts val="800"/>
              </a:spcAft>
            </a:pPr>
            <a:endParaRPr lang="en-CA" sz="1800" dirty="0"/>
          </a:p>
        </p:txBody>
      </p:sp>
    </p:spTree>
    <p:extLst>
      <p:ext uri="{BB962C8B-B14F-4D97-AF65-F5344CB8AC3E}">
        <p14:creationId xmlns:p14="http://schemas.microsoft.com/office/powerpoint/2010/main" val="17460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turn it over to Jennifer to guide you through our Reflections and Actions Activity.</a:t>
            </a:r>
          </a:p>
        </p:txBody>
      </p:sp>
      <p:sp>
        <p:nvSpPr>
          <p:cNvPr id="4" name="Slide Number Placeholder 3"/>
          <p:cNvSpPr>
            <a:spLocks noGrp="1"/>
          </p:cNvSpPr>
          <p:nvPr>
            <p:ph type="sldNum" sz="quarter" idx="5"/>
          </p:nvPr>
        </p:nvSpPr>
        <p:spPr/>
        <p:txBody>
          <a:bodyPr/>
          <a:lstStyle/>
          <a:p>
            <a:fld id="{B8F1E044-3EA6-4167-A0FB-D05C215FD25D}" type="slidenum">
              <a:rPr lang="en-US" smtClean="0"/>
              <a:t>27</a:t>
            </a:fld>
            <a:endParaRPr lang="en-US"/>
          </a:p>
        </p:txBody>
      </p:sp>
    </p:spTree>
    <p:extLst>
      <p:ext uri="{BB962C8B-B14F-4D97-AF65-F5344CB8AC3E}">
        <p14:creationId xmlns:p14="http://schemas.microsoft.com/office/powerpoint/2010/main" val="1032010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Hennessy called us to be mindful. What small thing can I do to be more present?</a:t>
            </a:r>
          </a:p>
          <a:p>
            <a:pPr marL="0" marR="0"/>
            <a:r>
              <a:rPr lang="en-US" sz="900">
                <a:effectLst/>
                <a:latin typeface="Calibri" panose="020F0502020204030204" pitchFamily="34" charset="0"/>
              </a:rPr>
              <a:t>Tailoring tasks and activities to support changing needs and abilities - identifying strengths and abilities vs focusing on lost abilities, what a person can no longer do</a:t>
            </a:r>
          </a:p>
          <a:p>
            <a:pPr marL="0" marR="0"/>
            <a:r>
              <a:rPr lang="en-US" sz="900">
                <a:effectLst/>
                <a:latin typeface="Calibri" panose="020F0502020204030204" pitchFamily="34" charset="0"/>
              </a:rPr>
              <a:t>Providing support through transitions in the community - key takeaways?</a:t>
            </a:r>
          </a:p>
          <a:p>
            <a:pPr marL="0" marR="0"/>
            <a:r>
              <a:rPr lang="en-US" sz="900">
                <a:effectLst/>
                <a:latin typeface="Calibri" panose="020F0502020204030204" pitchFamily="34" charset="0"/>
              </a:rPr>
              <a:t>Advance Care Planning - who would you want to make decisions for you if you were not able? What does quality of life look like for you? Reflecting on values and beliefs?</a:t>
            </a:r>
          </a:p>
          <a:p>
            <a:pPr marL="0" marR="0"/>
            <a:r>
              <a:rPr lang="en-US" sz="900">
                <a:effectLst/>
                <a:latin typeface="Calibri" panose="020F0502020204030204" pitchFamily="34" charset="0"/>
              </a:rPr>
              <a:t>This afternoon we heard about:</a:t>
            </a:r>
          </a:p>
          <a:p>
            <a:pPr marL="0" marR="0"/>
            <a:r>
              <a:rPr lang="en-US" sz="900">
                <a:effectLst/>
                <a:latin typeface="Calibri" panose="020F0502020204030204" pitchFamily="34" charset="0"/>
              </a:rPr>
              <a:t>Teepa Snow’s Positive Approaches to Care - how do we coach our CG in understanding the experience of the PLWD and adapting how they communicate to support understanding, validation, and connection</a:t>
            </a:r>
          </a:p>
          <a:p>
            <a:pPr marL="0" marR="0"/>
            <a:r>
              <a:rPr lang="en-US" sz="900">
                <a:effectLst/>
                <a:latin typeface="Calibri" panose="020F0502020204030204" pitchFamily="34" charset="0"/>
              </a:rPr>
              <a:t>Problem solving techniques - how do we help CG to think about the challenges they are living, and support them in setting small goals</a:t>
            </a:r>
          </a:p>
          <a:p>
            <a:pPr marL="0" marR="0"/>
            <a:r>
              <a:rPr lang="en-US" sz="900">
                <a:effectLst/>
                <a:latin typeface="Calibri" panose="020F0502020204030204" pitchFamily="34" charset="0"/>
              </a:rPr>
              <a:t>Navigating transitions in LTC</a:t>
            </a:r>
          </a:p>
          <a:p>
            <a:pPr marL="0" marR="0"/>
            <a:r>
              <a:rPr lang="en-US" sz="900">
                <a:effectLst/>
                <a:latin typeface="Calibri" panose="020F0502020204030204" pitchFamily="34" charset="0"/>
              </a:rPr>
              <a:t>Self-Compassion</a:t>
            </a:r>
          </a:p>
          <a:p>
            <a:endParaRPr lang="en-US"/>
          </a:p>
        </p:txBody>
      </p:sp>
      <p:sp>
        <p:nvSpPr>
          <p:cNvPr id="4" name="Slide Number Placeholder 3"/>
          <p:cNvSpPr>
            <a:spLocks noGrp="1"/>
          </p:cNvSpPr>
          <p:nvPr>
            <p:ph type="sldNum" sz="quarter" idx="5"/>
          </p:nvPr>
        </p:nvSpPr>
        <p:spPr/>
        <p:txBody>
          <a:bodyPr/>
          <a:lstStyle/>
          <a:p>
            <a:fld id="{B8F1E044-3EA6-4167-A0FB-D05C215FD25D}" type="slidenum">
              <a:rPr lang="en-US" smtClean="0"/>
              <a:t>28</a:t>
            </a:fld>
            <a:endParaRPr lang="en-US"/>
          </a:p>
        </p:txBody>
      </p:sp>
    </p:spTree>
    <p:extLst>
      <p:ext uri="{BB962C8B-B14F-4D97-AF65-F5344CB8AC3E}">
        <p14:creationId xmlns:p14="http://schemas.microsoft.com/office/powerpoint/2010/main" val="2875240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7872-F3EA-5FA6-C9C0-E9897DB7A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8487E-EB7D-A50F-3C73-10671EF42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CFE0E-7D71-6A51-E4F2-D22C67AFF9A7}"/>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SMART goals</a:t>
            </a:r>
          </a:p>
          <a:p>
            <a:endParaRPr lang="en-US"/>
          </a:p>
        </p:txBody>
      </p:sp>
      <p:sp>
        <p:nvSpPr>
          <p:cNvPr id="4" name="Slide Number Placeholder 3">
            <a:extLst>
              <a:ext uri="{FF2B5EF4-FFF2-40B4-BE49-F238E27FC236}">
                <a16:creationId xmlns:a16="http://schemas.microsoft.com/office/drawing/2014/main" id="{5F3352D0-17ED-8E3A-E6A7-DBE26957A07F}"/>
              </a:ext>
            </a:extLst>
          </p:cNvPr>
          <p:cNvSpPr>
            <a:spLocks noGrp="1"/>
          </p:cNvSpPr>
          <p:nvPr>
            <p:ph type="sldNum" sz="quarter" idx="5"/>
          </p:nvPr>
        </p:nvSpPr>
        <p:spPr/>
        <p:txBody>
          <a:bodyPr/>
          <a:lstStyle/>
          <a:p>
            <a:fld id="{B8F1E044-3EA6-4167-A0FB-D05C215FD25D}" type="slidenum">
              <a:rPr lang="en-US" smtClean="0"/>
              <a:t>29</a:t>
            </a:fld>
            <a:endParaRPr lang="en-US"/>
          </a:p>
        </p:txBody>
      </p:sp>
    </p:spTree>
    <p:extLst>
      <p:ext uri="{BB962C8B-B14F-4D97-AF65-F5344CB8AC3E}">
        <p14:creationId xmlns:p14="http://schemas.microsoft.com/office/powerpoint/2010/main" val="1630063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59DA-B51D-B20A-392D-7CDB7F709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0D127-A005-E307-1049-A8BFFF7C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52B95-0632-8DE9-0A74-259381237711}"/>
              </a:ext>
            </a:extLst>
          </p:cNvPr>
          <p:cNvSpPr>
            <a:spLocks noGrp="1"/>
          </p:cNvSpPr>
          <p:nvPr>
            <p:ph type="body" idx="1"/>
          </p:nvPr>
        </p:nvSpPr>
        <p:spPr/>
        <p:txBody>
          <a:bodyPr/>
          <a:lstStyle/>
          <a:p>
            <a:r>
              <a:rPr lang="en-US"/>
              <a:t>Capability refers to whether we have the knowledge, skills and abilities required to engage in a particular </a:t>
            </a:r>
            <a:r>
              <a:rPr lang="en-US" err="1"/>
              <a:t>behaviour</a:t>
            </a:r>
            <a:r>
              <a:rPr lang="en-US"/>
              <a:t>. </a:t>
            </a:r>
          </a:p>
          <a:p>
            <a:r>
              <a:rPr lang="en-US"/>
              <a:t>Opportunity: in the context of this model, opportunity refers to the external factors which make the execution of a particular </a:t>
            </a:r>
            <a:r>
              <a:rPr lang="en-US" err="1"/>
              <a:t>behaviour</a:t>
            </a:r>
            <a:r>
              <a:rPr lang="en-US"/>
              <a:t> possible</a:t>
            </a:r>
          </a:p>
          <a:p>
            <a:r>
              <a:rPr lang="en-US"/>
              <a:t>Motivation: the internal processes which influence our decision making and </a:t>
            </a:r>
            <a:r>
              <a:rPr lang="en-US" err="1"/>
              <a:t>behaviours</a:t>
            </a:r>
            <a:endParaRPr lang="en-US"/>
          </a:p>
          <a:p>
            <a:endParaRPr lang="en-US"/>
          </a:p>
        </p:txBody>
      </p:sp>
      <p:sp>
        <p:nvSpPr>
          <p:cNvPr id="4" name="Slide Number Placeholder 3">
            <a:extLst>
              <a:ext uri="{FF2B5EF4-FFF2-40B4-BE49-F238E27FC236}">
                <a16:creationId xmlns:a16="http://schemas.microsoft.com/office/drawing/2014/main" id="{557E4FED-ACB2-08BD-5FC8-5846A3940764}"/>
              </a:ext>
            </a:extLst>
          </p:cNvPr>
          <p:cNvSpPr>
            <a:spLocks noGrp="1"/>
          </p:cNvSpPr>
          <p:nvPr>
            <p:ph type="sldNum" sz="quarter" idx="5"/>
          </p:nvPr>
        </p:nvSpPr>
        <p:spPr/>
        <p:txBody>
          <a:bodyPr/>
          <a:lstStyle/>
          <a:p>
            <a:fld id="{B8F1E044-3EA6-4167-A0FB-D05C215FD25D}" type="slidenum">
              <a:rPr lang="en-US" smtClean="0"/>
              <a:t>30</a:t>
            </a:fld>
            <a:endParaRPr lang="en-US"/>
          </a:p>
        </p:txBody>
      </p:sp>
    </p:spTree>
    <p:extLst>
      <p:ext uri="{BB962C8B-B14F-4D97-AF65-F5344CB8AC3E}">
        <p14:creationId xmlns:p14="http://schemas.microsoft.com/office/powerpoint/2010/main" val="299709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talk about why we do our work, studies estimate caregivers provide 75% of the care in the healthcare system. There are approximately 4 million caregivers in Ontario caring for a family member, partner, friend or neighbour. They can be people caring for aging parents, a spouse caring for their partner, or young caregivers like siblings. </a:t>
            </a:r>
            <a:endParaRPr lang="en-US" dirty="0"/>
          </a:p>
          <a:p>
            <a:endParaRPr lang="en-CA" dirty="0"/>
          </a:p>
          <a:p>
            <a:r>
              <a:rPr lang="en-CA" dirty="0"/>
              <a:t>This is a quick snapshot of the caregiver profile in Ontario, taken from the OCO’s 2024 Spotlight Report. </a:t>
            </a:r>
            <a:endParaRPr lang="en-US" dirty="0">
              <a:ea typeface="Calibri"/>
              <a:cs typeface="Calibri"/>
            </a:endParaRPr>
          </a:p>
          <a:p>
            <a:endParaRPr lang="en-CA" dirty="0"/>
          </a:p>
          <a:p>
            <a:r>
              <a:rPr lang="en-CA" dirty="0"/>
              <a:t>I mentioned 4 million caregivers across the province, and they are across all ages and genders. There is an overwhelming number of caregivers – 67% - who are also in the workforce. That might be some of you in this room today.</a:t>
            </a:r>
            <a:endParaRPr lang="en-CA" dirty="0">
              <a:ea typeface="Calibri"/>
              <a:cs typeface="Calibri"/>
            </a:endParaRPr>
          </a:p>
          <a:p>
            <a:pPr>
              <a:spcAft>
                <a:spcPts val="200"/>
              </a:spcAft>
            </a:pPr>
            <a:endParaRPr lang="en-CA" sz="900" dirty="0">
              <a:ea typeface="Calibri"/>
              <a:cs typeface="Calibri"/>
            </a:endParaRPr>
          </a:p>
        </p:txBody>
      </p:sp>
      <p:sp>
        <p:nvSpPr>
          <p:cNvPr id="4" name="Slide Number Placeholder 3"/>
          <p:cNvSpPr>
            <a:spLocks noGrp="1"/>
          </p:cNvSpPr>
          <p:nvPr>
            <p:ph type="sldNum" sz="quarter" idx="5"/>
          </p:nvPr>
        </p:nvSpPr>
        <p:spPr/>
        <p:txBody>
          <a:bodyPr/>
          <a:lstStyle/>
          <a:p>
            <a:fld id="{B8F1E044-3EA6-4167-A0FB-D05C215FD25D}" type="slidenum">
              <a:rPr lang="en-US" smtClean="0"/>
              <a:t>4</a:t>
            </a:fld>
            <a:endParaRPr lang="en-US"/>
          </a:p>
        </p:txBody>
      </p:sp>
    </p:spTree>
    <p:extLst>
      <p:ext uri="{BB962C8B-B14F-4D97-AF65-F5344CB8AC3E}">
        <p14:creationId xmlns:p14="http://schemas.microsoft.com/office/powerpoint/2010/main" val="112986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9e0ac22111_0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19e0ac22111_0_74:notes"/>
          <p:cNvSpPr txBox="1">
            <a:spLocks noGrp="1"/>
          </p:cNvSpPr>
          <p:nvPr>
            <p:ph type="body" idx="1"/>
          </p:nvPr>
        </p:nvSpPr>
        <p:spPr>
          <a:xfrm>
            <a:off x="701040" y="4473893"/>
            <a:ext cx="5608320" cy="3660610"/>
          </a:xfrm>
          <a:prstGeom prst="rect">
            <a:avLst/>
          </a:prstGeom>
          <a:noFill/>
          <a:ln>
            <a:noFill/>
          </a:ln>
        </p:spPr>
        <p:txBody>
          <a:bodyPr spcFirstLastPara="1" wrap="square" lIns="93060" tIns="46517" rIns="93060" bIns="46517" anchor="t" anchorCtr="0">
            <a:noAutofit/>
          </a:bodyPr>
          <a:lstStyle/>
          <a:p>
            <a:pPr>
              <a:buSzPts val="1100"/>
            </a:pPr>
            <a:r>
              <a:rPr lang="en-US" sz="1400" dirty="0"/>
              <a:t>What are you able to do right now? You can you can check out our website, attend a Learning Collaborative Event, or subscribe to OCO’s newsletters – Learning Collaboratives (and newsletters) are open to any clinician, leadership staff, or patient, and act as a community of practice to share information and learn from others on implementation topics. We’re so grateful to be a part of this group, and moving forward, you will actually have two staff that you’re working with - myself, and Bianca </a:t>
            </a:r>
            <a:r>
              <a:rPr lang="en-US" sz="1400" dirty="0" err="1"/>
              <a:t>Feitelberg</a:t>
            </a:r>
            <a:r>
              <a:rPr lang="en-US" sz="1400" dirty="0"/>
              <a:t>, who is a Project Lead for Ontario Health Teams who you may see at a future meeting. </a:t>
            </a:r>
          </a:p>
        </p:txBody>
      </p:sp>
      <p:sp>
        <p:nvSpPr>
          <p:cNvPr id="597" name="Google Shape;597;g19e0ac22111_0_74:notes"/>
          <p:cNvSpPr txBox="1">
            <a:spLocks noGrp="1"/>
          </p:cNvSpPr>
          <p:nvPr>
            <p:ph type="sldNum" idx="12"/>
          </p:nvPr>
        </p:nvSpPr>
        <p:spPr>
          <a:xfrm>
            <a:off x="3970938" y="8829967"/>
            <a:ext cx="3037840" cy="466345"/>
          </a:xfrm>
          <a:prstGeom prst="rect">
            <a:avLst/>
          </a:prstGeom>
          <a:noFill/>
          <a:ln>
            <a:noFill/>
          </a:ln>
        </p:spPr>
        <p:txBody>
          <a:bodyPr spcFirstLastPara="1" wrap="square" lIns="93060" tIns="46517" rIns="93060" bIns="46517"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Tx/>
              <a:buNone/>
              <a:tabLst/>
              <a:defRPr/>
            </a:pPr>
            <a:fld id="{00000000-1234-1234-1234-123412341234}" type="slidenum">
              <a:rPr kumimoji="0" lang="en-CA"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Tx/>
                <a:buNone/>
                <a:tabLst/>
                <a:defRPr/>
              </a:pPr>
              <a:t>32</a:t>
            </a:fld>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could take away a few notes with you from our sessions today – its that we all have the ability to make a difference to set us up for better health tomorrow. One small change can have a big impact. Better health for caregivers and better health for care providers means better health for our patients.</a:t>
            </a:r>
          </a:p>
        </p:txBody>
      </p:sp>
      <p:sp>
        <p:nvSpPr>
          <p:cNvPr id="4" name="Slide Number Placeholder 3"/>
          <p:cNvSpPr>
            <a:spLocks noGrp="1"/>
          </p:cNvSpPr>
          <p:nvPr>
            <p:ph type="sldNum" sz="quarter" idx="5"/>
          </p:nvPr>
        </p:nvSpPr>
        <p:spPr/>
        <p:txBody>
          <a:bodyPr/>
          <a:lstStyle/>
          <a:p>
            <a:fld id="{B8F1E044-3EA6-4167-A0FB-D05C215FD25D}" type="slidenum">
              <a:rPr lang="en-US" smtClean="0"/>
              <a:t>33</a:t>
            </a:fld>
            <a:endParaRPr lang="en-US"/>
          </a:p>
        </p:txBody>
      </p:sp>
    </p:spTree>
    <p:extLst>
      <p:ext uri="{BB962C8B-B14F-4D97-AF65-F5344CB8AC3E}">
        <p14:creationId xmlns:p14="http://schemas.microsoft.com/office/powerpoint/2010/main" val="1548574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brings me to the end of our presentation, please feel free to connect with us afterward should you have questions or would like resources. Thanks everyone for your time! </a:t>
            </a:r>
          </a:p>
          <a:p>
            <a:endParaRPr lang="en-US" dirty="0"/>
          </a:p>
        </p:txBody>
      </p:sp>
      <p:sp>
        <p:nvSpPr>
          <p:cNvPr id="4" name="Slide Number Placeholder 3"/>
          <p:cNvSpPr>
            <a:spLocks noGrp="1"/>
          </p:cNvSpPr>
          <p:nvPr>
            <p:ph type="sldNum" sz="quarter" idx="5"/>
          </p:nvPr>
        </p:nvSpPr>
        <p:spPr/>
        <p:txBody>
          <a:bodyPr/>
          <a:lstStyle/>
          <a:p>
            <a:fld id="{B8F1E044-3EA6-4167-A0FB-D05C215FD25D}" type="slidenum">
              <a:rPr lang="en-US" smtClean="0"/>
              <a:t>34</a:t>
            </a:fld>
            <a:endParaRPr lang="en-US"/>
          </a:p>
        </p:txBody>
      </p:sp>
    </p:spTree>
    <p:extLst>
      <p:ext uri="{BB962C8B-B14F-4D97-AF65-F5344CB8AC3E}">
        <p14:creationId xmlns:p14="http://schemas.microsoft.com/office/powerpoint/2010/main" val="374710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Caregivers are in a varied and diverse spectrum of scenarios and situations that make each of them unique. It might be the number of people they look after; their relationship to the care recipient; the location in which the care is provided, how their culture or family makeup looks like – and they may have intersectional identities. Something to reflect on, is that I’m sure we all know someone who is a caregiver, and that we all have the potential to become a caregiver one day, if we’re not one already. </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B8F1E044-3EA6-4167-A0FB-D05C215FD25D}" type="slidenum">
              <a:rPr lang="en-US" smtClean="0"/>
              <a:t>5</a:t>
            </a:fld>
            <a:endParaRPr lang="en-US"/>
          </a:p>
        </p:txBody>
      </p:sp>
    </p:spTree>
    <p:extLst>
      <p:ext uri="{BB962C8B-B14F-4D97-AF65-F5344CB8AC3E}">
        <p14:creationId xmlns:p14="http://schemas.microsoft.com/office/powerpoint/2010/main" val="371729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just released our Preparing to Care report – with a few staggering numbers. There can be 2.5 million more caregivers in Ontario by 2030. As health and social care systems plan for the increasing capacity demands as the population ages, it needs to be understood that family caregivers are in dire need of support. In our report, it notes that seventy-five per cent of current caregivers feel so burned out they worry about whether they will be able to continue in the role. OCO sees this as a need to provide prospective caregivers with information and planning tools ahead of time, that enable them to feel confident, for when they do find themselves in the caregiving role. By supporting Ontarians in the planning process, we hope to reach people long before they are taking on caregiving responsibilities or their health and wellness is compromised. Because, we also know that when caregivers are healthy, patients are healthy. We work with healthcare leaders, educators, and system partners in the adoption of caregiver-friendly practices that have shown to make a difference in the lives of caregivers and ultimately, their loved ones as well.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8F1E044-3EA6-4167-A0FB-D05C215FD25D}" type="slidenum">
              <a:rPr lang="en-US" smtClean="0"/>
              <a:t>6</a:t>
            </a:fld>
            <a:endParaRPr lang="en-US"/>
          </a:p>
        </p:txBody>
      </p:sp>
    </p:spTree>
    <p:extLst>
      <p:ext uri="{BB962C8B-B14F-4D97-AF65-F5344CB8AC3E}">
        <p14:creationId xmlns:p14="http://schemas.microsoft.com/office/powerpoint/2010/main" val="1386654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CA" dirty="0"/>
              <a:t>In this room</a:t>
            </a:r>
            <a:r>
              <a:rPr lang="en-CA"/>
              <a:t>, </a:t>
            </a:r>
            <a:r>
              <a:rPr lang="en-CA" dirty="0"/>
              <a:t>we are </a:t>
            </a:r>
            <a:r>
              <a:rPr lang="en-CA"/>
              <a:t>all deeply aware that the impact of caregiving can be significant</a:t>
            </a:r>
            <a:r>
              <a:rPr lang="en-CA" dirty="0"/>
              <a:t> – you all do this every day as frontline workers and healthcare staff doing caregiving work - and I'm sure have been impacted in many ways yourselves</a:t>
            </a:r>
            <a:r>
              <a:rPr lang="en-CA"/>
              <a:t>. Caregivers </a:t>
            </a:r>
            <a:r>
              <a:rPr lang="en-CA" dirty="0"/>
              <a:t>have told us, that caregiving </a:t>
            </a:r>
            <a:r>
              <a:rPr lang="en-CA"/>
              <a:t>has an impact on time, their jobs, finances, their own physical and mental health and the relationships they have with others</a:t>
            </a:r>
            <a:r>
              <a:rPr lang="en-CA" dirty="0"/>
              <a:t>, amongst other factors. Caregivers may enter the healthcare system themselves because of the amount of mental and physical energy they are spending that can affect their physical health</a:t>
            </a:r>
            <a:r>
              <a:rPr lang="en-CA"/>
              <a:t>. </a:t>
            </a:r>
            <a:r>
              <a:rPr lang="en-CA" dirty="0"/>
              <a:t>And that is on top of other systemic barriers they may face on a day to day.</a:t>
            </a:r>
            <a:endParaRPr lang="en-US" dirty="0"/>
          </a:p>
          <a:p>
            <a:pPr defTabSz="698830">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B8F1E044-3EA6-4167-A0FB-D05C215FD25D}" type="slidenum">
              <a:rPr lang="en-US" smtClean="0"/>
              <a:t>7</a:t>
            </a:fld>
            <a:endParaRPr lang="en-US"/>
          </a:p>
        </p:txBody>
      </p:sp>
    </p:spTree>
    <p:extLst>
      <p:ext uri="{BB962C8B-B14F-4D97-AF65-F5344CB8AC3E}">
        <p14:creationId xmlns:p14="http://schemas.microsoft.com/office/powerpoint/2010/main" val="265199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2690-3192-A46A-57F8-513B7B813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3306F-D73D-CCF9-C32A-D3B8E40F2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7CEAE-EB07-42A0-645C-7C2C0D008C42}"/>
              </a:ext>
            </a:extLst>
          </p:cNvPr>
          <p:cNvSpPr>
            <a:spLocks noGrp="1"/>
          </p:cNvSpPr>
          <p:nvPr>
            <p:ph type="body" idx="1"/>
          </p:nvPr>
        </p:nvSpPr>
        <p:spPr/>
        <p:txBody>
          <a:bodyPr/>
          <a:lstStyle/>
          <a:p>
            <a:r>
              <a:rPr lang="en-US"/>
              <a:t>Let’s now talk about the impacts of caregivers on our healthcare system. </a:t>
            </a:r>
            <a:r>
              <a:rPr lang="en-US" dirty="0"/>
              <a:t>I'm going to ask the audience to think about this for a moment. I encourage you to put your hand up and share, what are the benefits you can think of, when you include caregivers in your practice? </a:t>
            </a:r>
            <a:endParaRPr lang="en-US"/>
          </a:p>
        </p:txBody>
      </p:sp>
      <p:sp>
        <p:nvSpPr>
          <p:cNvPr id="4" name="Slide Number Placeholder 3">
            <a:extLst>
              <a:ext uri="{FF2B5EF4-FFF2-40B4-BE49-F238E27FC236}">
                <a16:creationId xmlns:a16="http://schemas.microsoft.com/office/drawing/2014/main" id="{0821A3F2-4CD4-D777-6F97-6EE0C36EE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75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540B-3CE6-5880-BEED-1314275DA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5EE5A-EBD4-E82F-5621-97D0B68D2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C2D52-B6A7-AE01-E338-55A92670798E}"/>
              </a:ext>
            </a:extLst>
          </p:cNvPr>
          <p:cNvSpPr>
            <a:spLocks noGrp="1"/>
          </p:cNvSpPr>
          <p:nvPr>
            <p:ph type="body" idx="1"/>
          </p:nvPr>
        </p:nvSpPr>
        <p:spPr/>
        <p:txBody>
          <a:bodyPr/>
          <a:lstStyle/>
          <a:p>
            <a:r>
              <a:rPr lang="en-US" dirty="0"/>
              <a:t>As I mentioned before, when caregivers are equipped, supported and healthy</a:t>
            </a:r>
            <a:r>
              <a:rPr lang="en-US"/>
              <a:t>, </a:t>
            </a:r>
            <a:r>
              <a:rPr lang="en-US" dirty="0"/>
              <a:t>it means patients </a:t>
            </a:r>
            <a:r>
              <a:rPr lang="en-US"/>
              <a:t>are </a:t>
            </a:r>
            <a:r>
              <a:rPr lang="en-US" dirty="0"/>
              <a:t>equipped, supported and healthy. When we incorporate our three pillars </a:t>
            </a:r>
            <a:r>
              <a:rPr lang="en-US"/>
              <a:t>of </a:t>
            </a:r>
            <a:r>
              <a:rPr lang="en-US" dirty="0"/>
              <a:t>Identify, Include and Support in </a:t>
            </a:r>
            <a:r>
              <a:rPr lang="en-US"/>
              <a:t>Essential Care </a:t>
            </a:r>
            <a:r>
              <a:rPr lang="en-US" dirty="0"/>
              <a:t>Partner Programs, health </a:t>
            </a:r>
            <a:r>
              <a:rPr lang="en-US"/>
              <a:t>outcomes and quality of care are improved</a:t>
            </a:r>
            <a:r>
              <a:rPr lang="en-US" dirty="0"/>
              <a:t> for patients. This can mean:</a:t>
            </a:r>
          </a:p>
          <a:p>
            <a:pPr marL="0" indent="0">
              <a:buFont typeface="Arial" panose="020B0604020202020204" pitchFamily="34" charset="0"/>
              <a:buNone/>
            </a:pPr>
            <a:endParaRPr lang="en-US">
              <a:ea typeface="Calibri"/>
              <a:cs typeface="Calibri"/>
            </a:endParaRPr>
          </a:p>
          <a:p>
            <a:pPr marL="232410" indent="-232410">
              <a:buFont typeface="Arial" panose="020B0604020202020204" pitchFamily="34" charset="0"/>
              <a:buChar char="•"/>
            </a:pPr>
            <a:r>
              <a:rPr lang="en-US"/>
              <a:t>Adherence to and positive responses to medical instructions</a:t>
            </a:r>
            <a:endParaRPr lang="en-US" dirty="0">
              <a:ea typeface="Calibri"/>
              <a:cs typeface="Calibri"/>
            </a:endParaRPr>
          </a:p>
          <a:p>
            <a:pPr marL="232410" indent="-232410">
              <a:buFont typeface="Arial" panose="020B0604020202020204" pitchFamily="34" charset="0"/>
              <a:buChar char="•"/>
            </a:pPr>
            <a:r>
              <a:rPr lang="en-US"/>
              <a:t>Medication adherence</a:t>
            </a:r>
            <a:endParaRPr lang="en-US" dirty="0">
              <a:ea typeface="Calibri"/>
              <a:cs typeface="Calibri"/>
            </a:endParaRPr>
          </a:p>
          <a:p>
            <a:pPr marL="232410" indent="-232410">
              <a:buFont typeface="Arial" panose="020B0604020202020204" pitchFamily="34" charset="0"/>
              <a:buChar char="•"/>
            </a:pPr>
            <a:r>
              <a:rPr lang="en-US"/>
              <a:t>Opportunities for preventative care </a:t>
            </a:r>
            <a:endParaRPr lang="en-US" dirty="0">
              <a:ea typeface="Calibri"/>
              <a:cs typeface="Calibri"/>
            </a:endParaRPr>
          </a:p>
          <a:p>
            <a:pPr marL="232410" indent="-232410">
              <a:buFont typeface="Arial" panose="020B0604020202020204" pitchFamily="34" charset="0"/>
              <a:buChar char="•"/>
            </a:pPr>
            <a:r>
              <a:rPr lang="en-US"/>
              <a:t>Language or cultural understanding</a:t>
            </a:r>
            <a:endParaRPr lang="en-US" dirty="0">
              <a:ea typeface="Calibri"/>
              <a:cs typeface="Calibri"/>
            </a:endParaRPr>
          </a:p>
          <a:p>
            <a:pPr marL="232410" indent="-232410">
              <a:buFont typeface="Arial" panose="020B0604020202020204" pitchFamily="34" charset="0"/>
              <a:buChar char="•"/>
            </a:pPr>
            <a:r>
              <a:rPr lang="en-US"/>
              <a:t>Help to lessen the load on frontline workers</a:t>
            </a:r>
            <a:endParaRPr lang="en-US" dirty="0">
              <a:ea typeface="Calibri"/>
              <a:cs typeface="Calibri"/>
            </a:endParaRPr>
          </a:p>
          <a:p>
            <a:pPr marL="232410" indent="-232410">
              <a:buFont typeface="Arial" panose="020B0604020202020204" pitchFamily="34" charset="0"/>
              <a:buChar char="•"/>
            </a:pPr>
            <a:r>
              <a:rPr lang="en-US"/>
              <a:t>Understanding of discharge instructions and continuum of care after discharge</a:t>
            </a:r>
            <a:endParaRPr lang="en-US" dirty="0">
              <a:ea typeface="Calibri"/>
              <a:cs typeface="Calibri"/>
            </a:endParaRPr>
          </a:p>
          <a:p>
            <a:pPr marL="232410" indent="-232410">
              <a:buFont typeface="Arial" panose="020B0604020202020204" pitchFamily="34" charset="0"/>
              <a:buChar char="•"/>
            </a:pPr>
            <a:r>
              <a:rPr lang="en-US"/>
              <a:t>When we include caregivers, there are reduced costs to the healthcare system</a:t>
            </a:r>
            <a:endParaRPr lang="en-US" dirty="0">
              <a:ea typeface="Calibri"/>
              <a:cs typeface="Calibri"/>
            </a:endParaRPr>
          </a:p>
          <a:p>
            <a:pPr marL="0" indent="0">
              <a:buFont typeface="Arial" panose="020B0604020202020204" pitchFamily="34" charset="0"/>
              <a:buNone/>
            </a:pPr>
            <a:endParaRPr lang="en-US"/>
          </a:p>
          <a:p>
            <a:pPr marL="0" indent="0">
              <a:buFont typeface="Arial" panose="020B0604020202020204" pitchFamily="34" charset="0"/>
              <a:buNone/>
            </a:pPr>
            <a:r>
              <a:rPr lang="en-US"/>
              <a:t>If you’re thinking you’d like to be involved and/or advocate for additional supports, please connect with me afterward, and I’d be happy to work alongside you to bring more caregiver presence into your programs and services. </a:t>
            </a:r>
            <a:endParaRPr lang="en-US" dirty="0">
              <a:ea typeface="Calibri"/>
              <a:cs typeface="Calibri"/>
            </a:endParaRPr>
          </a:p>
          <a:p>
            <a:endParaRPr lang="en-US"/>
          </a:p>
        </p:txBody>
      </p:sp>
      <p:sp>
        <p:nvSpPr>
          <p:cNvPr id="4" name="Slide Number Placeholder 3">
            <a:extLst>
              <a:ext uri="{FF2B5EF4-FFF2-40B4-BE49-F238E27FC236}">
                <a16:creationId xmlns:a16="http://schemas.microsoft.com/office/drawing/2014/main" id="{A9C54C67-78A0-CBE3-D646-897D7AE30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8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I'm going to ask the audience to think about this for a moment. I encourage you to put your hand up and share, what are the risks you can think of, when we do not include caregivers in our practice? </a:t>
            </a:r>
          </a:p>
          <a:p>
            <a:pPr marL="0" indent="0">
              <a:buFont typeface="Arial" panose="020B0604020202020204" pitchFamily="34" charset="0"/>
              <a:buNone/>
            </a:pPr>
            <a:endParaRPr lang="en-US" sz="1600"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20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SPPPT004">
    <p:spTree>
      <p:nvGrpSpPr>
        <p:cNvPr id="1" name=""/>
        <p:cNvGrpSpPr/>
        <p:nvPr/>
      </p:nvGrpSpPr>
      <p:grpSpPr>
        <a:xfrm>
          <a:off x="0" y="0"/>
          <a:ext cx="0" cy="0"/>
          <a:chOff x="0" y="0"/>
          <a:chExt cx="0" cy="0"/>
        </a:xfrm>
      </p:grpSpPr>
      <p:pic>
        <p:nvPicPr>
          <p:cNvPr id="6" name="Picture 5" descr="A picture containing person, indoor, wall&#10;&#10;Description automatically generated">
            <a:extLst>
              <a:ext uri="{FF2B5EF4-FFF2-40B4-BE49-F238E27FC236}">
                <a16:creationId xmlns:a16="http://schemas.microsoft.com/office/drawing/2014/main" id="{2707585B-CAA1-6298-9CA6-D2052712B2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555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A16D667D-9E07-84DF-111E-F9084DDA1DF8}"/>
              </a:ext>
            </a:extLst>
          </p:cNvPr>
          <p:cNvSpPr/>
          <p:nvPr userDrawn="1"/>
        </p:nvSpPr>
        <p:spPr bwMode="auto">
          <a:xfrm>
            <a:off x="4944696" y="0"/>
            <a:ext cx="4199304" cy="514350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0" y="730530"/>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SUBTITLE</a:t>
            </a:r>
          </a:p>
        </p:txBody>
      </p:sp>
      <p:sp>
        <p:nvSpPr>
          <p:cNvPr id="5" name="Title 2"/>
          <p:cNvSpPr>
            <a:spLocks noGrp="1"/>
          </p:cNvSpPr>
          <p:nvPr>
            <p:ph type="title"/>
          </p:nvPr>
        </p:nvSpPr>
        <p:spPr>
          <a:xfrm>
            <a:off x="381000" y="282611"/>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306016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SPPPT006">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0999" y="811858"/>
            <a:ext cx="8368363" cy="173255"/>
          </a:xfrm>
          <a:prstGeom prst="rect">
            <a:avLst/>
          </a:prstGeom>
        </p:spPr>
        <p:txBody>
          <a:bodyPr wrap="none" lIns="0" tIns="0" rIns="0" bIns="0" anchor="ctr">
            <a:noAutofit/>
          </a:bodyPr>
          <a:lstStyle>
            <a:lvl1pPr marL="0" indent="0" algn="ctr">
              <a:buNone/>
              <a:defRPr sz="1100" b="0" i="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SUBTITLE</a:t>
            </a:r>
          </a:p>
        </p:txBody>
      </p:sp>
      <p:sp>
        <p:nvSpPr>
          <p:cNvPr id="10" name="Title 2"/>
          <p:cNvSpPr>
            <a:spLocks noGrp="1"/>
          </p:cNvSpPr>
          <p:nvPr>
            <p:ph type="title"/>
          </p:nvPr>
        </p:nvSpPr>
        <p:spPr>
          <a:xfrm>
            <a:off x="381000" y="282611"/>
            <a:ext cx="8368363" cy="409459"/>
          </a:xfrm>
          <a:prstGeom prst="rect">
            <a:avLst/>
          </a:prstGeom>
        </p:spPr>
        <p:txBody>
          <a:bodyPr lIns="0" tIns="0" rIns="0" bIns="0" anchor="ctr"/>
          <a:lstStyle>
            <a:lvl1pPr algn="ctr">
              <a:defRPr sz="3000" b="0" i="0">
                <a:solidFill>
                  <a:schemeClr val="tx1"/>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3" name="Picture 2" descr="A person sitting on a couch&#10;&#10;Description automatically generated with low confidence">
            <a:extLst>
              <a:ext uri="{FF2B5EF4-FFF2-40B4-BE49-F238E27FC236}">
                <a16:creationId xmlns:a16="http://schemas.microsoft.com/office/drawing/2014/main" id="{10871BFD-9AD3-F07F-2CAF-36296EB5FD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04901"/>
            <a:ext cx="3450788" cy="2019300"/>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2864B0E1-65EF-E890-3ED6-EB15C73DB9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21350" y="1104902"/>
            <a:ext cx="3422650" cy="2019300"/>
          </a:xfrm>
          <a:prstGeom prst="rect">
            <a:avLst/>
          </a:prstGeom>
        </p:spPr>
      </p:pic>
    </p:spTree>
    <p:extLst>
      <p:ext uri="{BB962C8B-B14F-4D97-AF65-F5344CB8AC3E}">
        <p14:creationId xmlns:p14="http://schemas.microsoft.com/office/powerpoint/2010/main" val="206390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31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erson hugging an older person&#10;&#10;Description automatically generated with low confidence">
            <a:extLst>
              <a:ext uri="{FF2B5EF4-FFF2-40B4-BE49-F238E27FC236}">
                <a16:creationId xmlns:a16="http://schemas.microsoft.com/office/drawing/2014/main" id="{C5FAA9F3-8A12-32D3-C74E-E4BA16F1A1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375"/>
          <a:stretch/>
        </p:blipFill>
        <p:spPr>
          <a:xfrm>
            <a:off x="0" y="0"/>
            <a:ext cx="9144000" cy="4610100"/>
          </a:xfrm>
          <a:prstGeom prst="rect">
            <a:avLst/>
          </a:prstGeom>
        </p:spPr>
      </p:pic>
      <p:sp>
        <p:nvSpPr>
          <p:cNvPr id="6" name="Rectangle 5">
            <a:extLst>
              <a:ext uri="{FF2B5EF4-FFF2-40B4-BE49-F238E27FC236}">
                <a16:creationId xmlns:a16="http://schemas.microsoft.com/office/drawing/2014/main" id="{0DEEF6D3-A9AE-1553-2F98-3804CF027B36}"/>
              </a:ext>
            </a:extLst>
          </p:cNvPr>
          <p:cNvSpPr/>
          <p:nvPr userDrawn="1"/>
        </p:nvSpPr>
        <p:spPr bwMode="auto">
          <a:xfrm>
            <a:off x="10617" y="0"/>
            <a:ext cx="9144000" cy="4617720"/>
          </a:xfrm>
          <a:prstGeom prst="rect">
            <a:avLst/>
          </a:prstGeom>
          <a:solidFill>
            <a:schemeClr val="accent1">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5837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DAFD661D-0646-7ECE-2BA1-0A69E5DD40B0}"/>
              </a:ext>
            </a:extLst>
          </p:cNvPr>
          <p:cNvPicPr>
            <a:picLocks noChangeAspect="1"/>
          </p:cNvPicPr>
          <p:nvPr userDrawn="1"/>
        </p:nvPicPr>
        <p:blipFill>
          <a:blip r:embed="rId2">
            <a:extLst>
              <a:ext uri="{28A0092B-C50C-407E-A947-70E740481C1C}">
                <a14:useLocalDpi xmlns:a14="http://schemas.microsoft.com/office/drawing/2010/main" val="0"/>
              </a:ext>
            </a:extLst>
          </a:blip>
          <a:srcRect t="12427" b="12427"/>
          <a:stretch/>
        </p:blipFill>
        <p:spPr>
          <a:xfrm>
            <a:off x="6818" y="0"/>
            <a:ext cx="9137183" cy="4579620"/>
          </a:xfrm>
          <a:prstGeom prst="rect">
            <a:avLst/>
          </a:prstGeom>
        </p:spPr>
      </p:pic>
      <p:sp>
        <p:nvSpPr>
          <p:cNvPr id="6" name="Rectangle 5">
            <a:extLst>
              <a:ext uri="{FF2B5EF4-FFF2-40B4-BE49-F238E27FC236}">
                <a16:creationId xmlns:a16="http://schemas.microsoft.com/office/drawing/2014/main" id="{19004C7C-47F5-4718-0C84-39A98BB64C0F}"/>
              </a:ext>
            </a:extLst>
          </p:cNvPr>
          <p:cNvSpPr/>
          <p:nvPr userDrawn="1"/>
        </p:nvSpPr>
        <p:spPr bwMode="auto">
          <a:xfrm>
            <a:off x="-6818" y="0"/>
            <a:ext cx="9144000" cy="4579620"/>
          </a:xfrm>
          <a:prstGeom prst="rect">
            <a:avLst/>
          </a:prstGeom>
          <a:solidFill>
            <a:schemeClr val="accent5">
              <a:alpha val="78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2604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indoor, person, dining table&#10;&#10;Description automatically generated">
            <a:extLst>
              <a:ext uri="{FF2B5EF4-FFF2-40B4-BE49-F238E27FC236}">
                <a16:creationId xmlns:a16="http://schemas.microsoft.com/office/drawing/2014/main" id="{EE259B60-296A-A4A0-6AE9-2B8F1B7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19" b="13168"/>
          <a:stretch/>
        </p:blipFill>
        <p:spPr>
          <a:xfrm>
            <a:off x="0" y="0"/>
            <a:ext cx="9144000" cy="4556760"/>
          </a:xfrm>
          <a:prstGeom prst="rect">
            <a:avLst/>
          </a:prstGeom>
        </p:spPr>
      </p:pic>
      <p:sp>
        <p:nvSpPr>
          <p:cNvPr id="6" name="Rectangle 5">
            <a:extLst>
              <a:ext uri="{FF2B5EF4-FFF2-40B4-BE49-F238E27FC236}">
                <a16:creationId xmlns:a16="http://schemas.microsoft.com/office/drawing/2014/main" id="{65EACB8A-1DCC-3EF4-3B6E-89BB231C4EC8}"/>
              </a:ext>
            </a:extLst>
          </p:cNvPr>
          <p:cNvSpPr/>
          <p:nvPr userDrawn="1"/>
        </p:nvSpPr>
        <p:spPr bwMode="auto">
          <a:xfrm>
            <a:off x="10617" y="0"/>
            <a:ext cx="9144000" cy="455676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37674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erson kissing a person's cheek&#10;&#10;Description automatically generated">
            <a:extLst>
              <a:ext uri="{FF2B5EF4-FFF2-40B4-BE49-F238E27FC236}">
                <a16:creationId xmlns:a16="http://schemas.microsoft.com/office/drawing/2014/main" id="{B4265F6A-D80F-7A68-B5EE-5AB41DD1D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10" b="15417"/>
          <a:stretch/>
        </p:blipFill>
        <p:spPr>
          <a:xfrm>
            <a:off x="0" y="0"/>
            <a:ext cx="9144000" cy="4541520"/>
          </a:xfrm>
          <a:prstGeom prst="rect">
            <a:avLst/>
          </a:prstGeom>
        </p:spPr>
      </p:pic>
      <p:sp>
        <p:nvSpPr>
          <p:cNvPr id="6" name="Rectangle 5">
            <a:extLst>
              <a:ext uri="{FF2B5EF4-FFF2-40B4-BE49-F238E27FC236}">
                <a16:creationId xmlns:a16="http://schemas.microsoft.com/office/drawing/2014/main" id="{60CF6E6D-8B5D-A4C9-CBDA-9F9B164E1829}"/>
              </a:ext>
            </a:extLst>
          </p:cNvPr>
          <p:cNvSpPr/>
          <p:nvPr userDrawn="1"/>
        </p:nvSpPr>
        <p:spPr bwMode="auto">
          <a:xfrm>
            <a:off x="10617" y="0"/>
            <a:ext cx="9144000" cy="4541520"/>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29161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sitting, sofa, seat&#10;&#10;Description automatically generated">
            <a:extLst>
              <a:ext uri="{FF2B5EF4-FFF2-40B4-BE49-F238E27FC236}">
                <a16:creationId xmlns:a16="http://schemas.microsoft.com/office/drawing/2014/main" id="{ECD77FD2-EAF5-43EC-7455-CE16D57DB4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753" b="16126"/>
          <a:stretch/>
        </p:blipFill>
        <p:spPr>
          <a:xfrm>
            <a:off x="0" y="0"/>
            <a:ext cx="9144000" cy="4572000"/>
          </a:xfrm>
          <a:prstGeom prst="rect">
            <a:avLst/>
          </a:prstGeom>
        </p:spPr>
      </p:pic>
      <p:sp>
        <p:nvSpPr>
          <p:cNvPr id="6" name="Rectangle 5">
            <a:extLst>
              <a:ext uri="{FF2B5EF4-FFF2-40B4-BE49-F238E27FC236}">
                <a16:creationId xmlns:a16="http://schemas.microsoft.com/office/drawing/2014/main" id="{20855A43-8A8E-FC32-5127-2B87543FAD47}"/>
              </a:ext>
            </a:extLst>
          </p:cNvPr>
          <p:cNvSpPr/>
          <p:nvPr userDrawn="1"/>
        </p:nvSpPr>
        <p:spPr bwMode="auto">
          <a:xfrm>
            <a:off x="0" y="0"/>
            <a:ext cx="9144000" cy="45720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46400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NSPPPT0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375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SPPPT004">
    <p:spTree>
      <p:nvGrpSpPr>
        <p:cNvPr id="1" name=""/>
        <p:cNvGrpSpPr/>
        <p:nvPr/>
      </p:nvGrpSpPr>
      <p:grpSpPr>
        <a:xfrm>
          <a:off x="0" y="0"/>
          <a:ext cx="0" cy="0"/>
          <a:chOff x="0" y="0"/>
          <a:chExt cx="0" cy="0"/>
        </a:xfrm>
      </p:grpSpPr>
      <p:pic>
        <p:nvPicPr>
          <p:cNvPr id="6" name="Picture 5" descr="A picture containing person, indoor, wall&#10;&#10;Description automatically generated">
            <a:extLst>
              <a:ext uri="{FF2B5EF4-FFF2-40B4-BE49-F238E27FC236}">
                <a16:creationId xmlns:a16="http://schemas.microsoft.com/office/drawing/2014/main" id="{2707585B-CAA1-6298-9CA6-D2052712B2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555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A16D667D-9E07-84DF-111E-F9084DDA1DF8}"/>
              </a:ext>
            </a:extLst>
          </p:cNvPr>
          <p:cNvSpPr/>
          <p:nvPr userDrawn="1"/>
        </p:nvSpPr>
        <p:spPr bwMode="auto">
          <a:xfrm>
            <a:off x="4944696" y="0"/>
            <a:ext cx="4199304" cy="514350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5" name="Title 2"/>
          <p:cNvSpPr>
            <a:spLocks noGrp="1"/>
          </p:cNvSpPr>
          <p:nvPr>
            <p:ph type="title"/>
          </p:nvPr>
        </p:nvSpPr>
        <p:spPr>
          <a:xfrm>
            <a:off x="381001" y="282612"/>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23071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8"/>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icture containing wall, indoor, table, person&#10;&#10;Description automatically generated">
            <a:extLst>
              <a:ext uri="{FF2B5EF4-FFF2-40B4-BE49-F238E27FC236}">
                <a16:creationId xmlns:a16="http://schemas.microsoft.com/office/drawing/2014/main" id="{DAFD661D-0646-7ECE-2BA1-0A69E5DD40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16" b="12266"/>
          <a:stretch/>
        </p:blipFill>
        <p:spPr>
          <a:xfrm>
            <a:off x="6817" y="0"/>
            <a:ext cx="9137183" cy="4579620"/>
          </a:xfrm>
          <a:prstGeom prst="rect">
            <a:avLst/>
          </a:prstGeom>
        </p:spPr>
      </p:pic>
      <p:sp>
        <p:nvSpPr>
          <p:cNvPr id="6" name="Rectangle 5">
            <a:extLst>
              <a:ext uri="{FF2B5EF4-FFF2-40B4-BE49-F238E27FC236}">
                <a16:creationId xmlns:a16="http://schemas.microsoft.com/office/drawing/2014/main" id="{19004C7C-47F5-4718-0C84-39A98BB64C0F}"/>
              </a:ext>
            </a:extLst>
          </p:cNvPr>
          <p:cNvSpPr/>
          <p:nvPr userDrawn="1"/>
        </p:nvSpPr>
        <p:spPr bwMode="auto">
          <a:xfrm>
            <a:off x="3893" y="0"/>
            <a:ext cx="9144000" cy="457962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52495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SPPPT005">
    <p:spTree>
      <p:nvGrpSpPr>
        <p:cNvPr id="1" name=""/>
        <p:cNvGrpSpPr/>
        <p:nvPr/>
      </p:nvGrpSpPr>
      <p:grpSpPr>
        <a:xfrm>
          <a:off x="0" y="0"/>
          <a:ext cx="0" cy="0"/>
          <a:chOff x="0" y="0"/>
          <a:chExt cx="0" cy="0"/>
        </a:xfrm>
      </p:grpSpPr>
      <p:pic>
        <p:nvPicPr>
          <p:cNvPr id="6" name="Picture 5" descr="A person pushing a person in a wheelchair&#10;&#10;Description automatically generated with low confidence">
            <a:extLst>
              <a:ext uri="{FF2B5EF4-FFF2-40B4-BE49-F238E27FC236}">
                <a16:creationId xmlns:a16="http://schemas.microsoft.com/office/drawing/2014/main" id="{75F70F9B-6AA8-AC92-719C-913E057C3D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591"/>
          <a:stretch/>
        </p:blipFill>
        <p:spPr>
          <a:xfrm>
            <a:off x="4944696" y="0"/>
            <a:ext cx="4199304" cy="5143500"/>
          </a:xfrm>
          <a:prstGeom prst="rect">
            <a:avLst/>
          </a:prstGeom>
        </p:spPr>
      </p:pic>
      <p:sp>
        <p:nvSpPr>
          <p:cNvPr id="5" name="Rectangle 4">
            <a:extLst>
              <a:ext uri="{FF2B5EF4-FFF2-40B4-BE49-F238E27FC236}">
                <a16:creationId xmlns:a16="http://schemas.microsoft.com/office/drawing/2014/main" id="{E8E24F8B-DDCF-6040-233F-BC70A64799CE}"/>
              </a:ext>
            </a:extLst>
          </p:cNvPr>
          <p:cNvSpPr/>
          <p:nvPr userDrawn="1"/>
        </p:nvSpPr>
        <p:spPr bwMode="auto">
          <a:xfrm>
            <a:off x="4944696" y="0"/>
            <a:ext cx="4199304" cy="514350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76553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NSPPPT005">
    <p:spTree>
      <p:nvGrpSpPr>
        <p:cNvPr id="1" name=""/>
        <p:cNvGrpSpPr/>
        <p:nvPr/>
      </p:nvGrpSpPr>
      <p:grpSpPr>
        <a:xfrm>
          <a:off x="0" y="0"/>
          <a:ext cx="0" cy="0"/>
          <a:chOff x="0" y="0"/>
          <a:chExt cx="0" cy="0"/>
        </a:xfrm>
      </p:grpSpPr>
      <p:pic>
        <p:nvPicPr>
          <p:cNvPr id="6" name="Picture 5" descr="A person talking on the phone&#10;&#10;Description automatically generated with medium confidence">
            <a:extLst>
              <a:ext uri="{FF2B5EF4-FFF2-40B4-BE49-F238E27FC236}">
                <a16:creationId xmlns:a16="http://schemas.microsoft.com/office/drawing/2014/main" id="{56B189EA-546D-2277-F9C0-202B4BD31A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 r="3219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DCA4120D-CBD4-6B3B-FF0C-9923D06AE892}"/>
              </a:ext>
            </a:extLst>
          </p:cNvPr>
          <p:cNvSpPr/>
          <p:nvPr userDrawn="1"/>
        </p:nvSpPr>
        <p:spPr bwMode="auto">
          <a:xfrm>
            <a:off x="4944696" y="0"/>
            <a:ext cx="4199304" cy="51435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5" name="Title 2"/>
          <p:cNvSpPr>
            <a:spLocks noGrp="1"/>
          </p:cNvSpPr>
          <p:nvPr>
            <p:ph type="title"/>
          </p:nvPr>
        </p:nvSpPr>
        <p:spPr>
          <a:xfrm>
            <a:off x="381001" y="282612"/>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835363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SPPPT007">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0"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person&#10;&#10;Description automatically generated">
            <a:extLst>
              <a:ext uri="{FF2B5EF4-FFF2-40B4-BE49-F238E27FC236}">
                <a16:creationId xmlns:a16="http://schemas.microsoft.com/office/drawing/2014/main" id="{9E05E598-15EB-CA74-DB33-AF568E1DD1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77" b="33466"/>
          <a:stretch/>
        </p:blipFill>
        <p:spPr>
          <a:xfrm>
            <a:off x="0" y="1114895"/>
            <a:ext cx="9144000" cy="2087447"/>
          </a:xfrm>
          <a:prstGeom prst="rect">
            <a:avLst/>
          </a:prstGeom>
        </p:spPr>
      </p:pic>
    </p:spTree>
    <p:extLst>
      <p:ext uri="{BB962C8B-B14F-4D97-AF65-F5344CB8AC3E}">
        <p14:creationId xmlns:p14="http://schemas.microsoft.com/office/powerpoint/2010/main" val="417758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SPPPT008">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0"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3" name="Picture 2" descr="A person pushing a person in a wheelchair&#10;&#10;Description automatically generated with medium confidence">
            <a:extLst>
              <a:ext uri="{FF2B5EF4-FFF2-40B4-BE49-F238E27FC236}">
                <a16:creationId xmlns:a16="http://schemas.microsoft.com/office/drawing/2014/main" id="{B67BA803-AB66-FFCE-579B-315CD80CD7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34" b="27491"/>
          <a:stretch/>
        </p:blipFill>
        <p:spPr>
          <a:xfrm>
            <a:off x="0" y="1087121"/>
            <a:ext cx="9144000" cy="3464560"/>
          </a:xfrm>
          <a:prstGeom prst="rect">
            <a:avLst/>
          </a:prstGeom>
        </p:spPr>
      </p:pic>
      <p:sp>
        <p:nvSpPr>
          <p:cNvPr id="7" name="Rectangle 6">
            <a:extLst>
              <a:ext uri="{FF2B5EF4-FFF2-40B4-BE49-F238E27FC236}">
                <a16:creationId xmlns:a16="http://schemas.microsoft.com/office/drawing/2014/main" id="{7E5A6757-03BE-2A66-B7A8-7885B97DDFF2}"/>
              </a:ext>
            </a:extLst>
          </p:cNvPr>
          <p:cNvSpPr/>
          <p:nvPr userDrawn="1"/>
        </p:nvSpPr>
        <p:spPr bwMode="auto">
          <a:xfrm>
            <a:off x="0" y="1087121"/>
            <a:ext cx="9144000" cy="346964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9264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SPPPT0017">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7"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
        <p:nvSpPr>
          <p:cNvPr id="20" name="Picture Placeholder 15"/>
          <p:cNvSpPr>
            <a:spLocks noGrp="1"/>
          </p:cNvSpPr>
          <p:nvPr>
            <p:ph type="pic" sz="quarter" idx="10"/>
          </p:nvPr>
        </p:nvSpPr>
        <p:spPr>
          <a:xfrm>
            <a:off x="520588"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1" name="Picture Placeholder 16"/>
          <p:cNvSpPr>
            <a:spLocks noGrp="1"/>
          </p:cNvSpPr>
          <p:nvPr>
            <p:ph type="pic" sz="quarter" idx="11"/>
          </p:nvPr>
        </p:nvSpPr>
        <p:spPr>
          <a:xfrm>
            <a:off x="2690110"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3" name="Picture Placeholder 17"/>
          <p:cNvSpPr>
            <a:spLocks noGrp="1"/>
          </p:cNvSpPr>
          <p:nvPr>
            <p:ph type="pic" sz="quarter" idx="12"/>
          </p:nvPr>
        </p:nvSpPr>
        <p:spPr>
          <a:xfrm>
            <a:off x="4859632"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5" name="Picture Placeholder 17"/>
          <p:cNvSpPr>
            <a:spLocks noGrp="1"/>
          </p:cNvSpPr>
          <p:nvPr>
            <p:ph type="pic" sz="quarter" idx="13"/>
          </p:nvPr>
        </p:nvSpPr>
        <p:spPr>
          <a:xfrm>
            <a:off x="7029154"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Tree>
    <p:extLst>
      <p:ext uri="{BB962C8B-B14F-4D97-AF65-F5344CB8AC3E}">
        <p14:creationId xmlns:p14="http://schemas.microsoft.com/office/powerpoint/2010/main" val="3953882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SPPPT001">
  <p:cSld name="NSPPPT001">
    <p:spTree>
      <p:nvGrpSpPr>
        <p:cNvPr id="1" name="Shape 90"/>
        <p:cNvGrpSpPr/>
        <p:nvPr/>
      </p:nvGrpSpPr>
      <p:grpSpPr>
        <a:xfrm>
          <a:off x="0" y="0"/>
          <a:ext cx="0" cy="0"/>
          <a:chOff x="0" y="0"/>
          <a:chExt cx="0" cy="0"/>
        </a:xfrm>
      </p:grpSpPr>
      <p:sp>
        <p:nvSpPr>
          <p:cNvPr id="91" name="Google Shape;91;g1a64b2aee8f_2_8"/>
          <p:cNvSpPr txBox="1">
            <a:spLocks noGrp="1"/>
          </p:cNvSpPr>
          <p:nvPr>
            <p:ph type="body" idx="1"/>
          </p:nvPr>
        </p:nvSpPr>
        <p:spPr>
          <a:xfrm>
            <a:off x="381001" y="730532"/>
            <a:ext cx="8368363" cy="173255"/>
          </a:xfrm>
          <a:prstGeom prst="rect">
            <a:avLst/>
          </a:prstGeom>
          <a:noFill/>
          <a:ln>
            <a:noFill/>
          </a:ln>
        </p:spPr>
        <p:txBody>
          <a:bodyPr spcFirstLastPara="1" wrap="square" lIns="0" tIns="0" rIns="0" bIns="0" anchor="ctr" anchorCtr="0">
            <a:noAutofit/>
          </a:bodyPr>
          <a:lstStyle>
            <a:lvl1pPr marL="342892" marR="0" lvl="0" indent="-171446" algn="ctr" rtl="0">
              <a:lnSpc>
                <a:spcPct val="90000"/>
              </a:lnSpc>
              <a:spcBef>
                <a:spcPts val="750"/>
              </a:spcBef>
              <a:spcAft>
                <a:spcPts val="0"/>
              </a:spcAft>
              <a:buClr>
                <a:srgbClr val="A5A5A5"/>
              </a:buClr>
              <a:buSzPts val="1500"/>
              <a:buFont typeface="Arial"/>
              <a:buNone/>
              <a:defRPr sz="1125" b="0" i="0" u="none" strike="noStrike" cap="none">
                <a:solidFill>
                  <a:srgbClr val="A5A5A5"/>
                </a:solidFill>
                <a:latin typeface="Helvetica Neue"/>
                <a:ea typeface="Helvetica Neue"/>
                <a:cs typeface="Helvetica Neue"/>
                <a:sym typeface="Helvetica Neue"/>
              </a:defRPr>
            </a:lvl1pPr>
            <a:lvl2pPr marL="685783" marR="0" lvl="1" indent="-171446" algn="l"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Roboto"/>
                <a:ea typeface="Roboto"/>
                <a:cs typeface="Roboto"/>
                <a:sym typeface="Roboto"/>
              </a:defRPr>
            </a:lvl2pPr>
            <a:lvl3pPr marL="1028675" marR="0" lvl="2" indent="-171446" algn="l" rtl="0">
              <a:lnSpc>
                <a:spcPct val="90000"/>
              </a:lnSpc>
              <a:spcBef>
                <a:spcPts val="375"/>
              </a:spcBef>
              <a:spcAft>
                <a:spcPts val="0"/>
              </a:spcAft>
              <a:buClr>
                <a:schemeClr val="dk1"/>
              </a:buClr>
              <a:buSzPts val="1300"/>
              <a:buFont typeface="Arial"/>
              <a:buNone/>
              <a:defRPr sz="975" b="0" i="0" u="none" strike="noStrike" cap="none">
                <a:solidFill>
                  <a:schemeClr val="dk1"/>
                </a:solidFill>
                <a:latin typeface="Roboto"/>
                <a:ea typeface="Roboto"/>
                <a:cs typeface="Roboto"/>
                <a:sym typeface="Roboto"/>
              </a:defRPr>
            </a:lvl3pPr>
            <a:lvl4pPr marL="1371566" marR="0" lvl="3"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4pPr>
            <a:lvl5pPr marL="1714457" marR="0" lvl="4"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5pPr>
            <a:lvl6pPr marL="2057348" marR="0" lvl="5"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6pPr>
            <a:lvl7pPr marL="2400240" marR="0" lvl="6"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7pPr>
            <a:lvl8pPr marL="2743132" marR="0" lvl="7"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8pPr>
            <a:lvl9pPr marL="3086023" marR="0" lvl="8"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9pPr>
          </a:lstStyle>
          <a:p>
            <a:endParaRPr/>
          </a:p>
        </p:txBody>
      </p:sp>
      <p:pic>
        <p:nvPicPr>
          <p:cNvPr id="3" name="Picture 2">
            <a:extLst>
              <a:ext uri="{FF2B5EF4-FFF2-40B4-BE49-F238E27FC236}">
                <a16:creationId xmlns:a16="http://schemas.microsoft.com/office/drawing/2014/main" id="{B2EA2F27-89CB-9D58-6F05-1BB0FAB91D1C}"/>
              </a:ext>
            </a:extLst>
          </p:cNvPr>
          <p:cNvPicPr>
            <a:picLocks noChangeAspect="1"/>
          </p:cNvPicPr>
          <p:nvPr userDrawn="1"/>
        </p:nvPicPr>
        <p:blipFill>
          <a:blip r:embed="rId2"/>
          <a:stretch>
            <a:fillRect/>
          </a:stretch>
        </p:blipFill>
        <p:spPr>
          <a:xfrm>
            <a:off x="0" y="1"/>
            <a:ext cx="9144000" cy="4589123"/>
          </a:xfrm>
          <a:prstGeom prst="rect">
            <a:avLst/>
          </a:prstGeom>
        </p:spPr>
      </p:pic>
      <p:sp>
        <p:nvSpPr>
          <p:cNvPr id="4" name="Rectangle 3">
            <a:extLst>
              <a:ext uri="{FF2B5EF4-FFF2-40B4-BE49-F238E27FC236}">
                <a16:creationId xmlns:a16="http://schemas.microsoft.com/office/drawing/2014/main" id="{3A417D0C-B2C4-8092-2279-3E34B5A467D0}"/>
              </a:ext>
            </a:extLst>
          </p:cNvPr>
          <p:cNvSpPr/>
          <p:nvPr userDrawn="1"/>
        </p:nvSpPr>
        <p:spPr bwMode="auto">
          <a:xfrm>
            <a:off x="10617" y="0"/>
            <a:ext cx="9144000" cy="4589123"/>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64513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4" name="Rectangle 3">
            <a:extLst>
              <a:ext uri="{FF2B5EF4-FFF2-40B4-BE49-F238E27FC236}">
                <a16:creationId xmlns:a16="http://schemas.microsoft.com/office/drawing/2014/main" id="{3A417D0C-B2C4-8092-2279-3E34B5A467D0}"/>
              </a:ext>
            </a:extLst>
          </p:cNvPr>
          <p:cNvSpPr/>
          <p:nvPr userDrawn="1"/>
        </p:nvSpPr>
        <p:spPr bwMode="auto">
          <a:xfrm>
            <a:off x="0" y="0"/>
            <a:ext cx="9144000" cy="4589123"/>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1713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2" name="Rectangle 1">
            <a:extLst>
              <a:ext uri="{FF2B5EF4-FFF2-40B4-BE49-F238E27FC236}">
                <a16:creationId xmlns:a16="http://schemas.microsoft.com/office/drawing/2014/main" id="{51ADED87-073C-E0A5-8CD0-B38EE23A6ECE}"/>
              </a:ext>
            </a:extLst>
          </p:cNvPr>
          <p:cNvSpPr/>
          <p:nvPr userDrawn="1"/>
        </p:nvSpPr>
        <p:spPr bwMode="auto">
          <a:xfrm>
            <a:off x="0" y="0"/>
            <a:ext cx="9144000" cy="4589123"/>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21401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3" name="Rectangle 2">
            <a:extLst>
              <a:ext uri="{FF2B5EF4-FFF2-40B4-BE49-F238E27FC236}">
                <a16:creationId xmlns:a16="http://schemas.microsoft.com/office/drawing/2014/main" id="{6781D1A9-32C6-1534-1CC4-781855282672}"/>
              </a:ext>
            </a:extLst>
          </p:cNvPr>
          <p:cNvSpPr/>
          <p:nvPr userDrawn="1"/>
        </p:nvSpPr>
        <p:spPr bwMode="auto">
          <a:xfrm>
            <a:off x="0" y="0"/>
            <a:ext cx="9154617" cy="4589123"/>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09740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2" name="Rectangle 1">
            <a:extLst>
              <a:ext uri="{FF2B5EF4-FFF2-40B4-BE49-F238E27FC236}">
                <a16:creationId xmlns:a16="http://schemas.microsoft.com/office/drawing/2014/main" id="{A6BAB134-EE03-D704-E084-14F23BA353B8}"/>
              </a:ext>
            </a:extLst>
          </p:cNvPr>
          <p:cNvSpPr/>
          <p:nvPr userDrawn="1"/>
        </p:nvSpPr>
        <p:spPr bwMode="auto">
          <a:xfrm>
            <a:off x="0" y="0"/>
            <a:ext cx="9154617" cy="4589123"/>
          </a:xfrm>
          <a:prstGeom prst="rect">
            <a:avLst/>
          </a:prstGeom>
          <a:solidFill>
            <a:schemeClr val="accent1">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066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8"/>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indoor, person, dining table&#10;&#10;Description automatically generated">
            <a:extLst>
              <a:ext uri="{FF2B5EF4-FFF2-40B4-BE49-F238E27FC236}">
                <a16:creationId xmlns:a16="http://schemas.microsoft.com/office/drawing/2014/main" id="{EE259B60-296A-A4A0-6AE9-2B8F1B7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19" b="13168"/>
          <a:stretch/>
        </p:blipFill>
        <p:spPr>
          <a:xfrm>
            <a:off x="0" y="0"/>
            <a:ext cx="9144000" cy="4556760"/>
          </a:xfrm>
          <a:prstGeom prst="rect">
            <a:avLst/>
          </a:prstGeom>
        </p:spPr>
      </p:pic>
      <p:sp>
        <p:nvSpPr>
          <p:cNvPr id="6" name="Rectangle 5">
            <a:extLst>
              <a:ext uri="{FF2B5EF4-FFF2-40B4-BE49-F238E27FC236}">
                <a16:creationId xmlns:a16="http://schemas.microsoft.com/office/drawing/2014/main" id="{65EACB8A-1DCC-3EF4-3B6E-89BB231C4EC8}"/>
              </a:ext>
            </a:extLst>
          </p:cNvPr>
          <p:cNvSpPr/>
          <p:nvPr userDrawn="1"/>
        </p:nvSpPr>
        <p:spPr bwMode="auto">
          <a:xfrm>
            <a:off x="10617" y="0"/>
            <a:ext cx="9144000" cy="455676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87510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2332746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NSPPPT0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7819" y="848518"/>
            <a:ext cx="8368363" cy="173255"/>
          </a:xfrm>
          <a:prstGeom prst="rect">
            <a:avLst/>
          </a:prstGeom>
        </p:spPr>
        <p:txBody>
          <a:bodyPr wrap="none" lIns="0" tIns="0" rIns="0" bIns="0" anchor="ctr">
            <a:noAutofit/>
          </a:bodyPr>
          <a:lstStyle>
            <a:lvl1pPr marL="0" indent="0" algn="ctr">
              <a:buNone/>
              <a:defRPr sz="1100" b="0" i="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Tree>
    <p:extLst>
      <p:ext uri="{BB962C8B-B14F-4D97-AF65-F5344CB8AC3E}">
        <p14:creationId xmlns:p14="http://schemas.microsoft.com/office/powerpoint/2010/main" val="192532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NSPPPT0047">
    <p:spTree>
      <p:nvGrpSpPr>
        <p:cNvPr id="1" name=""/>
        <p:cNvGrpSpPr/>
        <p:nvPr/>
      </p:nvGrpSpPr>
      <p:grpSpPr>
        <a:xfrm>
          <a:off x="0" y="0"/>
          <a:ext cx="0" cy="0"/>
          <a:chOff x="0" y="0"/>
          <a:chExt cx="0" cy="0"/>
        </a:xfrm>
      </p:grpSpPr>
      <p:sp>
        <p:nvSpPr>
          <p:cNvPr id="4" name="Picture Placeholder 6"/>
          <p:cNvSpPr>
            <a:spLocks noGrp="1"/>
          </p:cNvSpPr>
          <p:nvPr>
            <p:ph type="pic" sz="quarter" idx="18"/>
          </p:nvPr>
        </p:nvSpPr>
        <p:spPr>
          <a:xfrm>
            <a:off x="4569341" y="608004"/>
            <a:ext cx="3715353" cy="3745102"/>
          </a:xfrm>
          <a:prstGeom prst="rect">
            <a:avLst/>
          </a:prstGeom>
          <a:solidFill>
            <a:schemeClr val="tx1">
              <a:lumMod val="10000"/>
              <a:lumOff val="90000"/>
            </a:schemeClr>
          </a:solidFill>
        </p:spPr>
        <p:txBody>
          <a:bodyPr wrap="square" tIns="1463040" bIns="731520" anchor="ctr">
            <a:noAutofit/>
          </a:bodyPr>
          <a:lstStyle>
            <a:lvl1pPr marL="0" indent="0" algn="ctr">
              <a:buNone/>
              <a:defRPr sz="1200" b="0" i="0">
                <a:solidFill>
                  <a:schemeClr val="tx1">
                    <a:lumMod val="75000"/>
                    <a:lumOff val="25000"/>
                  </a:schemeClr>
                </a:solidFill>
                <a:latin typeface="Helvetica Neue" panose="02000503000000020004" pitchFamily="2" charset="0"/>
                <a:cs typeface="Helvetica Neue" panose="02000503000000020004" pitchFamily="2" charset="0"/>
              </a:defRPr>
            </a:lvl1pPr>
          </a:lstStyle>
          <a:p>
            <a:endParaRPr lang="en-US"/>
          </a:p>
        </p:txBody>
      </p:sp>
    </p:spTree>
    <p:extLst>
      <p:ext uri="{BB962C8B-B14F-4D97-AF65-F5344CB8AC3E}">
        <p14:creationId xmlns:p14="http://schemas.microsoft.com/office/powerpoint/2010/main" val="3152518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26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icture containing wall, indoor, table, person&#10;&#10;Description automatically generated">
            <a:extLst>
              <a:ext uri="{FF2B5EF4-FFF2-40B4-BE49-F238E27FC236}">
                <a16:creationId xmlns:a16="http://schemas.microsoft.com/office/drawing/2014/main" id="{DAFD661D-0646-7ECE-2BA1-0A69E5DD40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16" b="12266"/>
          <a:stretch/>
        </p:blipFill>
        <p:spPr>
          <a:xfrm>
            <a:off x="6818" y="0"/>
            <a:ext cx="9137183" cy="4579620"/>
          </a:xfrm>
          <a:prstGeom prst="rect">
            <a:avLst/>
          </a:prstGeom>
        </p:spPr>
      </p:pic>
      <p:sp>
        <p:nvSpPr>
          <p:cNvPr id="6" name="Rectangle 5">
            <a:extLst>
              <a:ext uri="{FF2B5EF4-FFF2-40B4-BE49-F238E27FC236}">
                <a16:creationId xmlns:a16="http://schemas.microsoft.com/office/drawing/2014/main" id="{19004C7C-47F5-4718-0C84-39A98BB64C0F}"/>
              </a:ext>
            </a:extLst>
          </p:cNvPr>
          <p:cNvSpPr/>
          <p:nvPr userDrawn="1"/>
        </p:nvSpPr>
        <p:spPr bwMode="auto">
          <a:xfrm>
            <a:off x="10617" y="0"/>
            <a:ext cx="9144000" cy="461772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6202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indoor, person, dining table&#10;&#10;Description automatically generated">
            <a:extLst>
              <a:ext uri="{FF2B5EF4-FFF2-40B4-BE49-F238E27FC236}">
                <a16:creationId xmlns:a16="http://schemas.microsoft.com/office/drawing/2014/main" id="{EE259B60-296A-A4A0-6AE9-2B8F1B7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19" b="13168"/>
          <a:stretch/>
        </p:blipFill>
        <p:spPr>
          <a:xfrm>
            <a:off x="0" y="0"/>
            <a:ext cx="9144000" cy="4556760"/>
          </a:xfrm>
          <a:prstGeom prst="rect">
            <a:avLst/>
          </a:prstGeom>
        </p:spPr>
      </p:pic>
      <p:sp>
        <p:nvSpPr>
          <p:cNvPr id="6" name="Rectangle 5">
            <a:extLst>
              <a:ext uri="{FF2B5EF4-FFF2-40B4-BE49-F238E27FC236}">
                <a16:creationId xmlns:a16="http://schemas.microsoft.com/office/drawing/2014/main" id="{65EACB8A-1DCC-3EF4-3B6E-89BB231C4EC8}"/>
              </a:ext>
            </a:extLst>
          </p:cNvPr>
          <p:cNvSpPr/>
          <p:nvPr userDrawn="1"/>
        </p:nvSpPr>
        <p:spPr bwMode="auto">
          <a:xfrm>
            <a:off x="10617" y="0"/>
            <a:ext cx="9144000" cy="455676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74571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erson kissing a person's cheek&#10;&#10;Description automatically generated">
            <a:extLst>
              <a:ext uri="{FF2B5EF4-FFF2-40B4-BE49-F238E27FC236}">
                <a16:creationId xmlns:a16="http://schemas.microsoft.com/office/drawing/2014/main" id="{B4265F6A-D80F-7A68-B5EE-5AB41DD1D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10" b="15417"/>
          <a:stretch/>
        </p:blipFill>
        <p:spPr>
          <a:xfrm>
            <a:off x="0" y="0"/>
            <a:ext cx="9144000" cy="4541520"/>
          </a:xfrm>
          <a:prstGeom prst="rect">
            <a:avLst/>
          </a:prstGeom>
        </p:spPr>
      </p:pic>
      <p:sp>
        <p:nvSpPr>
          <p:cNvPr id="6" name="Rectangle 5">
            <a:extLst>
              <a:ext uri="{FF2B5EF4-FFF2-40B4-BE49-F238E27FC236}">
                <a16:creationId xmlns:a16="http://schemas.microsoft.com/office/drawing/2014/main" id="{60CF6E6D-8B5D-A4C9-CBDA-9F9B164E1829}"/>
              </a:ext>
            </a:extLst>
          </p:cNvPr>
          <p:cNvSpPr/>
          <p:nvPr userDrawn="1"/>
        </p:nvSpPr>
        <p:spPr bwMode="auto">
          <a:xfrm>
            <a:off x="10617" y="0"/>
            <a:ext cx="9144000" cy="4541520"/>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041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sitting, sofa, seat&#10;&#10;Description automatically generated">
            <a:extLst>
              <a:ext uri="{FF2B5EF4-FFF2-40B4-BE49-F238E27FC236}">
                <a16:creationId xmlns:a16="http://schemas.microsoft.com/office/drawing/2014/main" id="{ECD77FD2-EAF5-43EC-7455-CE16D57DB4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753" b="16126"/>
          <a:stretch/>
        </p:blipFill>
        <p:spPr>
          <a:xfrm>
            <a:off x="0" y="0"/>
            <a:ext cx="9144000" cy="4572000"/>
          </a:xfrm>
          <a:prstGeom prst="rect">
            <a:avLst/>
          </a:prstGeom>
        </p:spPr>
      </p:pic>
      <p:sp>
        <p:nvSpPr>
          <p:cNvPr id="6" name="Rectangle 5">
            <a:extLst>
              <a:ext uri="{FF2B5EF4-FFF2-40B4-BE49-F238E27FC236}">
                <a16:creationId xmlns:a16="http://schemas.microsoft.com/office/drawing/2014/main" id="{20855A43-8A8E-FC32-5127-2B87543FAD47}"/>
              </a:ext>
            </a:extLst>
          </p:cNvPr>
          <p:cNvSpPr/>
          <p:nvPr userDrawn="1"/>
        </p:nvSpPr>
        <p:spPr bwMode="auto">
          <a:xfrm>
            <a:off x="10617" y="0"/>
            <a:ext cx="9144000" cy="45720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80627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NSPPPT005">
    <p:spTree>
      <p:nvGrpSpPr>
        <p:cNvPr id="1" name=""/>
        <p:cNvGrpSpPr/>
        <p:nvPr/>
      </p:nvGrpSpPr>
      <p:grpSpPr>
        <a:xfrm>
          <a:off x="0" y="0"/>
          <a:ext cx="0" cy="0"/>
          <a:chOff x="0" y="0"/>
          <a:chExt cx="0" cy="0"/>
        </a:xfrm>
      </p:grpSpPr>
      <p:pic>
        <p:nvPicPr>
          <p:cNvPr id="6" name="Picture 5" descr="A person talking on the phone&#10;&#10;Description automatically generated with medium confidence">
            <a:extLst>
              <a:ext uri="{FF2B5EF4-FFF2-40B4-BE49-F238E27FC236}">
                <a16:creationId xmlns:a16="http://schemas.microsoft.com/office/drawing/2014/main" id="{56B189EA-546D-2277-F9C0-202B4BD31A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 r="3219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DCA4120D-CBD4-6B3B-FF0C-9923D06AE892}"/>
              </a:ext>
            </a:extLst>
          </p:cNvPr>
          <p:cNvSpPr/>
          <p:nvPr userDrawn="1"/>
        </p:nvSpPr>
        <p:spPr bwMode="auto">
          <a:xfrm>
            <a:off x="4944696" y="0"/>
            <a:ext cx="4199304" cy="51435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5" name="Title 2"/>
          <p:cNvSpPr>
            <a:spLocks noGrp="1"/>
          </p:cNvSpPr>
          <p:nvPr>
            <p:ph type="title"/>
          </p:nvPr>
        </p:nvSpPr>
        <p:spPr>
          <a:xfrm>
            <a:off x="381001" y="282612"/>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2944036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502050"/>
            <a:ext cx="7886700" cy="994172"/>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2025</a:t>
            </a:r>
          </a:p>
        </p:txBody>
      </p:sp>
      <p:sp>
        <p:nvSpPr>
          <p:cNvPr id="4" name="Footer Placeholder 3"/>
          <p:cNvSpPr>
            <a:spLocks noGrp="1"/>
          </p:cNvSpPr>
          <p:nvPr>
            <p:ph type="ftr" sz="quarter" idx="11"/>
          </p:nvPr>
        </p:nvSpPr>
        <p:spPr/>
        <p:txBody>
          <a:bodyPr/>
          <a:lstStyle/>
          <a:p>
            <a:r>
              <a:rPr lang="en-US"/>
              <a:t>2025 | Supporting Dementia Care Partners: Everyone is a Change Agent</a:t>
            </a:r>
          </a:p>
        </p:txBody>
      </p:sp>
      <p:sp>
        <p:nvSpPr>
          <p:cNvPr id="5" name="Slide Number Placeholder 4"/>
          <p:cNvSpPr>
            <a:spLocks noGrp="1"/>
          </p:cNvSpPr>
          <p:nvPr>
            <p:ph type="sldNum" sz="quarter" idx="12"/>
          </p:nvPr>
        </p:nvSpPr>
        <p:spPr/>
        <p:txBody>
          <a:bodyPr/>
          <a:lstStyle/>
          <a:p>
            <a:fld id="{24F9CE2E-D4D1-462B-AA43-631DF67FA950}" type="slidenum">
              <a:rPr lang="en-US" smtClean="0"/>
              <a:t>‹#›</a:t>
            </a:fld>
            <a:endParaRPr lang="en-US"/>
          </a:p>
        </p:txBody>
      </p:sp>
    </p:spTree>
    <p:extLst>
      <p:ext uri="{BB962C8B-B14F-4D97-AF65-F5344CB8AC3E}">
        <p14:creationId xmlns:p14="http://schemas.microsoft.com/office/powerpoint/2010/main" val="241482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8"/>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erson kissing a person's cheek&#10;&#10;Description automatically generated">
            <a:extLst>
              <a:ext uri="{FF2B5EF4-FFF2-40B4-BE49-F238E27FC236}">
                <a16:creationId xmlns:a16="http://schemas.microsoft.com/office/drawing/2014/main" id="{B4265F6A-D80F-7A68-B5EE-5AB41DD1D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10" b="15417"/>
          <a:stretch/>
        </p:blipFill>
        <p:spPr>
          <a:xfrm>
            <a:off x="0" y="0"/>
            <a:ext cx="9144000" cy="4541520"/>
          </a:xfrm>
          <a:prstGeom prst="rect">
            <a:avLst/>
          </a:prstGeom>
        </p:spPr>
      </p:pic>
      <p:sp>
        <p:nvSpPr>
          <p:cNvPr id="6" name="Rectangle 5">
            <a:extLst>
              <a:ext uri="{FF2B5EF4-FFF2-40B4-BE49-F238E27FC236}">
                <a16:creationId xmlns:a16="http://schemas.microsoft.com/office/drawing/2014/main" id="{60CF6E6D-8B5D-A4C9-CBDA-9F9B164E1829}"/>
              </a:ext>
            </a:extLst>
          </p:cNvPr>
          <p:cNvSpPr/>
          <p:nvPr userDrawn="1"/>
        </p:nvSpPr>
        <p:spPr bwMode="auto">
          <a:xfrm>
            <a:off x="10617" y="0"/>
            <a:ext cx="9144000" cy="4541520"/>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55275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SPPPT007">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0"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person&#10;&#10;Description automatically generated">
            <a:extLst>
              <a:ext uri="{FF2B5EF4-FFF2-40B4-BE49-F238E27FC236}">
                <a16:creationId xmlns:a16="http://schemas.microsoft.com/office/drawing/2014/main" id="{9E05E598-15EB-CA74-DB33-AF568E1DD1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77" b="33466"/>
          <a:stretch/>
        </p:blipFill>
        <p:spPr>
          <a:xfrm>
            <a:off x="0" y="1114895"/>
            <a:ext cx="9144000" cy="2087447"/>
          </a:xfrm>
          <a:prstGeom prst="rect">
            <a:avLst/>
          </a:prstGeom>
        </p:spPr>
      </p:pic>
    </p:spTree>
    <p:extLst>
      <p:ext uri="{BB962C8B-B14F-4D97-AF65-F5344CB8AC3E}">
        <p14:creationId xmlns:p14="http://schemas.microsoft.com/office/powerpoint/2010/main" val="2792192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ECFFA5-C7E1-EDC6-4D22-9977D269D3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4572000"/>
          </a:xfrm>
          <a:prstGeom prst="rect">
            <a:avLst/>
          </a:prstGeom>
        </p:spPr>
      </p:pic>
      <p:sp>
        <p:nvSpPr>
          <p:cNvPr id="4" name="Date Placeholder 3">
            <a:extLst>
              <a:ext uri="{FF2B5EF4-FFF2-40B4-BE49-F238E27FC236}">
                <a16:creationId xmlns:a16="http://schemas.microsoft.com/office/drawing/2014/main" id="{85176B74-D404-254C-9C97-787846DACAAE}"/>
              </a:ext>
            </a:extLst>
          </p:cNvPr>
          <p:cNvSpPr>
            <a:spLocks noGrp="1"/>
          </p:cNvSpPr>
          <p:nvPr>
            <p:ph type="dt" sz="half" idx="10"/>
          </p:nvPr>
        </p:nvSpPr>
        <p:spPr/>
        <p:txBody>
          <a:bodyPr/>
          <a:lstStyle/>
          <a:p>
            <a:r>
              <a:rPr lang="en-US"/>
              <a:t>2025</a:t>
            </a:r>
          </a:p>
        </p:txBody>
      </p:sp>
      <p:sp>
        <p:nvSpPr>
          <p:cNvPr id="5" name="Footer Placeholder 4">
            <a:extLst>
              <a:ext uri="{FF2B5EF4-FFF2-40B4-BE49-F238E27FC236}">
                <a16:creationId xmlns:a16="http://schemas.microsoft.com/office/drawing/2014/main" id="{D127E98F-5A61-FB41-9D0F-5849A4678776}"/>
              </a:ext>
            </a:extLst>
          </p:cNvPr>
          <p:cNvSpPr>
            <a:spLocks noGrp="1"/>
          </p:cNvSpPr>
          <p:nvPr>
            <p:ph type="ftr" sz="quarter" idx="11"/>
          </p:nvPr>
        </p:nvSpPr>
        <p:spPr/>
        <p:txBody>
          <a:bodyPr/>
          <a:lstStyle/>
          <a:p>
            <a:r>
              <a:rPr lang="en-US"/>
              <a:t>2025 | Supporting Dementia Care Partners: Everyone is a Change Agent</a:t>
            </a:r>
          </a:p>
        </p:txBody>
      </p:sp>
      <p:sp>
        <p:nvSpPr>
          <p:cNvPr id="11" name="Rectangle 10">
            <a:extLst>
              <a:ext uri="{FF2B5EF4-FFF2-40B4-BE49-F238E27FC236}">
                <a16:creationId xmlns:a16="http://schemas.microsoft.com/office/drawing/2014/main" id="{24FBF153-FE4F-2240-8B42-82D9C864971D}"/>
              </a:ext>
            </a:extLst>
          </p:cNvPr>
          <p:cNvSpPr/>
          <p:nvPr userDrawn="1"/>
        </p:nvSpPr>
        <p:spPr>
          <a:xfrm>
            <a:off x="0" y="2495694"/>
            <a:ext cx="6978316" cy="1959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a:noFill/>
              </a:ln>
              <a:solidFill>
                <a:srgbClr val="644187"/>
              </a:solidFill>
              <a:effectLst/>
            </a:endParaRPr>
          </a:p>
        </p:txBody>
      </p:sp>
      <p:sp>
        <p:nvSpPr>
          <p:cNvPr id="2" name="Title 1">
            <a:extLst>
              <a:ext uri="{FF2B5EF4-FFF2-40B4-BE49-F238E27FC236}">
                <a16:creationId xmlns:a16="http://schemas.microsoft.com/office/drawing/2014/main" id="{DED30CB4-68FD-CE43-864B-8D889DA957FB}"/>
              </a:ext>
            </a:extLst>
          </p:cNvPr>
          <p:cNvSpPr>
            <a:spLocks noGrp="1"/>
          </p:cNvSpPr>
          <p:nvPr>
            <p:ph type="ctrTitle"/>
          </p:nvPr>
        </p:nvSpPr>
        <p:spPr>
          <a:xfrm>
            <a:off x="209087" y="3044284"/>
            <a:ext cx="5071019" cy="758907"/>
          </a:xfrm>
        </p:spPr>
        <p:txBody>
          <a:bodyPr anchor="b">
            <a:noAutofit/>
          </a:bodyPr>
          <a:lstStyle>
            <a:lvl1pPr algn="l">
              <a:defRPr sz="3600">
                <a:solidFill>
                  <a:schemeClr val="bg1"/>
                </a:solidFill>
                <a:latin typeface="+mn-lt"/>
              </a:defRPr>
            </a:lvl1pPr>
          </a:lstStyle>
          <a:p>
            <a:endParaRPr lang="en-US"/>
          </a:p>
        </p:txBody>
      </p:sp>
      <p:sp>
        <p:nvSpPr>
          <p:cNvPr id="3" name="Subtitle 2">
            <a:extLst>
              <a:ext uri="{FF2B5EF4-FFF2-40B4-BE49-F238E27FC236}">
                <a16:creationId xmlns:a16="http://schemas.microsoft.com/office/drawing/2014/main" id="{FA6F689E-288F-7D4A-85C2-B4B8B7BF217C}"/>
              </a:ext>
            </a:extLst>
          </p:cNvPr>
          <p:cNvSpPr>
            <a:spLocks noGrp="1"/>
          </p:cNvSpPr>
          <p:nvPr>
            <p:ph type="subTitle" idx="1"/>
          </p:nvPr>
        </p:nvSpPr>
        <p:spPr>
          <a:xfrm>
            <a:off x="234178" y="3880954"/>
            <a:ext cx="3479180" cy="401942"/>
          </a:xfrm>
        </p:spPr>
        <p:txBody>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endParaRPr lang="en-US"/>
          </a:p>
        </p:txBody>
      </p:sp>
    </p:spTree>
    <p:extLst>
      <p:ext uri="{BB962C8B-B14F-4D97-AF65-F5344CB8AC3E}">
        <p14:creationId xmlns:p14="http://schemas.microsoft.com/office/powerpoint/2010/main" val="3030218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SPPPT0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7819" y="848518"/>
            <a:ext cx="8368363" cy="173255"/>
          </a:xfrm>
          <a:prstGeom prst="rect">
            <a:avLst/>
          </a:prstGeom>
        </p:spPr>
        <p:txBody>
          <a:bodyPr wrap="none" lIns="0" tIns="0" rIns="0" bIns="0" anchor="ctr">
            <a:noAutofit/>
          </a:bodyPr>
          <a:lstStyle>
            <a:lvl1pPr marL="0" indent="0" algn="ctr">
              <a:buNone/>
              <a:defRPr sz="1100" b="0" i="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Tree>
    <p:extLst>
      <p:ext uri="{BB962C8B-B14F-4D97-AF65-F5344CB8AC3E}">
        <p14:creationId xmlns:p14="http://schemas.microsoft.com/office/powerpoint/2010/main" val="2801073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67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erson hugging an older person&#10;&#10;Description automatically generated with low confidence">
            <a:extLst>
              <a:ext uri="{FF2B5EF4-FFF2-40B4-BE49-F238E27FC236}">
                <a16:creationId xmlns:a16="http://schemas.microsoft.com/office/drawing/2014/main" id="{C5FAA9F3-8A12-32D3-C74E-E4BA16F1A1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375"/>
          <a:stretch/>
        </p:blipFill>
        <p:spPr>
          <a:xfrm>
            <a:off x="0" y="0"/>
            <a:ext cx="9144000" cy="4610100"/>
          </a:xfrm>
          <a:prstGeom prst="rect">
            <a:avLst/>
          </a:prstGeom>
        </p:spPr>
      </p:pic>
      <p:sp>
        <p:nvSpPr>
          <p:cNvPr id="6" name="Rectangle 5">
            <a:extLst>
              <a:ext uri="{FF2B5EF4-FFF2-40B4-BE49-F238E27FC236}">
                <a16:creationId xmlns:a16="http://schemas.microsoft.com/office/drawing/2014/main" id="{0DEEF6D3-A9AE-1553-2F98-3804CF027B36}"/>
              </a:ext>
            </a:extLst>
          </p:cNvPr>
          <p:cNvSpPr/>
          <p:nvPr userDrawn="1"/>
        </p:nvSpPr>
        <p:spPr bwMode="auto">
          <a:xfrm>
            <a:off x="10617" y="0"/>
            <a:ext cx="9144000" cy="4617720"/>
          </a:xfrm>
          <a:prstGeom prst="rect">
            <a:avLst/>
          </a:prstGeom>
          <a:solidFill>
            <a:schemeClr val="accent1">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74725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DAFD661D-0646-7ECE-2BA1-0A69E5DD40B0}"/>
              </a:ext>
            </a:extLst>
          </p:cNvPr>
          <p:cNvPicPr>
            <a:picLocks noChangeAspect="1"/>
          </p:cNvPicPr>
          <p:nvPr userDrawn="1"/>
        </p:nvPicPr>
        <p:blipFill>
          <a:blip r:embed="rId2">
            <a:extLst>
              <a:ext uri="{28A0092B-C50C-407E-A947-70E740481C1C}">
                <a14:useLocalDpi xmlns:a14="http://schemas.microsoft.com/office/drawing/2010/main" val="0"/>
              </a:ext>
            </a:extLst>
          </a:blip>
          <a:srcRect t="12427" b="12427"/>
          <a:stretch/>
        </p:blipFill>
        <p:spPr>
          <a:xfrm>
            <a:off x="6818" y="0"/>
            <a:ext cx="9137183" cy="4579620"/>
          </a:xfrm>
          <a:prstGeom prst="rect">
            <a:avLst/>
          </a:prstGeom>
        </p:spPr>
      </p:pic>
      <p:sp>
        <p:nvSpPr>
          <p:cNvPr id="6" name="Rectangle 5">
            <a:extLst>
              <a:ext uri="{FF2B5EF4-FFF2-40B4-BE49-F238E27FC236}">
                <a16:creationId xmlns:a16="http://schemas.microsoft.com/office/drawing/2014/main" id="{19004C7C-47F5-4718-0C84-39A98BB64C0F}"/>
              </a:ext>
            </a:extLst>
          </p:cNvPr>
          <p:cNvSpPr/>
          <p:nvPr userDrawn="1"/>
        </p:nvSpPr>
        <p:spPr bwMode="auto">
          <a:xfrm>
            <a:off x="-6818" y="0"/>
            <a:ext cx="9144000" cy="4579620"/>
          </a:xfrm>
          <a:prstGeom prst="rect">
            <a:avLst/>
          </a:prstGeom>
          <a:solidFill>
            <a:schemeClr val="accent5">
              <a:alpha val="78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57965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indoor, person, dining table&#10;&#10;Description automatically generated">
            <a:extLst>
              <a:ext uri="{FF2B5EF4-FFF2-40B4-BE49-F238E27FC236}">
                <a16:creationId xmlns:a16="http://schemas.microsoft.com/office/drawing/2014/main" id="{EE259B60-296A-A4A0-6AE9-2B8F1B7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19" b="13168"/>
          <a:stretch/>
        </p:blipFill>
        <p:spPr>
          <a:xfrm>
            <a:off x="0" y="0"/>
            <a:ext cx="9144000" cy="4556760"/>
          </a:xfrm>
          <a:prstGeom prst="rect">
            <a:avLst/>
          </a:prstGeom>
        </p:spPr>
      </p:pic>
      <p:sp>
        <p:nvSpPr>
          <p:cNvPr id="6" name="Rectangle 5">
            <a:extLst>
              <a:ext uri="{FF2B5EF4-FFF2-40B4-BE49-F238E27FC236}">
                <a16:creationId xmlns:a16="http://schemas.microsoft.com/office/drawing/2014/main" id="{65EACB8A-1DCC-3EF4-3B6E-89BB231C4EC8}"/>
              </a:ext>
            </a:extLst>
          </p:cNvPr>
          <p:cNvSpPr/>
          <p:nvPr userDrawn="1"/>
        </p:nvSpPr>
        <p:spPr bwMode="auto">
          <a:xfrm>
            <a:off x="10617" y="0"/>
            <a:ext cx="9144000" cy="455676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42124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5" name="Picture 4" descr="A person kissing a person's cheek&#10;&#10;Description automatically generated">
            <a:extLst>
              <a:ext uri="{FF2B5EF4-FFF2-40B4-BE49-F238E27FC236}">
                <a16:creationId xmlns:a16="http://schemas.microsoft.com/office/drawing/2014/main" id="{B4265F6A-D80F-7A68-B5EE-5AB41DD1D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10" b="15417"/>
          <a:stretch/>
        </p:blipFill>
        <p:spPr>
          <a:xfrm>
            <a:off x="0" y="0"/>
            <a:ext cx="9144000" cy="4541520"/>
          </a:xfrm>
          <a:prstGeom prst="rect">
            <a:avLst/>
          </a:prstGeom>
        </p:spPr>
      </p:pic>
      <p:sp>
        <p:nvSpPr>
          <p:cNvPr id="6" name="Rectangle 5">
            <a:extLst>
              <a:ext uri="{FF2B5EF4-FFF2-40B4-BE49-F238E27FC236}">
                <a16:creationId xmlns:a16="http://schemas.microsoft.com/office/drawing/2014/main" id="{60CF6E6D-8B5D-A4C9-CBDA-9F9B164E1829}"/>
              </a:ext>
            </a:extLst>
          </p:cNvPr>
          <p:cNvSpPr/>
          <p:nvPr userDrawn="1"/>
        </p:nvSpPr>
        <p:spPr bwMode="auto">
          <a:xfrm>
            <a:off x="10617" y="0"/>
            <a:ext cx="9144000" cy="4541520"/>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775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9"/>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sitting, sofa, seat&#10;&#10;Description automatically generated">
            <a:extLst>
              <a:ext uri="{FF2B5EF4-FFF2-40B4-BE49-F238E27FC236}">
                <a16:creationId xmlns:a16="http://schemas.microsoft.com/office/drawing/2014/main" id="{ECD77FD2-EAF5-43EC-7455-CE16D57DB4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753" b="16126"/>
          <a:stretch/>
        </p:blipFill>
        <p:spPr>
          <a:xfrm>
            <a:off x="0" y="0"/>
            <a:ext cx="9144000" cy="4572000"/>
          </a:xfrm>
          <a:prstGeom prst="rect">
            <a:avLst/>
          </a:prstGeom>
        </p:spPr>
      </p:pic>
      <p:sp>
        <p:nvSpPr>
          <p:cNvPr id="6" name="Rectangle 5">
            <a:extLst>
              <a:ext uri="{FF2B5EF4-FFF2-40B4-BE49-F238E27FC236}">
                <a16:creationId xmlns:a16="http://schemas.microsoft.com/office/drawing/2014/main" id="{20855A43-8A8E-FC32-5127-2B87543FAD47}"/>
              </a:ext>
            </a:extLst>
          </p:cNvPr>
          <p:cNvSpPr/>
          <p:nvPr userDrawn="1"/>
        </p:nvSpPr>
        <p:spPr bwMode="auto">
          <a:xfrm>
            <a:off x="0" y="0"/>
            <a:ext cx="9144000" cy="45720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32344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NSPPPT0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5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BE75-EEEC-4D47-CAD5-5DE94F275899}"/>
              </a:ext>
            </a:extLst>
          </p:cNvPr>
          <p:cNvSpPr>
            <a:spLocks noGrp="1"/>
          </p:cNvSpPr>
          <p:nvPr>
            <p:ph type="title"/>
          </p:nvPr>
        </p:nvSpPr>
        <p:spPr>
          <a:xfrm>
            <a:off x="628650" y="274638"/>
            <a:ext cx="7886700" cy="993775"/>
          </a:xfrm>
          <a:prstGeom prst="rect">
            <a:avLst/>
          </a:prstGeom>
        </p:spPr>
        <p:txBody>
          <a:bodyPr/>
          <a:lstStyle>
            <a:lvl1pPr>
              <a:defRPr b="0" i="0">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sitting, sofa, seat&#10;&#10;Description automatically generated">
            <a:extLst>
              <a:ext uri="{FF2B5EF4-FFF2-40B4-BE49-F238E27FC236}">
                <a16:creationId xmlns:a16="http://schemas.microsoft.com/office/drawing/2014/main" id="{ECD77FD2-EAF5-43EC-7455-CE16D57DB4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753" b="16126"/>
          <a:stretch/>
        </p:blipFill>
        <p:spPr>
          <a:xfrm>
            <a:off x="0" y="0"/>
            <a:ext cx="9144000" cy="4572000"/>
          </a:xfrm>
          <a:prstGeom prst="rect">
            <a:avLst/>
          </a:prstGeom>
        </p:spPr>
      </p:pic>
      <p:sp>
        <p:nvSpPr>
          <p:cNvPr id="6" name="Rectangle 5">
            <a:extLst>
              <a:ext uri="{FF2B5EF4-FFF2-40B4-BE49-F238E27FC236}">
                <a16:creationId xmlns:a16="http://schemas.microsoft.com/office/drawing/2014/main" id="{20855A43-8A8E-FC32-5127-2B87543FAD47}"/>
              </a:ext>
            </a:extLst>
          </p:cNvPr>
          <p:cNvSpPr/>
          <p:nvPr userDrawn="1"/>
        </p:nvSpPr>
        <p:spPr bwMode="auto">
          <a:xfrm>
            <a:off x="10617" y="0"/>
            <a:ext cx="9144000" cy="45720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48316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SPPPT004">
    <p:spTree>
      <p:nvGrpSpPr>
        <p:cNvPr id="1" name=""/>
        <p:cNvGrpSpPr/>
        <p:nvPr/>
      </p:nvGrpSpPr>
      <p:grpSpPr>
        <a:xfrm>
          <a:off x="0" y="0"/>
          <a:ext cx="0" cy="0"/>
          <a:chOff x="0" y="0"/>
          <a:chExt cx="0" cy="0"/>
        </a:xfrm>
      </p:grpSpPr>
      <p:pic>
        <p:nvPicPr>
          <p:cNvPr id="6" name="Picture 5" descr="A picture containing person, indoor, wall&#10;&#10;Description automatically generated">
            <a:extLst>
              <a:ext uri="{FF2B5EF4-FFF2-40B4-BE49-F238E27FC236}">
                <a16:creationId xmlns:a16="http://schemas.microsoft.com/office/drawing/2014/main" id="{2707585B-CAA1-6298-9CA6-D2052712B2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555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A16D667D-9E07-84DF-111E-F9084DDA1DF8}"/>
              </a:ext>
            </a:extLst>
          </p:cNvPr>
          <p:cNvSpPr/>
          <p:nvPr userDrawn="1"/>
        </p:nvSpPr>
        <p:spPr bwMode="auto">
          <a:xfrm>
            <a:off x="4944696" y="0"/>
            <a:ext cx="4199304" cy="514350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5" name="Title 2"/>
          <p:cNvSpPr>
            <a:spLocks noGrp="1"/>
          </p:cNvSpPr>
          <p:nvPr>
            <p:ph type="title"/>
          </p:nvPr>
        </p:nvSpPr>
        <p:spPr>
          <a:xfrm>
            <a:off x="381001" y="282612"/>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562391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NSPPPT005">
    <p:spTree>
      <p:nvGrpSpPr>
        <p:cNvPr id="1" name=""/>
        <p:cNvGrpSpPr/>
        <p:nvPr/>
      </p:nvGrpSpPr>
      <p:grpSpPr>
        <a:xfrm>
          <a:off x="0" y="0"/>
          <a:ext cx="0" cy="0"/>
          <a:chOff x="0" y="0"/>
          <a:chExt cx="0" cy="0"/>
        </a:xfrm>
      </p:grpSpPr>
      <p:pic>
        <p:nvPicPr>
          <p:cNvPr id="6" name="Picture 5" descr="A person pushing a person in a wheelchair&#10;&#10;Description automatically generated with low confidence">
            <a:extLst>
              <a:ext uri="{FF2B5EF4-FFF2-40B4-BE49-F238E27FC236}">
                <a16:creationId xmlns:a16="http://schemas.microsoft.com/office/drawing/2014/main" id="{75F70F9B-6AA8-AC92-719C-913E057C3D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591"/>
          <a:stretch/>
        </p:blipFill>
        <p:spPr>
          <a:xfrm>
            <a:off x="4944696" y="0"/>
            <a:ext cx="4199304" cy="5143500"/>
          </a:xfrm>
          <a:prstGeom prst="rect">
            <a:avLst/>
          </a:prstGeom>
        </p:spPr>
      </p:pic>
      <p:sp>
        <p:nvSpPr>
          <p:cNvPr id="5" name="Rectangle 4">
            <a:extLst>
              <a:ext uri="{FF2B5EF4-FFF2-40B4-BE49-F238E27FC236}">
                <a16:creationId xmlns:a16="http://schemas.microsoft.com/office/drawing/2014/main" id="{E8E24F8B-DDCF-6040-233F-BC70A64799CE}"/>
              </a:ext>
            </a:extLst>
          </p:cNvPr>
          <p:cNvSpPr/>
          <p:nvPr userDrawn="1"/>
        </p:nvSpPr>
        <p:spPr bwMode="auto">
          <a:xfrm>
            <a:off x="4944696" y="0"/>
            <a:ext cx="4199304" cy="5143500"/>
          </a:xfrm>
          <a:prstGeom prst="rect">
            <a:avLst/>
          </a:prstGeom>
          <a:solidFill>
            <a:schemeClr val="accent2">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98949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NSPPPT005">
    <p:spTree>
      <p:nvGrpSpPr>
        <p:cNvPr id="1" name=""/>
        <p:cNvGrpSpPr/>
        <p:nvPr/>
      </p:nvGrpSpPr>
      <p:grpSpPr>
        <a:xfrm>
          <a:off x="0" y="0"/>
          <a:ext cx="0" cy="0"/>
          <a:chOff x="0" y="0"/>
          <a:chExt cx="0" cy="0"/>
        </a:xfrm>
      </p:grpSpPr>
      <p:pic>
        <p:nvPicPr>
          <p:cNvPr id="6" name="Picture 5" descr="A person talking on the phone&#10;&#10;Description automatically generated with medium confidence">
            <a:extLst>
              <a:ext uri="{FF2B5EF4-FFF2-40B4-BE49-F238E27FC236}">
                <a16:creationId xmlns:a16="http://schemas.microsoft.com/office/drawing/2014/main" id="{56B189EA-546D-2277-F9C0-202B4BD31A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 r="32194"/>
          <a:stretch/>
        </p:blipFill>
        <p:spPr>
          <a:xfrm>
            <a:off x="4944696" y="0"/>
            <a:ext cx="4199304" cy="5143500"/>
          </a:xfrm>
          <a:prstGeom prst="rect">
            <a:avLst/>
          </a:prstGeom>
        </p:spPr>
      </p:pic>
      <p:sp>
        <p:nvSpPr>
          <p:cNvPr id="7" name="Rectangle 6">
            <a:extLst>
              <a:ext uri="{FF2B5EF4-FFF2-40B4-BE49-F238E27FC236}">
                <a16:creationId xmlns:a16="http://schemas.microsoft.com/office/drawing/2014/main" id="{DCA4120D-CBD4-6B3B-FF0C-9923D06AE892}"/>
              </a:ext>
            </a:extLst>
          </p:cNvPr>
          <p:cNvSpPr/>
          <p:nvPr userDrawn="1"/>
        </p:nvSpPr>
        <p:spPr bwMode="auto">
          <a:xfrm>
            <a:off x="4944696" y="0"/>
            <a:ext cx="4199304" cy="51435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5" name="Title 2"/>
          <p:cNvSpPr>
            <a:spLocks noGrp="1"/>
          </p:cNvSpPr>
          <p:nvPr>
            <p:ph type="title"/>
          </p:nvPr>
        </p:nvSpPr>
        <p:spPr>
          <a:xfrm>
            <a:off x="381001" y="282612"/>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3260611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SPPPT007">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0"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person&#10;&#10;Description automatically generated">
            <a:extLst>
              <a:ext uri="{FF2B5EF4-FFF2-40B4-BE49-F238E27FC236}">
                <a16:creationId xmlns:a16="http://schemas.microsoft.com/office/drawing/2014/main" id="{9E05E598-15EB-CA74-DB33-AF568E1DD1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77" b="33466"/>
          <a:stretch/>
        </p:blipFill>
        <p:spPr>
          <a:xfrm>
            <a:off x="0" y="1114895"/>
            <a:ext cx="9144000" cy="2087447"/>
          </a:xfrm>
          <a:prstGeom prst="rect">
            <a:avLst/>
          </a:prstGeom>
        </p:spPr>
      </p:pic>
    </p:spTree>
    <p:extLst>
      <p:ext uri="{BB962C8B-B14F-4D97-AF65-F5344CB8AC3E}">
        <p14:creationId xmlns:p14="http://schemas.microsoft.com/office/powerpoint/2010/main" val="2195326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NSPPPT008">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0"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3" name="Picture 2" descr="A person pushing a person in a wheelchair&#10;&#10;Description automatically generated with medium confidence">
            <a:extLst>
              <a:ext uri="{FF2B5EF4-FFF2-40B4-BE49-F238E27FC236}">
                <a16:creationId xmlns:a16="http://schemas.microsoft.com/office/drawing/2014/main" id="{B67BA803-AB66-FFCE-579B-315CD80CD7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34" b="27491"/>
          <a:stretch/>
        </p:blipFill>
        <p:spPr>
          <a:xfrm>
            <a:off x="0" y="1087121"/>
            <a:ext cx="9144000" cy="3464560"/>
          </a:xfrm>
          <a:prstGeom prst="rect">
            <a:avLst/>
          </a:prstGeom>
        </p:spPr>
      </p:pic>
      <p:sp>
        <p:nvSpPr>
          <p:cNvPr id="7" name="Rectangle 6">
            <a:extLst>
              <a:ext uri="{FF2B5EF4-FFF2-40B4-BE49-F238E27FC236}">
                <a16:creationId xmlns:a16="http://schemas.microsoft.com/office/drawing/2014/main" id="{7E5A6757-03BE-2A66-B7A8-7885B97DDFF2}"/>
              </a:ext>
            </a:extLst>
          </p:cNvPr>
          <p:cNvSpPr/>
          <p:nvPr userDrawn="1"/>
        </p:nvSpPr>
        <p:spPr bwMode="auto">
          <a:xfrm>
            <a:off x="0" y="1087121"/>
            <a:ext cx="9144000" cy="3469640"/>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15171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SPPPT0017">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1001" y="730531"/>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7" name="Title 2"/>
          <p:cNvSpPr>
            <a:spLocks noGrp="1"/>
          </p:cNvSpPr>
          <p:nvPr>
            <p:ph type="title"/>
          </p:nvPr>
        </p:nvSpPr>
        <p:spPr>
          <a:xfrm>
            <a:off x="381001" y="282612"/>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
        <p:nvSpPr>
          <p:cNvPr id="20" name="Picture Placeholder 15"/>
          <p:cNvSpPr>
            <a:spLocks noGrp="1"/>
          </p:cNvSpPr>
          <p:nvPr>
            <p:ph type="pic" sz="quarter" idx="10"/>
          </p:nvPr>
        </p:nvSpPr>
        <p:spPr>
          <a:xfrm>
            <a:off x="520588"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1" name="Picture Placeholder 16"/>
          <p:cNvSpPr>
            <a:spLocks noGrp="1"/>
          </p:cNvSpPr>
          <p:nvPr>
            <p:ph type="pic" sz="quarter" idx="11"/>
          </p:nvPr>
        </p:nvSpPr>
        <p:spPr>
          <a:xfrm>
            <a:off x="2690110"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3" name="Picture Placeholder 17"/>
          <p:cNvSpPr>
            <a:spLocks noGrp="1"/>
          </p:cNvSpPr>
          <p:nvPr>
            <p:ph type="pic" sz="quarter" idx="12"/>
          </p:nvPr>
        </p:nvSpPr>
        <p:spPr>
          <a:xfrm>
            <a:off x="4859632"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
        <p:nvSpPr>
          <p:cNvPr id="25" name="Picture Placeholder 17"/>
          <p:cNvSpPr>
            <a:spLocks noGrp="1"/>
          </p:cNvSpPr>
          <p:nvPr>
            <p:ph type="pic" sz="quarter" idx="13"/>
          </p:nvPr>
        </p:nvSpPr>
        <p:spPr>
          <a:xfrm>
            <a:off x="7029154" y="1520374"/>
            <a:ext cx="1592162" cy="1592162"/>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a:solidFill>
            <a:schemeClr val="tx1">
              <a:lumMod val="10000"/>
              <a:lumOff val="90000"/>
            </a:schemeClr>
          </a:solidFill>
          <a:ln w="28575">
            <a:noFill/>
          </a:ln>
        </p:spPr>
        <p:txBody>
          <a:bodyPr wrap="square" tIns="792000" anchor="ctr">
            <a:noAutofit/>
          </a:bodyPr>
          <a:lstStyle>
            <a:lvl1pPr marL="0" indent="0" algn="ctr">
              <a:buNone/>
              <a:defRPr sz="800" b="0" i="0">
                <a:solidFill>
                  <a:schemeClr val="bg1">
                    <a:lumMod val="65000"/>
                  </a:schemeClr>
                </a:solidFill>
                <a:latin typeface="Helvetica Neue" panose="02000503000000020004" pitchFamily="2" charset="0"/>
                <a:cs typeface="Helvetica Neue" panose="02000503000000020004" pitchFamily="2" charset="0"/>
              </a:defRPr>
            </a:lvl1pPr>
          </a:lstStyle>
          <a:p>
            <a:endParaRPr lang="en-US"/>
          </a:p>
        </p:txBody>
      </p:sp>
    </p:spTree>
    <p:extLst>
      <p:ext uri="{BB962C8B-B14F-4D97-AF65-F5344CB8AC3E}">
        <p14:creationId xmlns:p14="http://schemas.microsoft.com/office/powerpoint/2010/main" val="396050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NSPPPT0026">
    <p:spTree>
      <p:nvGrpSpPr>
        <p:cNvPr id="1" name=""/>
        <p:cNvGrpSpPr/>
        <p:nvPr/>
      </p:nvGrpSpPr>
      <p:grpSpPr>
        <a:xfrm>
          <a:off x="0" y="0"/>
          <a:ext cx="0" cy="0"/>
          <a:chOff x="0" y="0"/>
          <a:chExt cx="0" cy="0"/>
        </a:xfrm>
      </p:grpSpPr>
      <p:sp>
        <p:nvSpPr>
          <p:cNvPr id="11" name="Picture Placeholder 11"/>
          <p:cNvSpPr>
            <a:spLocks noGrp="1"/>
          </p:cNvSpPr>
          <p:nvPr>
            <p:ph type="pic" sz="quarter" idx="11"/>
          </p:nvPr>
        </p:nvSpPr>
        <p:spPr>
          <a:xfrm>
            <a:off x="0" y="1"/>
            <a:ext cx="2641600" cy="2540000"/>
          </a:xfrm>
          <a:prstGeom prst="rect">
            <a:avLst/>
          </a:prstGeom>
          <a:solidFill>
            <a:schemeClr val="tx1">
              <a:lumMod val="10000"/>
              <a:lumOff val="90000"/>
            </a:schemeClr>
          </a:solidFill>
          <a:ln w="28575">
            <a:noFill/>
          </a:ln>
        </p:spPr>
        <p:txBody>
          <a:bodyPr wrap="square" tIns="792000" anchor="ctr">
            <a:noAutofit/>
          </a:bodyPr>
          <a:lstStyle>
            <a:lvl1pPr marL="171446" indent="-171446"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
        <p:nvSpPr>
          <p:cNvPr id="12" name="Picture Placeholder 11"/>
          <p:cNvSpPr>
            <a:spLocks noGrp="1"/>
          </p:cNvSpPr>
          <p:nvPr>
            <p:ph type="pic" sz="quarter" idx="12"/>
          </p:nvPr>
        </p:nvSpPr>
        <p:spPr>
          <a:xfrm>
            <a:off x="0" y="2603500"/>
            <a:ext cx="2641600" cy="2540000"/>
          </a:xfrm>
          <a:prstGeom prst="rect">
            <a:avLst/>
          </a:prstGeom>
          <a:solidFill>
            <a:schemeClr val="tx1">
              <a:lumMod val="10000"/>
              <a:lumOff val="90000"/>
            </a:schemeClr>
          </a:solidFill>
          <a:ln w="28575">
            <a:noFill/>
          </a:ln>
        </p:spPr>
        <p:txBody>
          <a:bodyPr wrap="square" tIns="792000" anchor="ctr">
            <a:noAutofit/>
          </a:bodyPr>
          <a:lstStyle>
            <a:lvl1pPr marL="171446" indent="-171446"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
        <p:nvSpPr>
          <p:cNvPr id="6" name="Picture Placeholder 11"/>
          <p:cNvSpPr>
            <a:spLocks noGrp="1"/>
          </p:cNvSpPr>
          <p:nvPr>
            <p:ph type="pic" sz="quarter" idx="10"/>
          </p:nvPr>
        </p:nvSpPr>
        <p:spPr>
          <a:xfrm>
            <a:off x="2692398" y="0"/>
            <a:ext cx="2641600" cy="5143500"/>
          </a:xfrm>
          <a:prstGeom prst="rect">
            <a:avLst/>
          </a:prstGeom>
          <a:solidFill>
            <a:schemeClr val="tx1">
              <a:lumMod val="10000"/>
              <a:lumOff val="90000"/>
            </a:schemeClr>
          </a:solidFill>
          <a:ln w="28575">
            <a:noFill/>
          </a:ln>
        </p:spPr>
        <p:txBody>
          <a:bodyPr wrap="square" tIns="792000" anchor="ctr">
            <a:noAutofit/>
          </a:bodyPr>
          <a:lstStyle>
            <a:lvl1pPr marL="171446" indent="-171446"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Tree>
    <p:extLst>
      <p:ext uri="{BB962C8B-B14F-4D97-AF65-F5344CB8AC3E}">
        <p14:creationId xmlns:p14="http://schemas.microsoft.com/office/powerpoint/2010/main" val="413861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SPPPT001">
  <p:cSld name="NSPPPT001">
    <p:spTree>
      <p:nvGrpSpPr>
        <p:cNvPr id="1" name="Shape 90"/>
        <p:cNvGrpSpPr/>
        <p:nvPr/>
      </p:nvGrpSpPr>
      <p:grpSpPr>
        <a:xfrm>
          <a:off x="0" y="0"/>
          <a:ext cx="0" cy="0"/>
          <a:chOff x="0" y="0"/>
          <a:chExt cx="0" cy="0"/>
        </a:xfrm>
      </p:grpSpPr>
      <p:sp>
        <p:nvSpPr>
          <p:cNvPr id="91" name="Google Shape;91;g1a64b2aee8f_2_8"/>
          <p:cNvSpPr txBox="1">
            <a:spLocks noGrp="1"/>
          </p:cNvSpPr>
          <p:nvPr>
            <p:ph type="body" idx="1"/>
          </p:nvPr>
        </p:nvSpPr>
        <p:spPr>
          <a:xfrm>
            <a:off x="381001" y="730532"/>
            <a:ext cx="8368363" cy="173255"/>
          </a:xfrm>
          <a:prstGeom prst="rect">
            <a:avLst/>
          </a:prstGeom>
          <a:noFill/>
          <a:ln>
            <a:noFill/>
          </a:ln>
        </p:spPr>
        <p:txBody>
          <a:bodyPr spcFirstLastPara="1" wrap="square" lIns="0" tIns="0" rIns="0" bIns="0" anchor="ctr" anchorCtr="0">
            <a:noAutofit/>
          </a:bodyPr>
          <a:lstStyle>
            <a:lvl1pPr marL="342892" marR="0" lvl="0" indent="-171446" algn="ctr" rtl="0">
              <a:lnSpc>
                <a:spcPct val="90000"/>
              </a:lnSpc>
              <a:spcBef>
                <a:spcPts val="750"/>
              </a:spcBef>
              <a:spcAft>
                <a:spcPts val="0"/>
              </a:spcAft>
              <a:buClr>
                <a:srgbClr val="A5A5A5"/>
              </a:buClr>
              <a:buSzPts val="1500"/>
              <a:buFont typeface="Arial"/>
              <a:buNone/>
              <a:defRPr sz="1125" b="0" i="0" u="none" strike="noStrike" cap="none">
                <a:solidFill>
                  <a:srgbClr val="A5A5A5"/>
                </a:solidFill>
                <a:latin typeface="Helvetica Neue"/>
                <a:ea typeface="Helvetica Neue"/>
                <a:cs typeface="Helvetica Neue"/>
                <a:sym typeface="Helvetica Neue"/>
              </a:defRPr>
            </a:lvl1pPr>
            <a:lvl2pPr marL="685783" marR="0" lvl="1" indent="-171446" algn="l"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Roboto"/>
                <a:ea typeface="Roboto"/>
                <a:cs typeface="Roboto"/>
                <a:sym typeface="Roboto"/>
              </a:defRPr>
            </a:lvl2pPr>
            <a:lvl3pPr marL="1028675" marR="0" lvl="2" indent="-171446" algn="l" rtl="0">
              <a:lnSpc>
                <a:spcPct val="90000"/>
              </a:lnSpc>
              <a:spcBef>
                <a:spcPts val="375"/>
              </a:spcBef>
              <a:spcAft>
                <a:spcPts val="0"/>
              </a:spcAft>
              <a:buClr>
                <a:schemeClr val="dk1"/>
              </a:buClr>
              <a:buSzPts val="1300"/>
              <a:buFont typeface="Arial"/>
              <a:buNone/>
              <a:defRPr sz="975" b="0" i="0" u="none" strike="noStrike" cap="none">
                <a:solidFill>
                  <a:schemeClr val="dk1"/>
                </a:solidFill>
                <a:latin typeface="Roboto"/>
                <a:ea typeface="Roboto"/>
                <a:cs typeface="Roboto"/>
                <a:sym typeface="Roboto"/>
              </a:defRPr>
            </a:lvl3pPr>
            <a:lvl4pPr marL="1371566" marR="0" lvl="3"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4pPr>
            <a:lvl5pPr marL="1714457" marR="0" lvl="4"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5pPr>
            <a:lvl6pPr marL="2057348" marR="0" lvl="5"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6pPr>
            <a:lvl7pPr marL="2400240" marR="0" lvl="6"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7pPr>
            <a:lvl8pPr marL="2743132" marR="0" lvl="7"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8pPr>
            <a:lvl9pPr marL="3086023" marR="0" lvl="8" indent="-171446"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Roboto"/>
                <a:ea typeface="Roboto"/>
                <a:cs typeface="Roboto"/>
                <a:sym typeface="Roboto"/>
              </a:defRPr>
            </a:lvl9pPr>
          </a:lstStyle>
          <a:p>
            <a:endParaRPr/>
          </a:p>
        </p:txBody>
      </p:sp>
      <p:pic>
        <p:nvPicPr>
          <p:cNvPr id="3" name="Picture 2">
            <a:extLst>
              <a:ext uri="{FF2B5EF4-FFF2-40B4-BE49-F238E27FC236}">
                <a16:creationId xmlns:a16="http://schemas.microsoft.com/office/drawing/2014/main" id="{B2EA2F27-89CB-9D58-6F05-1BB0FAB91D1C}"/>
              </a:ext>
            </a:extLst>
          </p:cNvPr>
          <p:cNvPicPr>
            <a:picLocks noChangeAspect="1"/>
          </p:cNvPicPr>
          <p:nvPr userDrawn="1"/>
        </p:nvPicPr>
        <p:blipFill>
          <a:blip r:embed="rId2"/>
          <a:stretch>
            <a:fillRect/>
          </a:stretch>
        </p:blipFill>
        <p:spPr>
          <a:xfrm>
            <a:off x="0" y="1"/>
            <a:ext cx="9144000" cy="4589123"/>
          </a:xfrm>
          <a:prstGeom prst="rect">
            <a:avLst/>
          </a:prstGeom>
        </p:spPr>
      </p:pic>
      <p:sp>
        <p:nvSpPr>
          <p:cNvPr id="4" name="Rectangle 3">
            <a:extLst>
              <a:ext uri="{FF2B5EF4-FFF2-40B4-BE49-F238E27FC236}">
                <a16:creationId xmlns:a16="http://schemas.microsoft.com/office/drawing/2014/main" id="{3A417D0C-B2C4-8092-2279-3E34B5A467D0}"/>
              </a:ext>
            </a:extLst>
          </p:cNvPr>
          <p:cNvSpPr/>
          <p:nvPr userDrawn="1"/>
        </p:nvSpPr>
        <p:spPr bwMode="auto">
          <a:xfrm>
            <a:off x="10617" y="0"/>
            <a:ext cx="9144000" cy="4589123"/>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43741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4" name="Rectangle 3">
            <a:extLst>
              <a:ext uri="{FF2B5EF4-FFF2-40B4-BE49-F238E27FC236}">
                <a16:creationId xmlns:a16="http://schemas.microsoft.com/office/drawing/2014/main" id="{3A417D0C-B2C4-8092-2279-3E34B5A467D0}"/>
              </a:ext>
            </a:extLst>
          </p:cNvPr>
          <p:cNvSpPr/>
          <p:nvPr userDrawn="1"/>
        </p:nvSpPr>
        <p:spPr bwMode="auto">
          <a:xfrm>
            <a:off x="0" y="0"/>
            <a:ext cx="9144000" cy="4589123"/>
          </a:xfrm>
          <a:prstGeom prst="rect">
            <a:avLst/>
          </a:prstGeom>
          <a:solidFill>
            <a:schemeClr val="accent3">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4116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2" name="Rectangle 1">
            <a:extLst>
              <a:ext uri="{FF2B5EF4-FFF2-40B4-BE49-F238E27FC236}">
                <a16:creationId xmlns:a16="http://schemas.microsoft.com/office/drawing/2014/main" id="{51ADED87-073C-E0A5-8CD0-B38EE23A6ECE}"/>
              </a:ext>
            </a:extLst>
          </p:cNvPr>
          <p:cNvSpPr/>
          <p:nvPr userDrawn="1"/>
        </p:nvSpPr>
        <p:spPr bwMode="auto">
          <a:xfrm>
            <a:off x="0" y="0"/>
            <a:ext cx="9144000" cy="4589123"/>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82710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SPPPT0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1000" y="730530"/>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SUBTITLE</a:t>
            </a:r>
          </a:p>
        </p:txBody>
      </p:sp>
    </p:spTree>
    <p:extLst>
      <p:ext uri="{BB962C8B-B14F-4D97-AF65-F5344CB8AC3E}">
        <p14:creationId xmlns:p14="http://schemas.microsoft.com/office/powerpoint/2010/main" val="1403910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3" name="Rectangle 2">
            <a:extLst>
              <a:ext uri="{FF2B5EF4-FFF2-40B4-BE49-F238E27FC236}">
                <a16:creationId xmlns:a16="http://schemas.microsoft.com/office/drawing/2014/main" id="{6781D1A9-32C6-1534-1CC4-781855282672}"/>
              </a:ext>
            </a:extLst>
          </p:cNvPr>
          <p:cNvSpPr/>
          <p:nvPr userDrawn="1"/>
        </p:nvSpPr>
        <p:spPr bwMode="auto">
          <a:xfrm>
            <a:off x="0" y="0"/>
            <a:ext cx="9154617" cy="4589123"/>
          </a:xfrm>
          <a:prstGeom prst="rect">
            <a:avLst/>
          </a:prstGeom>
          <a:solidFill>
            <a:schemeClr val="accent4">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8808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pic>
        <p:nvPicPr>
          <p:cNvPr id="5" name="Picture 4" descr="A close-up of hands shaking&#10;&#10;Description automatically generated with medium confidence">
            <a:extLst>
              <a:ext uri="{FF2B5EF4-FFF2-40B4-BE49-F238E27FC236}">
                <a16:creationId xmlns:a16="http://schemas.microsoft.com/office/drawing/2014/main" id="{0906DFA7-457D-2CDD-36D5-2B4B3CDB3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589123"/>
          </a:xfrm>
          <a:prstGeom prst="rect">
            <a:avLst/>
          </a:prstGeom>
        </p:spPr>
      </p:pic>
      <p:sp>
        <p:nvSpPr>
          <p:cNvPr id="2" name="Rectangle 1">
            <a:extLst>
              <a:ext uri="{FF2B5EF4-FFF2-40B4-BE49-F238E27FC236}">
                <a16:creationId xmlns:a16="http://schemas.microsoft.com/office/drawing/2014/main" id="{A6BAB134-EE03-D704-E084-14F23BA353B8}"/>
              </a:ext>
            </a:extLst>
          </p:cNvPr>
          <p:cNvSpPr/>
          <p:nvPr userDrawn="1"/>
        </p:nvSpPr>
        <p:spPr bwMode="auto">
          <a:xfrm>
            <a:off x="0" y="0"/>
            <a:ext cx="9154617" cy="4589123"/>
          </a:xfrm>
          <a:prstGeom prst="rect">
            <a:avLst/>
          </a:prstGeom>
          <a:solidFill>
            <a:schemeClr val="accent1">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b="0" i="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53383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SPPPT001" preserve="1" userDrawn="1">
  <p:cSld name="2_NSPPPT001">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1868493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NSPPPT0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387819" y="848518"/>
            <a:ext cx="8368363" cy="173255"/>
          </a:xfrm>
          <a:prstGeom prst="rect">
            <a:avLst/>
          </a:prstGeom>
        </p:spPr>
        <p:txBody>
          <a:bodyPr wrap="none" lIns="0" tIns="0" rIns="0" bIns="0" anchor="ctr">
            <a:noAutofit/>
          </a:bodyPr>
          <a:lstStyle>
            <a:lvl1pPr marL="0" indent="0" algn="ctr">
              <a:buNone/>
              <a:defRPr sz="1100" b="0" i="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Tree>
    <p:extLst>
      <p:ext uri="{BB962C8B-B14F-4D97-AF65-F5344CB8AC3E}">
        <p14:creationId xmlns:p14="http://schemas.microsoft.com/office/powerpoint/2010/main" val="1346892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NSPPPT0047">
    <p:spTree>
      <p:nvGrpSpPr>
        <p:cNvPr id="1" name=""/>
        <p:cNvGrpSpPr/>
        <p:nvPr/>
      </p:nvGrpSpPr>
      <p:grpSpPr>
        <a:xfrm>
          <a:off x="0" y="0"/>
          <a:ext cx="0" cy="0"/>
          <a:chOff x="0" y="0"/>
          <a:chExt cx="0" cy="0"/>
        </a:xfrm>
      </p:grpSpPr>
      <p:sp>
        <p:nvSpPr>
          <p:cNvPr id="4" name="Picture Placeholder 6"/>
          <p:cNvSpPr>
            <a:spLocks noGrp="1"/>
          </p:cNvSpPr>
          <p:nvPr>
            <p:ph type="pic" sz="quarter" idx="18"/>
          </p:nvPr>
        </p:nvSpPr>
        <p:spPr>
          <a:xfrm>
            <a:off x="4569341" y="608004"/>
            <a:ext cx="3715353" cy="3745102"/>
          </a:xfrm>
          <a:prstGeom prst="rect">
            <a:avLst/>
          </a:prstGeom>
          <a:solidFill>
            <a:schemeClr val="tx1">
              <a:lumMod val="10000"/>
              <a:lumOff val="90000"/>
            </a:schemeClr>
          </a:solidFill>
        </p:spPr>
        <p:txBody>
          <a:bodyPr wrap="square" tIns="1463040" bIns="731520" anchor="ctr">
            <a:noAutofit/>
          </a:bodyPr>
          <a:lstStyle>
            <a:lvl1pPr marL="0" indent="0" algn="ctr">
              <a:buNone/>
              <a:defRPr sz="1200" b="0" i="0">
                <a:solidFill>
                  <a:schemeClr val="tx1">
                    <a:lumMod val="75000"/>
                    <a:lumOff val="25000"/>
                  </a:schemeClr>
                </a:solidFill>
                <a:latin typeface="Helvetica Neue" panose="02000503000000020004" pitchFamily="2" charset="0"/>
                <a:cs typeface="Helvetica Neue" panose="02000503000000020004" pitchFamily="2" charset="0"/>
              </a:defRPr>
            </a:lvl1pPr>
          </a:lstStyle>
          <a:p>
            <a:endParaRPr lang="en-US"/>
          </a:p>
        </p:txBody>
      </p:sp>
    </p:spTree>
    <p:extLst>
      <p:ext uri="{BB962C8B-B14F-4D97-AF65-F5344CB8AC3E}">
        <p14:creationId xmlns:p14="http://schemas.microsoft.com/office/powerpoint/2010/main" val="226443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SPPPT005">
    <p:spTree>
      <p:nvGrpSpPr>
        <p:cNvPr id="1" name=""/>
        <p:cNvGrpSpPr/>
        <p:nvPr/>
      </p:nvGrpSpPr>
      <p:grpSpPr>
        <a:xfrm>
          <a:off x="0" y="0"/>
          <a:ext cx="0" cy="0"/>
          <a:chOff x="0" y="0"/>
          <a:chExt cx="0" cy="0"/>
        </a:xfrm>
      </p:grpSpPr>
      <p:pic>
        <p:nvPicPr>
          <p:cNvPr id="2" name="Picture 1" descr="A person sitting at a desk with his hands in front of his face&#10;&#10;Description automatically generated">
            <a:extLst>
              <a:ext uri="{FF2B5EF4-FFF2-40B4-BE49-F238E27FC236}">
                <a16:creationId xmlns:a16="http://schemas.microsoft.com/office/drawing/2014/main" id="{74C47F1B-0706-00EB-C8D8-911C4C1F62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6737" t="2570" r="21481"/>
          <a:stretch/>
        </p:blipFill>
        <p:spPr>
          <a:xfrm>
            <a:off x="0" y="1"/>
            <a:ext cx="4199304" cy="5143499"/>
          </a:xfrm>
          <a:prstGeom prst="rect">
            <a:avLst/>
          </a:prstGeom>
        </p:spPr>
      </p:pic>
      <p:sp>
        <p:nvSpPr>
          <p:cNvPr id="7" name="Rectangle 6">
            <a:extLst>
              <a:ext uri="{FF2B5EF4-FFF2-40B4-BE49-F238E27FC236}">
                <a16:creationId xmlns:a16="http://schemas.microsoft.com/office/drawing/2014/main" id="{DCA4120D-CBD4-6B3B-FF0C-9923D06AE892}"/>
              </a:ext>
            </a:extLst>
          </p:cNvPr>
          <p:cNvSpPr/>
          <p:nvPr userDrawn="1"/>
        </p:nvSpPr>
        <p:spPr bwMode="auto">
          <a:xfrm>
            <a:off x="1" y="0"/>
            <a:ext cx="4199304" cy="5143500"/>
          </a:xfrm>
          <a:prstGeom prst="rect">
            <a:avLst/>
          </a:prstGeom>
          <a:solidFill>
            <a:schemeClr val="accent5">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0" i="0">
              <a:latin typeface="Helvetica Neue" panose="02000503000000020004" pitchFamily="2" charset="0"/>
              <a:cs typeface="Helvetica Neue" panose="02000503000000020004" pitchFamily="2" charset="0"/>
            </a:endParaRPr>
          </a:p>
        </p:txBody>
      </p:sp>
      <p:sp>
        <p:nvSpPr>
          <p:cNvPr id="3" name="Text Placeholder 3"/>
          <p:cNvSpPr>
            <a:spLocks noGrp="1"/>
          </p:cNvSpPr>
          <p:nvPr>
            <p:ph type="body" sz="half" idx="2" hasCustomPrompt="1"/>
          </p:nvPr>
        </p:nvSpPr>
        <p:spPr>
          <a:xfrm>
            <a:off x="381000" y="730530"/>
            <a:ext cx="8368363" cy="173255"/>
          </a:xfrm>
          <a:prstGeom prst="rect">
            <a:avLst/>
          </a:prstGeom>
        </p:spPr>
        <p:txBody>
          <a:bodyPr wrap="none" lIns="0" tIns="0" rIns="0" bIns="0" anchor="ctr">
            <a:noAutofit/>
          </a:bodyPr>
          <a:lstStyle>
            <a:lvl1pPr marL="0" indent="0" algn="l">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SUBTITLE</a:t>
            </a:r>
          </a:p>
        </p:txBody>
      </p:sp>
      <p:sp>
        <p:nvSpPr>
          <p:cNvPr id="5" name="Title 2"/>
          <p:cNvSpPr>
            <a:spLocks noGrp="1"/>
          </p:cNvSpPr>
          <p:nvPr>
            <p:ph type="title"/>
          </p:nvPr>
        </p:nvSpPr>
        <p:spPr>
          <a:xfrm>
            <a:off x="381000" y="282611"/>
            <a:ext cx="8368363" cy="409459"/>
          </a:xfrm>
          <a:prstGeom prst="rect">
            <a:avLst/>
          </a:prstGeom>
        </p:spPr>
        <p:txBody>
          <a:bodyPr lIns="0" tIns="0" rIns="0" bIns="0" anchor="ctr"/>
          <a:lstStyle>
            <a:lvl1pPr algn="l">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279249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SPPPT007">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0" y="730530"/>
            <a:ext cx="8368363" cy="173255"/>
          </a:xfrm>
          <a:prstGeom prst="rect">
            <a:avLst/>
          </a:prstGeom>
        </p:spPr>
        <p:txBody>
          <a:bodyPr wrap="none" lIns="0" tIns="0" rIns="0" bIns="0" anchor="ctr">
            <a:noAutofit/>
          </a:bodyPr>
          <a:lstStyle>
            <a:lvl1pPr marL="0" indent="0" algn="ctr">
              <a:buNone/>
              <a:defRPr sz="1100" b="0" i="0" baseline="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SUBTITLE</a:t>
            </a:r>
          </a:p>
        </p:txBody>
      </p:sp>
      <p:sp>
        <p:nvSpPr>
          <p:cNvPr id="10" name="Title 2"/>
          <p:cNvSpPr>
            <a:spLocks noGrp="1"/>
          </p:cNvSpPr>
          <p:nvPr>
            <p:ph type="title"/>
          </p:nvPr>
        </p:nvSpPr>
        <p:spPr>
          <a:xfrm>
            <a:off x="381000" y="282611"/>
            <a:ext cx="8368363" cy="409459"/>
          </a:xfrm>
          <a:prstGeom prst="rect">
            <a:avLst/>
          </a:prstGeom>
        </p:spPr>
        <p:txBody>
          <a:bodyPr lIns="0" tIns="0" rIns="0" bIns="0" anchor="ctr"/>
          <a:lstStyle>
            <a:lvl1pPr algn="ctr">
              <a:defRPr sz="3000" b="0" i="0">
                <a:solidFill>
                  <a:schemeClr val="bg1">
                    <a:lumMod val="50000"/>
                  </a:schemeClr>
                </a:solidFill>
                <a:latin typeface="Helvetica Neue" panose="02000503000000020004" pitchFamily="2" charset="0"/>
                <a:cs typeface="Helvetica Neue" panose="02000503000000020004" pitchFamily="2" charset="0"/>
              </a:defRPr>
            </a:lvl1pPr>
          </a:lstStyle>
          <a:p>
            <a:r>
              <a:rPr lang="en-US"/>
              <a:t>Click to edit Master title style</a:t>
            </a:r>
          </a:p>
        </p:txBody>
      </p:sp>
      <p:pic>
        <p:nvPicPr>
          <p:cNvPr id="4" name="Picture 3" descr="A picture containing person, person&#10;&#10;Description automatically generated">
            <a:extLst>
              <a:ext uri="{FF2B5EF4-FFF2-40B4-BE49-F238E27FC236}">
                <a16:creationId xmlns:a16="http://schemas.microsoft.com/office/drawing/2014/main" id="{9E05E598-15EB-CA74-DB33-AF568E1DD1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77" b="33466"/>
          <a:stretch/>
        </p:blipFill>
        <p:spPr>
          <a:xfrm>
            <a:off x="0" y="1114894"/>
            <a:ext cx="9144000" cy="2087447"/>
          </a:xfrm>
          <a:prstGeom prst="rect">
            <a:avLst/>
          </a:prstGeom>
        </p:spPr>
      </p:pic>
    </p:spTree>
    <p:extLst>
      <p:ext uri="{BB962C8B-B14F-4D97-AF65-F5344CB8AC3E}">
        <p14:creationId xmlns:p14="http://schemas.microsoft.com/office/powerpoint/2010/main" val="675038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SPPPT0026">
    <p:spTree>
      <p:nvGrpSpPr>
        <p:cNvPr id="1" name=""/>
        <p:cNvGrpSpPr/>
        <p:nvPr/>
      </p:nvGrpSpPr>
      <p:grpSpPr>
        <a:xfrm>
          <a:off x="0" y="0"/>
          <a:ext cx="0" cy="0"/>
          <a:chOff x="0" y="0"/>
          <a:chExt cx="0" cy="0"/>
        </a:xfrm>
      </p:grpSpPr>
      <p:sp>
        <p:nvSpPr>
          <p:cNvPr id="11" name="Picture Placeholder 11"/>
          <p:cNvSpPr>
            <a:spLocks noGrp="1"/>
          </p:cNvSpPr>
          <p:nvPr>
            <p:ph type="pic" sz="quarter" idx="11"/>
          </p:nvPr>
        </p:nvSpPr>
        <p:spPr>
          <a:xfrm>
            <a:off x="0" y="0"/>
            <a:ext cx="2641600" cy="2540000"/>
          </a:xfrm>
          <a:prstGeom prst="rect">
            <a:avLst/>
          </a:prstGeom>
          <a:solidFill>
            <a:schemeClr val="tx1">
              <a:lumMod val="10000"/>
              <a:lumOff val="90000"/>
            </a:schemeClr>
          </a:solidFill>
          <a:ln w="28575">
            <a:noFill/>
          </a:ln>
        </p:spPr>
        <p:txBody>
          <a:bodyPr wrap="square" tIns="792000" anchor="ctr">
            <a:noAutofit/>
          </a:bodyPr>
          <a:lstStyle>
            <a:lvl1pPr marL="171450" indent="-171450"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
        <p:nvSpPr>
          <p:cNvPr id="12" name="Picture Placeholder 11"/>
          <p:cNvSpPr>
            <a:spLocks noGrp="1"/>
          </p:cNvSpPr>
          <p:nvPr>
            <p:ph type="pic" sz="quarter" idx="12"/>
          </p:nvPr>
        </p:nvSpPr>
        <p:spPr>
          <a:xfrm>
            <a:off x="0" y="2603500"/>
            <a:ext cx="2641600" cy="2540000"/>
          </a:xfrm>
          <a:prstGeom prst="rect">
            <a:avLst/>
          </a:prstGeom>
          <a:solidFill>
            <a:schemeClr val="tx1">
              <a:lumMod val="10000"/>
              <a:lumOff val="90000"/>
            </a:schemeClr>
          </a:solidFill>
          <a:ln w="28575">
            <a:noFill/>
          </a:ln>
        </p:spPr>
        <p:txBody>
          <a:bodyPr wrap="square" tIns="792000" anchor="ctr">
            <a:noAutofit/>
          </a:bodyPr>
          <a:lstStyle>
            <a:lvl1pPr marL="171450" indent="-171450"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
        <p:nvSpPr>
          <p:cNvPr id="6" name="Picture Placeholder 11"/>
          <p:cNvSpPr>
            <a:spLocks noGrp="1"/>
          </p:cNvSpPr>
          <p:nvPr>
            <p:ph type="pic" sz="quarter" idx="10"/>
          </p:nvPr>
        </p:nvSpPr>
        <p:spPr>
          <a:xfrm>
            <a:off x="2692398" y="0"/>
            <a:ext cx="2641600" cy="5143500"/>
          </a:xfrm>
          <a:prstGeom prst="rect">
            <a:avLst/>
          </a:prstGeom>
          <a:solidFill>
            <a:schemeClr val="tx1">
              <a:lumMod val="10000"/>
              <a:lumOff val="90000"/>
            </a:schemeClr>
          </a:solidFill>
          <a:ln w="28575">
            <a:noFill/>
          </a:ln>
        </p:spPr>
        <p:txBody>
          <a:bodyPr wrap="square" tIns="792000" anchor="ctr">
            <a:noAutofit/>
          </a:bodyPr>
          <a:lstStyle>
            <a:lvl1pPr marL="171450" indent="-171450" algn="ctr">
              <a:buNone/>
              <a:defRPr lang="en-US" sz="1200" b="0" i="0">
                <a:solidFill>
                  <a:schemeClr val="bg1">
                    <a:lumMod val="65000"/>
                  </a:schemeClr>
                </a:solidFill>
                <a:latin typeface="Helvetica Neue" panose="02000503000000020004" pitchFamily="2" charset="0"/>
                <a:cs typeface="Helvetica Neue" panose="02000503000000020004" pitchFamily="2" charset="0"/>
              </a:defRPr>
            </a:lvl1pPr>
          </a:lstStyle>
          <a:p>
            <a:pPr marL="0" lvl="0" indent="0" algn="ctr"/>
            <a:endParaRPr lang="en-US"/>
          </a:p>
        </p:txBody>
      </p:sp>
    </p:spTree>
    <p:extLst>
      <p:ext uri="{BB962C8B-B14F-4D97-AF65-F5344CB8AC3E}">
        <p14:creationId xmlns:p14="http://schemas.microsoft.com/office/powerpoint/2010/main" val="382318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9.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11.jpe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411F05D3-B32E-4419-BB47-C61C71EF314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41085" y="4759745"/>
            <a:ext cx="1189973" cy="298559"/>
          </a:xfrm>
          <a:prstGeom prst="rect">
            <a:avLst/>
          </a:prstGeom>
        </p:spPr>
      </p:pic>
    </p:spTree>
    <p:extLst>
      <p:ext uri="{BB962C8B-B14F-4D97-AF65-F5344CB8AC3E}">
        <p14:creationId xmlns:p14="http://schemas.microsoft.com/office/powerpoint/2010/main" val="2250514247"/>
      </p:ext>
    </p:extLst>
  </p:cSld>
  <p:clrMap bg1="lt1" tx1="dk1" bg2="lt2" tx2="dk2" accent1="accent1" accent2="accent2" accent3="accent3" accent4="accent4" accent5="accent5" accent6="accent6" hlink="hlink" folHlink="folHlink"/>
  <p:sldLayoutIdLst>
    <p:sldLayoutId id="2147483818" r:id="rId1"/>
    <p:sldLayoutId id="2147484004" r:id="rId2"/>
    <p:sldLayoutId id="2147484005" r:id="rId3"/>
    <p:sldLayoutId id="2147484006" r:id="rId4"/>
    <p:sldLayoutId id="2147484007" r:id="rId5"/>
    <p:sldLayoutId id="2147483954" r:id="rId6"/>
    <p:sldLayoutId id="2147484003" r:id="rId7"/>
    <p:sldLayoutId id="2147483950" r:id="rId8"/>
    <p:sldLayoutId id="2147483970" r:id="rId9"/>
    <p:sldLayoutId id="2147484056" r:id="rId10"/>
    <p:sldLayoutId id="2147484057"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2225" y="4759746"/>
            <a:ext cx="38894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1031600" rtl="0" eaLnBrk="1" fontAlgn="auto" latinLnBrk="0" hangingPunct="1">
              <a:lnSpc>
                <a:spcPct val="100000"/>
              </a:lnSpc>
              <a:spcBef>
                <a:spcPts val="0"/>
              </a:spcBef>
              <a:spcAft>
                <a:spcPts val="0"/>
              </a:spcAft>
              <a:buClrTx/>
              <a:buSzTx/>
              <a:buFontTx/>
              <a:buNone/>
              <a:tabLst/>
              <a:defRPr/>
            </a:pPr>
            <a:fld id="{FF14B9FE-21E6-4B09-A80A-6ECAFC8A0C01}" type="slidenum">
              <a:rPr kumimoji="0" lang="en-US" sz="900" b="0" i="0" u="none" strike="noStrike" kern="1200" cap="none" spc="0" normalizeH="0" baseline="0" noProof="0" smtClean="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rPr>
              <a:pPr marL="0" marR="0" lvl="0" indent="0" algn="ctr" defTabSz="10316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endParaRPr>
          </a:p>
        </p:txBody>
      </p:sp>
      <p:sp>
        <p:nvSpPr>
          <p:cNvPr id="3" name="Title 2"/>
          <p:cNvSpPr txBox="1">
            <a:spLocks/>
          </p:cNvSpPr>
          <p:nvPr userDrawn="1"/>
        </p:nvSpPr>
        <p:spPr>
          <a:xfrm>
            <a:off x="411165" y="4827815"/>
            <a:ext cx="1827210" cy="138499"/>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OCO</a:t>
            </a:r>
            <a:r>
              <a:rPr lang="en-US" sz="900" b="0" i="0" kern="1500" baseline="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 </a:t>
            </a:r>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April 2023</a:t>
            </a:r>
          </a:p>
        </p:txBody>
      </p:sp>
      <p:pic>
        <p:nvPicPr>
          <p:cNvPr id="6" name="Picture 5" descr="A picture containing text, clipart&#10;&#10;Description automatically generated">
            <a:extLst>
              <a:ext uri="{FF2B5EF4-FFF2-40B4-BE49-F238E27FC236}">
                <a16:creationId xmlns:a16="http://schemas.microsoft.com/office/drawing/2014/main" id="{411F05D3-B32E-4419-BB47-C61C71EF314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41086" y="4759746"/>
            <a:ext cx="1189973" cy="298559"/>
          </a:xfrm>
          <a:prstGeom prst="rect">
            <a:avLst/>
          </a:prstGeom>
        </p:spPr>
      </p:pic>
    </p:spTree>
    <p:extLst>
      <p:ext uri="{BB962C8B-B14F-4D97-AF65-F5344CB8AC3E}">
        <p14:creationId xmlns:p14="http://schemas.microsoft.com/office/powerpoint/2010/main" val="267776135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2225" y="4759746"/>
            <a:ext cx="38894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1031600" rtl="0" eaLnBrk="1" fontAlgn="auto" latinLnBrk="0" hangingPunct="1">
              <a:lnSpc>
                <a:spcPct val="100000"/>
              </a:lnSpc>
              <a:spcBef>
                <a:spcPts val="0"/>
              </a:spcBef>
              <a:spcAft>
                <a:spcPts val="0"/>
              </a:spcAft>
              <a:buClrTx/>
              <a:buSzTx/>
              <a:buFontTx/>
              <a:buNone/>
              <a:tabLst/>
              <a:defRPr/>
            </a:pPr>
            <a:fld id="{FF14B9FE-21E6-4B09-A80A-6ECAFC8A0C01}" type="slidenum">
              <a:rPr kumimoji="0" lang="en-US" sz="900" b="0" i="0" u="none" strike="noStrike" kern="1200" cap="none" spc="0" normalizeH="0" baseline="0" noProof="0" smtClean="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rPr>
              <a:pPr marL="0" marR="0" lvl="0" indent="0" algn="ctr" defTabSz="10316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endParaRPr>
          </a:p>
        </p:txBody>
      </p:sp>
      <p:pic>
        <p:nvPicPr>
          <p:cNvPr id="4" name="Picture 3" descr="A logo with colorful lines&#10;&#10;Description automatically generated">
            <a:extLst>
              <a:ext uri="{FF2B5EF4-FFF2-40B4-BE49-F238E27FC236}">
                <a16:creationId xmlns:a16="http://schemas.microsoft.com/office/drawing/2014/main" id="{94F451F1-CE65-0F5A-6FF2-40D819BCAA8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301607" y="4631730"/>
            <a:ext cx="2686620" cy="402652"/>
          </a:xfrm>
          <a:prstGeom prst="rect">
            <a:avLst/>
          </a:prstGeom>
        </p:spPr>
      </p:pic>
      <p:sp>
        <p:nvSpPr>
          <p:cNvPr id="5" name="Title 2">
            <a:extLst>
              <a:ext uri="{FF2B5EF4-FFF2-40B4-BE49-F238E27FC236}">
                <a16:creationId xmlns:a16="http://schemas.microsoft.com/office/drawing/2014/main" id="{2669D211-F0B3-E1AF-541F-86B0B574C779}"/>
              </a:ext>
            </a:extLst>
          </p:cNvPr>
          <p:cNvSpPr txBox="1">
            <a:spLocks/>
          </p:cNvSpPr>
          <p:nvPr userDrawn="1"/>
        </p:nvSpPr>
        <p:spPr>
          <a:xfrm>
            <a:off x="411165" y="4826635"/>
            <a:ext cx="3301614" cy="138499"/>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OCO</a:t>
            </a:r>
            <a:r>
              <a:rPr lang="en-US" sz="900" b="0" i="0" kern="1500" baseline="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 December </a:t>
            </a:r>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2024 – Essential Care Partner Support Hub </a:t>
            </a:r>
          </a:p>
        </p:txBody>
      </p:sp>
    </p:spTree>
    <p:extLst>
      <p:ext uri="{BB962C8B-B14F-4D97-AF65-F5344CB8AC3E}">
        <p14:creationId xmlns:p14="http://schemas.microsoft.com/office/powerpoint/2010/main" val="1965815356"/>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2225" y="4759746"/>
            <a:ext cx="38894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1031600" rtl="0" eaLnBrk="1" fontAlgn="auto" latinLnBrk="0" hangingPunct="1">
              <a:lnSpc>
                <a:spcPct val="100000"/>
              </a:lnSpc>
              <a:spcBef>
                <a:spcPts val="0"/>
              </a:spcBef>
              <a:spcAft>
                <a:spcPts val="0"/>
              </a:spcAft>
              <a:buClrTx/>
              <a:buSzTx/>
              <a:buFontTx/>
              <a:buNone/>
              <a:tabLst/>
              <a:defRPr/>
            </a:pPr>
            <a:fld id="{FF14B9FE-21E6-4B09-A80A-6ECAFC8A0C01}" type="slidenum">
              <a:rPr kumimoji="0" lang="en-US" sz="900" b="0" i="0" u="none" strike="noStrike" kern="1200" cap="none" spc="0" normalizeH="0" baseline="0" noProof="0" smtClean="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rPr>
              <a:pPr marL="0" marR="0" lvl="0" indent="0" algn="ctr" defTabSz="10316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lumMod val="75000"/>
                </a:schemeClr>
              </a:solidFill>
              <a:effectLst/>
              <a:uLnTx/>
              <a:uFillTx/>
              <a:latin typeface="Helvetica Neue" panose="02000503000000020004" pitchFamily="2" charset="0"/>
              <a:ea typeface="+mn-ea"/>
              <a:cs typeface="Helvetica Neue" panose="02000503000000020004" pitchFamily="2" charset="0"/>
            </a:endParaRPr>
          </a:p>
        </p:txBody>
      </p:sp>
      <p:sp>
        <p:nvSpPr>
          <p:cNvPr id="3" name="Title 2"/>
          <p:cNvSpPr txBox="1">
            <a:spLocks/>
          </p:cNvSpPr>
          <p:nvPr userDrawn="1"/>
        </p:nvSpPr>
        <p:spPr>
          <a:xfrm>
            <a:off x="411165" y="4827815"/>
            <a:ext cx="1827210" cy="138499"/>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OCO</a:t>
            </a:r>
            <a:r>
              <a:rPr lang="en-US" sz="900" b="0" i="0" kern="1500" baseline="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 </a:t>
            </a:r>
            <a:r>
              <a:rPr lang="en-US" sz="900" b="0" i="0" kern="15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April 2023</a:t>
            </a:r>
          </a:p>
        </p:txBody>
      </p:sp>
      <p:pic>
        <p:nvPicPr>
          <p:cNvPr id="6" name="Picture 5" descr="A picture containing text, clipart&#10;&#10;Description automatically generated">
            <a:extLst>
              <a:ext uri="{FF2B5EF4-FFF2-40B4-BE49-F238E27FC236}">
                <a16:creationId xmlns:a16="http://schemas.microsoft.com/office/drawing/2014/main" id="{411F05D3-B32E-4419-BB47-C61C71EF314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41086" y="4759746"/>
            <a:ext cx="1189973" cy="298559"/>
          </a:xfrm>
          <a:prstGeom prst="rect">
            <a:avLst/>
          </a:prstGeom>
        </p:spPr>
      </p:pic>
    </p:spTree>
    <p:extLst>
      <p:ext uri="{BB962C8B-B14F-4D97-AF65-F5344CB8AC3E}">
        <p14:creationId xmlns:p14="http://schemas.microsoft.com/office/powerpoint/2010/main" val="124089610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9.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8" Type="http://schemas.openxmlformats.org/officeDocument/2006/relationships/hyperlink" Target="https://can01.safelinks.protection.outlook.com/?url=https%3A%2F%2Faidantsontario.ca%2Fwp-content%2Fuploads%2F2024%2F03%2FOCO-starter-kit-March-28-2023-Web-FRENCH-NEW_FINAL-es-1.pdf&amp;data=05%7C02%7Ckatiemac%40ontariocaregiver.ca%7C2bc828d1e7a242a1d01408dd302560de%7C3969d36c1e934f69b34c089819ae5e00%7C0%7C0%7C638719659299665816%7CUnknown%7CTWFpbGZsb3d8eyJFbXB0eU1hcGkiOnRydWUsIlYiOiIwLjAuMDAwMCIsIlAiOiJXaW4zMiIsIkFOIjoiTWFpbCIsIldUIjoyfQ%3D%3D%7C0%7C%7C%7C&amp;sdata=ks1YP8yASPO86R%2Bvz%2FScEvRnfM%2BoyijBMECifAV1%2Fr4%3D&amp;reserved=0" TargetMode="External"/><Relationship Id="rId13" Type="http://schemas.openxmlformats.org/officeDocument/2006/relationships/image" Target="../media/image53.png"/><Relationship Id="rId3" Type="http://schemas.openxmlformats.org/officeDocument/2006/relationships/image" Target="../media/image52.jpeg"/><Relationship Id="rId7" Type="http://schemas.openxmlformats.org/officeDocument/2006/relationships/hyperlink" Target="https://can01.safelinks.protection.outlook.com/?url=https%3A%2F%2Fontariocaregiver.ca%2Fwp-content%2Fuploads%2F2024%2F11%2FOCO-I-am-a-caregiver-toolkit-Tagalog.pdf&amp;data=05%7C02%7Ckatiemac%40ontariocaregiver.ca%7C2bc828d1e7a242a1d01408dd302560de%7C3969d36c1e934f69b34c089819ae5e00%7C0%7C0%7C638719659299649306%7CUnknown%7CTWFpbGZsb3d8eyJFbXB0eU1hcGkiOnRydWUsIlYiOiIwLjAuMDAwMCIsIlAiOiJXaW4zMiIsIkFOIjoiTWFpbCIsIldUIjoyfQ%3D%3D%7C0%7C%7C%7C&amp;sdata=yGEeIaoH1zVa3IGVYBQxgd7gUpB8dZbS2ppLlXPCzQo%3D&amp;reserved=0" TargetMode="External"/><Relationship Id="rId12" Type="http://schemas.openxmlformats.org/officeDocument/2006/relationships/hyperlink" Target="https://ontariocaregiver.ca/wp-content/uploads/2023/04/OCO-starter-kit-March-24-2023-Web_FINAL-es.pdf"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can01.safelinks.protection.outlook.com/?url=https%3A%2F%2Fontariocaregiver.ca%2Fwp-content%2Fuploads%2F2024%2F11%2FOCO-I-am-a-caregiver-toolkit-Punjabi.pdf&amp;data=05%7C02%7Ckatiemac%40ontariocaregiver.ca%7C2bc828d1e7a242a1d01408dd302560de%7C3969d36c1e934f69b34c089819ae5e00%7C0%7C0%7C638719659299632712%7CUnknown%7CTWFpbGZsb3d8eyJFbXB0eU1hcGkiOnRydWUsIlYiOiIwLjAuMDAwMCIsIlAiOiJXaW4zMiIsIkFOIjoiTWFpbCIsIldUIjoyfQ%3D%3D%7C0%7C%7C%7C&amp;sdata=bgfGdjROkxPMquVZz3lrHDnsc1blzPt01twvewTMF6Y%3D&amp;reserved=0" TargetMode="External"/><Relationship Id="rId11" Type="http://schemas.openxmlformats.org/officeDocument/2006/relationships/hyperlink" Target="https://can01.safelinks.protection.outlook.com/?url=https%3A%2F%2Fontariocaregiver.ca%2Fwp-content%2Fuploads%2F2024%2F06%2FOCO-starter-kit-CERAH-version-WebApril24-2024-FINAL.pdf&amp;data=05%7C02%7Ckatiemac%40ontariocaregiver.ca%7C2bc828d1e7a242a1d01408dd302560de%7C3969d36c1e934f69b34c089819ae5e00%7C0%7C0%7C638719659299715410%7CUnknown%7CTWFpbGZsb3d8eyJFbXB0eU1hcGkiOnRydWUsIlYiOiIwLjAuMDAwMCIsIlAiOiJXaW4zMiIsIkFOIjoiTWFpbCIsIldUIjoyfQ%3D%3D%7C0%7C%7C%7C&amp;sdata=kLKrf4ws2W0B3IbVIOBERKNzvJA2Pp%2BtT1uKPPjF%2FcI%3D&amp;reserved=0" TargetMode="External"/><Relationship Id="rId5" Type="http://schemas.openxmlformats.org/officeDocument/2006/relationships/hyperlink" Target="https://can01.safelinks.protection.outlook.com/?url=https%3A%2F%2Fontariocaregiver.ca%2Fwp-content%2Fuploads%2F2024%2F11%2FOCO-I-am-a-caregiver-toolkit-Tamil.pdf&amp;data=05%7C02%7Ckatiemac%40ontariocaregiver.ca%7C2bc828d1e7a242a1d01408dd302560de%7C3969d36c1e934f69b34c089819ae5e00%7C0%7C0%7C638719659299616296%7CUnknown%7CTWFpbGZsb3d8eyJFbXB0eU1hcGkiOnRydWUsIlYiOiIwLjAuMDAwMCIsIlAiOiJXaW4zMiIsIkFOIjoiTWFpbCIsIldUIjoyfQ%3D%3D%7C0%7C%7C%7C&amp;sdata=VWY8zLThEoxFjXaDbF4hw%2FQT8exYmGoy23AgF4U2DOQ%3D&amp;reserved=0" TargetMode="External"/><Relationship Id="rId15" Type="http://schemas.openxmlformats.org/officeDocument/2006/relationships/image" Target="../media/image55.png"/><Relationship Id="rId10" Type="http://schemas.openxmlformats.org/officeDocument/2006/relationships/hyperlink" Target="https://can01.safelinks.protection.outlook.com/?url=https%3A%2F%2Fontariocaregiver.ca%2Fwp-content%2Fuploads%2F2024%2F12%2FOCO-I-am-a-caregiver-toolkit-for-2SLBTQIA-caregivers.pdf.&amp;data=05%7C02%7Ckatiemac%40ontariocaregiver.ca%7C2bc828d1e7a242a1d01408dd302560de%7C3969d36c1e934f69b34c089819ae5e00%7C0%7C0%7C638719659299698987%7CUnknown%7CTWFpbGZsb3d8eyJFbXB0eU1hcGkiOnRydWUsIlYiOiIwLjAuMDAwMCIsIlAiOiJXaW4zMiIsIkFOIjoiTWFpbCIsIldUIjoyfQ%3D%3D%7C0%7C%7C%7C&amp;sdata=ewoD4yd%2FrYA2bdt94POpuGR7zwwToV0IHpjoTwLZcAE%3D&amp;reserved=0" TargetMode="External"/><Relationship Id="rId4" Type="http://schemas.openxmlformats.org/officeDocument/2006/relationships/hyperlink" Target="https://can01.safelinks.protection.outlook.com/?url=https%3A%2F%2Fontariocaregiver.ca%2Fwp-content%2Fuploads%2F2024%2F11%2FOCO-I-am-a-caregiver-toolkit-Mandarin.pdf&amp;data=05%7C02%7Ckatiemac%40ontariocaregiver.ca%7C2bc828d1e7a242a1d01408dd302560de%7C3969d36c1e934f69b34c089819ae5e00%7C0%7C0%7C638719659299599906%7CUnknown%7CTWFpbGZsb3d8eyJFbXB0eU1hcGkiOnRydWUsIlYiOiIwLjAuMDAwMCIsIlAiOiJXaW4zMiIsIkFOIjoiTWFpbCIsIldUIjoyfQ%3D%3D%7C0%7C%7C%7C&amp;sdata=R19EhaGBRgRhoZjnkGGT5pKQjf4fvVgFHFnjT0Cv1Tw%3D&amp;reserved=0" TargetMode="External"/><Relationship Id="rId9" Type="http://schemas.openxmlformats.org/officeDocument/2006/relationships/hyperlink" Target="https://can01.safelinks.protection.outlook.com/?url=https%3A%2F%2Fontariocaregiver.ca%2Fwp-content%2Fuploads%2F2024%2F11%2FOCO-I-Am-a-Caregiver-Toolkit-Black-adaptation.pdf&amp;data=05%7C02%7Ckatiemac%40ontariocaregiver.ca%7C2bc828d1e7a242a1d01408dd302560de%7C3969d36c1e934f69b34c089819ae5e00%7C0%7C0%7C638719659299682427%7CUnknown%7CTWFpbGZsb3d8eyJFbXB0eU1hcGkiOnRydWUsIlYiOiIwLjAuMDAwMCIsIlAiOiJXaW4zMiIsIkFOIjoiTWFpbCIsIldUIjoyfQ%3D%3D%7C0%7C%7C%7C&amp;sdata=BPJAl5SE38qK8zkOH0vf3SEmnsaIyQdZPoc9Qwqub6Y%3D&amp;reserved=0" TargetMode="External"/><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ntariocaregiver.ca/helplin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hyperlink" Target="https://ontariocaregiver.ca/webinar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hyperlink" Target="http://www.ontariocaregiver.ca/peersupport" TargetMode="Externa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hyperlink" Target="https://ontariocaregiver.ca/for-caregivers/caregiver-mental-health-well-being/90second-caregiver/" TargetMode="External"/><Relationship Id="rId13" Type="http://schemas.openxmlformats.org/officeDocument/2006/relationships/image" Target="../media/image63.png"/><Relationship Id="rId3" Type="http://schemas.openxmlformats.org/officeDocument/2006/relationships/image" Target="../media/image62.jpeg"/><Relationship Id="rId7" Type="http://schemas.openxmlformats.org/officeDocument/2006/relationships/hyperlink" Target="https://ontariocaregiver.ca/time-to-talk-podcast-for-caregivers/" TargetMode="External"/><Relationship Id="rId12" Type="http://schemas.openxmlformats.org/officeDocument/2006/relationships/hyperlink" Target="https://ontariocaregiver.ca/scale-program/" TargetMode="External"/><Relationship Id="rId17"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hyperlink" Target="https://learning.ontariocaregiver.ca/" TargetMode="External"/><Relationship Id="rId1" Type="http://schemas.openxmlformats.org/officeDocument/2006/relationships/slideLayout" Target="../slideLayouts/slideLayout1.xml"/><Relationship Id="rId6" Type="http://schemas.openxmlformats.org/officeDocument/2006/relationships/hyperlink" Target="https://ontariocaregiver.ca/for-caregivers/the-ontario-caregiver-organization-online-learning-library/" TargetMode="External"/><Relationship Id="rId11" Type="http://schemas.openxmlformats.org/officeDocument/2006/relationships/hyperlink" Target="http://www.ontariocaregiver.ca/coaching" TargetMode="External"/><Relationship Id="rId5" Type="http://schemas.openxmlformats.org/officeDocument/2006/relationships/hyperlink" Target="https://ontariocaregiver.ca/for-caregivers/toolkits-for-caregivers/" TargetMode="External"/><Relationship Id="rId15" Type="http://schemas.openxmlformats.org/officeDocument/2006/relationships/image" Target="../media/image52.jpeg"/><Relationship Id="rId10" Type="http://schemas.openxmlformats.org/officeDocument/2006/relationships/hyperlink" Target="https://ontariocaregiver.ca/webinars-for-caregivers/" TargetMode="External"/><Relationship Id="rId4" Type="http://schemas.openxmlformats.org/officeDocument/2006/relationships/image" Target="../media/image57.jpeg"/><Relationship Id="rId9" Type="http://schemas.openxmlformats.org/officeDocument/2006/relationships/hyperlink" Target="youngcaregiversconnect.ca" TargetMode="External"/><Relationship Id="rId1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ontariocaregiver.ca/contact/subscribe/"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hyperlink" Target="https://ontariocaregiver.ca/essential-care-partner/overview/"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mailto:jcavanagh@bruyere.org" TargetMode="External"/><Relationship Id="rId7" Type="http://schemas.openxmlformats.org/officeDocument/2006/relationships/image" Target="../media/image69.png"/><Relationship Id="rId12" Type="http://schemas.openxmlformats.org/officeDocument/2006/relationships/hyperlink" Target="http://www.gpcso.org/"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68.png"/><Relationship Id="rId11" Type="http://schemas.openxmlformats.org/officeDocument/2006/relationships/hyperlink" Target="http://www.ontariocaregiver.ca/" TargetMode="External"/><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hyperlink" Target="mailto:melissan@ontariocaregiver.ca" TargetMode="External"/><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8EA2EC-04B6-CC58-108E-F09591DFCA87}"/>
              </a:ext>
            </a:extLst>
          </p:cNvPr>
          <p:cNvSpPr>
            <a:spLocks noGrp="1"/>
          </p:cNvSpPr>
          <p:nvPr>
            <p:ph type="ftr" sz="quarter" idx="11"/>
          </p:nvPr>
        </p:nvSpPr>
        <p:spPr/>
        <p:txBody>
          <a:bodyPr/>
          <a:lstStyle/>
          <a:p>
            <a:endParaRPr lang="en-US"/>
          </a:p>
        </p:txBody>
      </p:sp>
      <p:sp>
        <p:nvSpPr>
          <p:cNvPr id="4" name="Title 3">
            <a:extLst>
              <a:ext uri="{FF2B5EF4-FFF2-40B4-BE49-F238E27FC236}">
                <a16:creationId xmlns:a16="http://schemas.microsoft.com/office/drawing/2014/main" id="{1187EBC1-434C-F3DB-2192-C64AC0718EA1}"/>
              </a:ext>
            </a:extLst>
          </p:cNvPr>
          <p:cNvSpPr>
            <a:spLocks noGrp="1"/>
          </p:cNvSpPr>
          <p:nvPr>
            <p:ph type="ctrTitle"/>
          </p:nvPr>
        </p:nvSpPr>
        <p:spPr>
          <a:xfrm>
            <a:off x="234178" y="2437526"/>
            <a:ext cx="5071019" cy="758907"/>
          </a:xfrm>
        </p:spPr>
        <p:txBody>
          <a:bodyPr/>
          <a:lstStyle/>
          <a:p>
            <a:r>
              <a:rPr lang="en-US" b="1"/>
              <a:t>Bringing it all together</a:t>
            </a:r>
          </a:p>
        </p:txBody>
      </p:sp>
      <p:sp>
        <p:nvSpPr>
          <p:cNvPr id="5" name="Subtitle 4">
            <a:extLst>
              <a:ext uri="{FF2B5EF4-FFF2-40B4-BE49-F238E27FC236}">
                <a16:creationId xmlns:a16="http://schemas.microsoft.com/office/drawing/2014/main" id="{FFA187FA-45F8-DCBC-61F7-F133A09C9C9E}"/>
              </a:ext>
            </a:extLst>
          </p:cNvPr>
          <p:cNvSpPr>
            <a:spLocks noGrp="1"/>
          </p:cNvSpPr>
          <p:nvPr>
            <p:ph type="subTitle" idx="1"/>
          </p:nvPr>
        </p:nvSpPr>
        <p:spPr>
          <a:xfrm>
            <a:off x="3631719" y="3296887"/>
            <a:ext cx="3020750" cy="1174231"/>
          </a:xfrm>
        </p:spPr>
        <p:txBody>
          <a:bodyPr/>
          <a:lstStyle/>
          <a:p>
            <a:r>
              <a:rPr lang="en-US">
                <a:solidFill>
                  <a:srgbClr val="FFFFFF"/>
                </a:solidFill>
                <a:latin typeface="Helvetica Neue" panose="02000503000000020004"/>
                <a:cs typeface="Roboto"/>
              </a:rPr>
              <a:t>Melissa Ngo (she/her)</a:t>
            </a:r>
            <a:br>
              <a:rPr lang="en-US" sz="1400">
                <a:solidFill>
                  <a:srgbClr val="FFFFFF"/>
                </a:solidFill>
                <a:latin typeface="Helvetica Neue" panose="02000503000000020004"/>
                <a:cs typeface="Roboto"/>
              </a:rPr>
            </a:br>
            <a:r>
              <a:rPr lang="en-US" sz="1400" err="1">
                <a:solidFill>
                  <a:srgbClr val="FFFFFF"/>
                </a:solidFill>
                <a:latin typeface="Helvetica Neue" panose="02000503000000020004"/>
                <a:cs typeface="Roboto"/>
              </a:rPr>
              <a:t>MDes</a:t>
            </a:r>
            <a:r>
              <a:rPr lang="en-US" sz="1400">
                <a:solidFill>
                  <a:srgbClr val="FFFFFF"/>
                </a:solidFill>
                <a:latin typeface="Helvetica Neue" panose="02000503000000020004"/>
                <a:cs typeface="Roboto"/>
              </a:rPr>
              <a:t>, Implementation Lead, Ontario Caregiver Organization</a:t>
            </a:r>
          </a:p>
          <a:p>
            <a:endParaRPr lang="en-US"/>
          </a:p>
        </p:txBody>
      </p:sp>
      <p:sp>
        <p:nvSpPr>
          <p:cNvPr id="6" name="Subtitle 4">
            <a:extLst>
              <a:ext uri="{FF2B5EF4-FFF2-40B4-BE49-F238E27FC236}">
                <a16:creationId xmlns:a16="http://schemas.microsoft.com/office/drawing/2014/main" id="{6A2F505D-BF61-7A25-C401-E816EEBECAA5}"/>
              </a:ext>
            </a:extLst>
          </p:cNvPr>
          <p:cNvSpPr txBox="1">
            <a:spLocks/>
          </p:cNvSpPr>
          <p:nvPr/>
        </p:nvSpPr>
        <p:spPr>
          <a:xfrm>
            <a:off x="234178" y="3296888"/>
            <a:ext cx="3338135" cy="1174231"/>
          </a:xfrm>
        </p:spPr>
        <p:txBody>
          <a:bodyPr lIns="91440" tIns="45720" rIns="91440" bIns="45720" anchor="t"/>
          <a:lstStyle>
            <a:lvl1pPr marL="0" indent="0" algn="l" defTabSz="685783" rtl="0"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base"/>
            <a:r>
              <a:rPr lang="en-US">
                <a:solidFill>
                  <a:srgbClr val="FFFFFF"/>
                </a:solidFill>
                <a:latin typeface="Helvetica Neue" panose="02000503000000020004"/>
                <a:cs typeface="Roboto"/>
              </a:rPr>
              <a:t>Jennifer Cavanagh </a:t>
            </a:r>
            <a:r>
              <a:rPr lang="en-US" sz="1400">
                <a:solidFill>
                  <a:srgbClr val="FFFFFF"/>
                </a:solidFill>
                <a:ea typeface="+mn-lt"/>
                <a:cs typeface="+mn-lt"/>
              </a:rPr>
              <a:t>OT Reg (Ont.), </a:t>
            </a:r>
            <a:br>
              <a:rPr lang="en-US" sz="1400">
                <a:solidFill>
                  <a:srgbClr val="FFFFFF"/>
                </a:solidFill>
                <a:latin typeface="Helvetica Neue" panose="02000503000000020004"/>
                <a:cs typeface="Roboto"/>
              </a:rPr>
            </a:br>
            <a:r>
              <a:rPr lang="en-US" sz="1400">
                <a:solidFill>
                  <a:srgbClr val="FFFFFF"/>
                </a:solidFill>
                <a:latin typeface="Helvetica Neue" panose="02000503000000020004"/>
                <a:cs typeface="Roboto"/>
              </a:rPr>
              <a:t>Clinical Manager, Geriatric Psychiatry Community Services of Ottawa</a:t>
            </a:r>
          </a:p>
          <a:p>
            <a:endParaRPr lang="en-US">
              <a:solidFill>
                <a:srgbClr val="FFFFFF"/>
              </a:solidFill>
              <a:latin typeface="Helvetica Neue" panose="02000503000000020004"/>
              <a:cs typeface="Roboto"/>
            </a:endParaRPr>
          </a:p>
          <a:p>
            <a:endParaRPr lang="en-US">
              <a:solidFill>
                <a:srgbClr val="FFFFFF"/>
              </a:solidFill>
              <a:latin typeface="Helvetica Neue" panose="02000503000000020004"/>
              <a:cs typeface="Roboto"/>
            </a:endParaRPr>
          </a:p>
          <a:p>
            <a:endParaRPr lang="en-US"/>
          </a:p>
        </p:txBody>
      </p:sp>
      <p:sp>
        <p:nvSpPr>
          <p:cNvPr id="7" name="TextBox 6">
            <a:extLst>
              <a:ext uri="{FF2B5EF4-FFF2-40B4-BE49-F238E27FC236}">
                <a16:creationId xmlns:a16="http://schemas.microsoft.com/office/drawing/2014/main" id="{B4DBAAA4-AA74-BA05-BF4A-CCCFED937528}"/>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72365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DADC4A-C5AA-3AD0-C47B-9AA18E0F086B}"/>
              </a:ext>
            </a:extLst>
          </p:cNvPr>
          <p:cNvPicPr>
            <a:picLocks noChangeAspect="1"/>
          </p:cNvPicPr>
          <p:nvPr/>
        </p:nvPicPr>
        <p:blipFill>
          <a:blip r:embed="rId3"/>
          <a:srcRect r="57135"/>
          <a:stretch/>
        </p:blipFill>
        <p:spPr>
          <a:xfrm>
            <a:off x="656009" y="722270"/>
            <a:ext cx="3357191" cy="3698960"/>
          </a:xfrm>
          <a:prstGeom prst="rect">
            <a:avLst/>
          </a:prstGeom>
        </p:spPr>
      </p:pic>
      <p:pic>
        <p:nvPicPr>
          <p:cNvPr id="2" name="Picture 1" descr="Diagram&#10;&#10;Description automatically generated">
            <a:extLst>
              <a:ext uri="{FF2B5EF4-FFF2-40B4-BE49-F238E27FC236}">
                <a16:creationId xmlns:a16="http://schemas.microsoft.com/office/drawing/2014/main" id="{F8882A05-F2DF-B4DA-F506-F0165D7036BC}"/>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4" name="Title 2">
            <a:extLst>
              <a:ext uri="{FF2B5EF4-FFF2-40B4-BE49-F238E27FC236}">
                <a16:creationId xmlns:a16="http://schemas.microsoft.com/office/drawing/2014/main" id="{509F04C1-9885-2E9A-E829-87D219411EB7}"/>
              </a:ext>
            </a:extLst>
          </p:cNvPr>
          <p:cNvSpPr txBox="1">
            <a:spLocks/>
          </p:cNvSpPr>
          <p:nvPr/>
        </p:nvSpPr>
        <p:spPr>
          <a:xfrm>
            <a:off x="4432300" y="1476491"/>
            <a:ext cx="3505200" cy="409459"/>
          </a:xfrm>
          <a:prstGeom prst="rect">
            <a:avLst/>
          </a:prstGeom>
        </p:spPr>
        <p:txBody>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chemeClr val="accent6"/>
                </a:solidFill>
                <a:latin typeface="Helvetica Neue" panose="02000503000000020004"/>
                <a:ea typeface="Verdana" panose="020B0604030504040204" pitchFamily="34" charset="0"/>
                <a:cs typeface="Helvetica" panose="020B0604020202020204" pitchFamily="34" charset="0"/>
              </a:rPr>
              <a:t>What are some risks you can think of, when we do not include caregivers in our practice?</a:t>
            </a:r>
            <a:endParaRPr lang="en-US" sz="2400" b="1">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5" name="TextBox 4">
            <a:extLst>
              <a:ext uri="{FF2B5EF4-FFF2-40B4-BE49-F238E27FC236}">
                <a16:creationId xmlns:a16="http://schemas.microsoft.com/office/drawing/2014/main" id="{298F31EC-4AA3-F118-1697-332AFC977496}"/>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937053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C78BF-0C0C-50BE-ED30-CF84DCC1E35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2042C05-C197-E24D-1304-6AFA3A5CE339}"/>
              </a:ext>
            </a:extLst>
          </p:cNvPr>
          <p:cNvPicPr>
            <a:picLocks noChangeAspect="1"/>
          </p:cNvPicPr>
          <p:nvPr/>
        </p:nvPicPr>
        <p:blipFill>
          <a:blip r:embed="rId3"/>
          <a:stretch>
            <a:fillRect/>
          </a:stretch>
        </p:blipFill>
        <p:spPr>
          <a:xfrm>
            <a:off x="656009" y="722270"/>
            <a:ext cx="7831982" cy="3698960"/>
          </a:xfrm>
          <a:prstGeom prst="rect">
            <a:avLst/>
          </a:prstGeom>
        </p:spPr>
      </p:pic>
      <p:pic>
        <p:nvPicPr>
          <p:cNvPr id="2" name="Picture 1" descr="Diagram&#10;&#10;Description automatically generated">
            <a:extLst>
              <a:ext uri="{FF2B5EF4-FFF2-40B4-BE49-F238E27FC236}">
                <a16:creationId xmlns:a16="http://schemas.microsoft.com/office/drawing/2014/main" id="{8EED7C03-7C23-51D0-6052-DE8EB7575AAE}"/>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4" name="TextBox 3">
            <a:extLst>
              <a:ext uri="{FF2B5EF4-FFF2-40B4-BE49-F238E27FC236}">
                <a16:creationId xmlns:a16="http://schemas.microsoft.com/office/drawing/2014/main" id="{85838308-CC93-15F8-B73B-BF045078DA4F}"/>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dirty="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187683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C137-48A2-4705-A5B5-19539A81D62C}"/>
              </a:ext>
            </a:extLst>
          </p:cNvPr>
          <p:cNvSpPr>
            <a:spLocks noGrp="1"/>
          </p:cNvSpPr>
          <p:nvPr>
            <p:ph type="title"/>
          </p:nvPr>
        </p:nvSpPr>
        <p:spPr>
          <a:xfrm>
            <a:off x="526212" y="494428"/>
            <a:ext cx="7886700" cy="993775"/>
          </a:xfrm>
        </p:spPr>
        <p:txBody>
          <a:bodyPr lIns="91440" tIns="45720" rIns="91440" bIns="45720" anchor="t"/>
          <a:lstStyle/>
          <a:p>
            <a:r>
              <a:rPr lang="en-US" b="1" dirty="0">
                <a:solidFill>
                  <a:schemeClr val="bg1"/>
                </a:solidFill>
                <a:latin typeface="Helvetica"/>
              </a:rPr>
              <a:t>Everyone is a change agent</a:t>
            </a:r>
          </a:p>
        </p:txBody>
      </p:sp>
      <p:sp>
        <p:nvSpPr>
          <p:cNvPr id="4" name="TextBox 3">
            <a:extLst>
              <a:ext uri="{FF2B5EF4-FFF2-40B4-BE49-F238E27FC236}">
                <a16:creationId xmlns:a16="http://schemas.microsoft.com/office/drawing/2014/main" id="{79A9B956-33C5-7C60-7830-C34C33786BA0}"/>
              </a:ext>
            </a:extLst>
          </p:cNvPr>
          <p:cNvSpPr txBox="1"/>
          <p:nvPr/>
        </p:nvSpPr>
        <p:spPr>
          <a:xfrm>
            <a:off x="526212" y="1346974"/>
            <a:ext cx="80081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bg1"/>
                </a:solidFill>
              </a:rPr>
              <a:t>How can caregivers help you, and how can you help caregivers?</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Changing our practice can involve setting small goals​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Small goals by many people leads to a big change</a:t>
            </a:r>
            <a:endParaRPr lang="en-US" sz="2400" dirty="0">
              <a:solidFill>
                <a:schemeClr val="bg1"/>
              </a:solidFill>
              <a:ea typeface="Roboto"/>
            </a:endParaRPr>
          </a:p>
        </p:txBody>
      </p:sp>
      <p:sp>
        <p:nvSpPr>
          <p:cNvPr id="3" name="TextBox 2">
            <a:extLst>
              <a:ext uri="{FF2B5EF4-FFF2-40B4-BE49-F238E27FC236}">
                <a16:creationId xmlns:a16="http://schemas.microsoft.com/office/drawing/2014/main" id="{05A5238E-700F-E5DE-E795-6FE99D13D791}"/>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dirty="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71871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1EAA02E-DE39-F83C-A4F5-ED342EE5652D}"/>
              </a:ext>
            </a:extLst>
          </p:cNvPr>
          <p:cNvSpPr txBox="1"/>
          <p:nvPr/>
        </p:nvSpPr>
        <p:spPr>
          <a:xfrm>
            <a:off x="152899" y="2453787"/>
            <a:ext cx="3243384" cy="2585323"/>
          </a:xfrm>
          <a:prstGeom prst="rect">
            <a:avLst/>
          </a:prstGeom>
          <a:noFill/>
        </p:spPr>
        <p:txBody>
          <a:bodyPr wrap="square">
            <a:spAutoFit/>
          </a:bodyPr>
          <a:lstStyle/>
          <a:p>
            <a:pPr>
              <a:defRPr/>
            </a:pPr>
            <a:r>
              <a:rPr lang="en-US" sz="4050">
                <a:solidFill>
                  <a:prstClr val="white"/>
                </a:solidFill>
                <a:latin typeface="Helvetica Neue" panose="02000503000000020004"/>
                <a:cs typeface="Roboto"/>
              </a:rPr>
              <a:t>Essential Care Partner Programs</a:t>
            </a:r>
          </a:p>
          <a:p>
            <a:pPr algn="ctr">
              <a:defRPr/>
            </a:pPr>
            <a:r>
              <a:rPr lang="en-US" sz="4050">
                <a:solidFill>
                  <a:prstClr val="white"/>
                </a:solidFill>
                <a:latin typeface="Helvetica Neue" panose="02000503000000020004"/>
                <a:cs typeface="Roboto"/>
              </a:rPr>
              <a:t> </a:t>
            </a:r>
            <a:endParaRPr lang="en-US">
              <a:solidFill>
                <a:srgbClr val="262626"/>
              </a:solidFill>
              <a:latin typeface="Roboto"/>
              <a:cs typeface="Roboto"/>
            </a:endParaRPr>
          </a:p>
        </p:txBody>
      </p:sp>
      <p:sp>
        <p:nvSpPr>
          <p:cNvPr id="3" name="TextBox 2">
            <a:extLst>
              <a:ext uri="{FF2B5EF4-FFF2-40B4-BE49-F238E27FC236}">
                <a16:creationId xmlns:a16="http://schemas.microsoft.com/office/drawing/2014/main" id="{34CBA359-BE8A-8E39-A3AD-AB26AC86E1DA}"/>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60019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6A29E-2ED6-F090-933C-9BD74CE71B1D}"/>
              </a:ext>
            </a:extLst>
          </p:cNvPr>
          <p:cNvSpPr>
            <a:spLocks noGrp="1"/>
          </p:cNvSpPr>
          <p:nvPr>
            <p:ph type="body" sz="half" idx="4294967295"/>
          </p:nvPr>
        </p:nvSpPr>
        <p:spPr>
          <a:xfrm>
            <a:off x="387816" y="449178"/>
            <a:ext cx="8368363" cy="173255"/>
          </a:xfrm>
          <a:prstGeom prst="rect">
            <a:avLst/>
          </a:prstGeom>
        </p:spPr>
        <p:txBody>
          <a:bodyPr/>
          <a:lstStyle/>
          <a:p>
            <a:pPr marL="0" indent="0" algn="ctr">
              <a:buNone/>
            </a:pPr>
            <a:r>
              <a:rPr lang="en-US" sz="2400" b="1">
                <a:solidFill>
                  <a:schemeClr val="accent6"/>
                </a:solidFill>
                <a:latin typeface="Helvetica Neue" panose="02000503000000020004"/>
              </a:rPr>
              <a:t>What is an Essential Care Partner Program? </a:t>
            </a:r>
          </a:p>
        </p:txBody>
      </p:sp>
      <p:sp>
        <p:nvSpPr>
          <p:cNvPr id="4" name="TextBox 3">
            <a:extLst>
              <a:ext uri="{FF2B5EF4-FFF2-40B4-BE49-F238E27FC236}">
                <a16:creationId xmlns:a16="http://schemas.microsoft.com/office/drawing/2014/main" id="{C451F79A-9A70-12B9-3E51-64EA032FEBE7}"/>
              </a:ext>
            </a:extLst>
          </p:cNvPr>
          <p:cNvSpPr txBox="1"/>
          <p:nvPr/>
        </p:nvSpPr>
        <p:spPr>
          <a:xfrm>
            <a:off x="1705705" y="1226305"/>
            <a:ext cx="5732585" cy="830997"/>
          </a:xfrm>
          <a:prstGeom prst="rect">
            <a:avLst/>
          </a:prstGeom>
          <a:noFill/>
        </p:spPr>
        <p:txBody>
          <a:bodyPr wrap="square">
            <a:spAutoFit/>
          </a:bodyPr>
          <a:lstStyle/>
          <a:p>
            <a:pPr algn="ctr">
              <a:defRPr/>
            </a:pPr>
            <a:r>
              <a:rPr lang="en-US" sz="1600">
                <a:solidFill>
                  <a:schemeClr val="tx1">
                    <a:lumMod val="75000"/>
                    <a:lumOff val="25000"/>
                  </a:schemeClr>
                </a:solidFill>
                <a:latin typeface="Helvetica Neue" panose="02000503000000020004"/>
                <a:cs typeface="Helvetica" panose="020B0604020202020204" pitchFamily="34" charset="0"/>
              </a:rPr>
              <a:t>Policies and practices implemented in a care setting that identify, include and support caregivers as essential partners on the care team </a:t>
            </a:r>
            <a:endParaRPr lang="en-US" sz="1400">
              <a:solidFill>
                <a:schemeClr val="tx1">
                  <a:lumMod val="75000"/>
                  <a:lumOff val="25000"/>
                </a:schemeClr>
              </a:solidFill>
              <a:latin typeface="Helvetica Neue" panose="02000503000000020004"/>
              <a:cs typeface="Helvetica" panose="020B0604020202020204" pitchFamily="34" charset="0"/>
            </a:endParaRPr>
          </a:p>
        </p:txBody>
      </p:sp>
      <p:pic>
        <p:nvPicPr>
          <p:cNvPr id="5" name="Picture 4">
            <a:extLst>
              <a:ext uri="{FF2B5EF4-FFF2-40B4-BE49-F238E27FC236}">
                <a16:creationId xmlns:a16="http://schemas.microsoft.com/office/drawing/2014/main" id="{A424FFB5-E8C6-6AD7-6B43-BA8175167FCF}"/>
              </a:ext>
            </a:extLst>
          </p:cNvPr>
          <p:cNvPicPr>
            <a:picLocks noChangeAspect="1"/>
          </p:cNvPicPr>
          <p:nvPr/>
        </p:nvPicPr>
        <p:blipFill>
          <a:blip r:embed="rId3"/>
          <a:stretch>
            <a:fillRect/>
          </a:stretch>
        </p:blipFill>
        <p:spPr>
          <a:xfrm>
            <a:off x="1244740" y="1954933"/>
            <a:ext cx="6654513" cy="2477339"/>
          </a:xfrm>
          <a:prstGeom prst="rect">
            <a:avLst/>
          </a:prstGeom>
        </p:spPr>
      </p:pic>
      <p:pic>
        <p:nvPicPr>
          <p:cNvPr id="6" name="Picture 5" descr="Diagram&#10;&#10;Description automatically generated">
            <a:extLst>
              <a:ext uri="{FF2B5EF4-FFF2-40B4-BE49-F238E27FC236}">
                <a16:creationId xmlns:a16="http://schemas.microsoft.com/office/drawing/2014/main" id="{62D2BF18-4D2F-1F24-EA05-886CE6CB8617}"/>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7" name="TextBox 6">
            <a:extLst>
              <a:ext uri="{FF2B5EF4-FFF2-40B4-BE49-F238E27FC236}">
                <a16:creationId xmlns:a16="http://schemas.microsoft.com/office/drawing/2014/main" id="{EB525F82-98FC-F25D-C0AA-C8D093EA1BCC}"/>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427832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6AED-3564-99C8-5755-37ABED8F04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824E38-872D-988C-8D31-F4573DAF59D4}"/>
              </a:ext>
            </a:extLst>
          </p:cNvPr>
          <p:cNvSpPr>
            <a:spLocks noGrp="1"/>
          </p:cNvSpPr>
          <p:nvPr>
            <p:ph type="body" sz="half" idx="4294967295"/>
          </p:nvPr>
        </p:nvSpPr>
        <p:spPr>
          <a:xfrm>
            <a:off x="1244740" y="995278"/>
            <a:ext cx="6654513" cy="1124652"/>
          </a:xfrm>
          <a:prstGeom prst="rect">
            <a:avLst/>
          </a:prstGeom>
        </p:spPr>
        <p:txBody>
          <a:bodyPr/>
          <a:lstStyle/>
          <a:p>
            <a:pPr marL="0" indent="0" algn="ctr">
              <a:buNone/>
            </a:pPr>
            <a:r>
              <a:rPr lang="en-US" sz="2400" b="1">
                <a:solidFill>
                  <a:schemeClr val="accent6"/>
                </a:solidFill>
                <a:latin typeface="Helvetica Neue" panose="02000503000000020004"/>
              </a:rPr>
              <a:t>What do you do to help </a:t>
            </a:r>
            <a:r>
              <a:rPr lang="en-US" sz="2400" b="1" i="1">
                <a:solidFill>
                  <a:schemeClr val="accent6"/>
                </a:solidFill>
                <a:latin typeface="Helvetica Neue" panose="02000503000000020004"/>
              </a:rPr>
              <a:t>Identify</a:t>
            </a:r>
            <a:r>
              <a:rPr lang="en-US" sz="2400" b="1">
                <a:solidFill>
                  <a:schemeClr val="accent6"/>
                </a:solidFill>
                <a:latin typeface="Helvetica Neue" panose="02000503000000020004"/>
              </a:rPr>
              <a:t>, </a:t>
            </a:r>
            <a:r>
              <a:rPr lang="en-US" sz="2400" b="1" i="1">
                <a:solidFill>
                  <a:schemeClr val="accent6"/>
                </a:solidFill>
                <a:latin typeface="Helvetica Neue" panose="02000503000000020004"/>
              </a:rPr>
              <a:t>Include</a:t>
            </a:r>
            <a:r>
              <a:rPr lang="en-US" sz="2400" b="1">
                <a:solidFill>
                  <a:schemeClr val="accent6"/>
                </a:solidFill>
                <a:latin typeface="Helvetica Neue" panose="02000503000000020004"/>
              </a:rPr>
              <a:t> and </a:t>
            </a:r>
            <a:r>
              <a:rPr lang="en-US" sz="2400" b="1" i="1">
                <a:solidFill>
                  <a:schemeClr val="accent6"/>
                </a:solidFill>
                <a:latin typeface="Helvetica Neue" panose="02000503000000020004"/>
              </a:rPr>
              <a:t>Support</a:t>
            </a:r>
            <a:r>
              <a:rPr lang="en-US" sz="2400" b="1">
                <a:solidFill>
                  <a:schemeClr val="accent6"/>
                </a:solidFill>
                <a:latin typeface="Helvetica Neue" panose="02000503000000020004"/>
              </a:rPr>
              <a:t> caregivers in your everyday work?</a:t>
            </a:r>
          </a:p>
        </p:txBody>
      </p:sp>
      <p:pic>
        <p:nvPicPr>
          <p:cNvPr id="5" name="Picture 4">
            <a:extLst>
              <a:ext uri="{FF2B5EF4-FFF2-40B4-BE49-F238E27FC236}">
                <a16:creationId xmlns:a16="http://schemas.microsoft.com/office/drawing/2014/main" id="{DAACF3C6-3DDA-A58A-E59C-2133F344BDAB}"/>
              </a:ext>
            </a:extLst>
          </p:cNvPr>
          <p:cNvPicPr>
            <a:picLocks noChangeAspect="1"/>
          </p:cNvPicPr>
          <p:nvPr/>
        </p:nvPicPr>
        <p:blipFill>
          <a:blip r:embed="rId3"/>
          <a:stretch>
            <a:fillRect/>
          </a:stretch>
        </p:blipFill>
        <p:spPr>
          <a:xfrm>
            <a:off x="1244740" y="1954933"/>
            <a:ext cx="6654513" cy="2477339"/>
          </a:xfrm>
          <a:prstGeom prst="rect">
            <a:avLst/>
          </a:prstGeom>
        </p:spPr>
      </p:pic>
      <p:pic>
        <p:nvPicPr>
          <p:cNvPr id="6" name="Picture 5" descr="Diagram&#10;&#10;Description automatically generated">
            <a:extLst>
              <a:ext uri="{FF2B5EF4-FFF2-40B4-BE49-F238E27FC236}">
                <a16:creationId xmlns:a16="http://schemas.microsoft.com/office/drawing/2014/main" id="{ADA45A70-EABE-C37E-D8F5-26188FC7CD98}"/>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4" name="TextBox 3">
            <a:extLst>
              <a:ext uri="{FF2B5EF4-FFF2-40B4-BE49-F238E27FC236}">
                <a16:creationId xmlns:a16="http://schemas.microsoft.com/office/drawing/2014/main" id="{DE410A61-F47D-1B26-53D0-47C3CA3E6481}"/>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196135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4FFB5-E8C6-6AD7-6B43-BA8175167FCF}"/>
              </a:ext>
            </a:extLst>
          </p:cNvPr>
          <p:cNvPicPr>
            <a:picLocks noChangeAspect="1"/>
          </p:cNvPicPr>
          <p:nvPr/>
        </p:nvPicPr>
        <p:blipFill rotWithShape="1">
          <a:blip r:embed="rId3"/>
          <a:srcRect r="65751"/>
          <a:stretch/>
        </p:blipFill>
        <p:spPr>
          <a:xfrm>
            <a:off x="848545" y="889593"/>
            <a:ext cx="2279102" cy="2477339"/>
          </a:xfrm>
          <a:prstGeom prst="rect">
            <a:avLst/>
          </a:prstGeom>
        </p:spPr>
      </p:pic>
      <p:pic>
        <p:nvPicPr>
          <p:cNvPr id="21" name="Picture 20" descr="Text&#10;&#10;Description automatically generated">
            <a:extLst>
              <a:ext uri="{FF2B5EF4-FFF2-40B4-BE49-F238E27FC236}">
                <a16:creationId xmlns:a16="http://schemas.microsoft.com/office/drawing/2014/main" id="{AA031AC9-605C-714E-6EEE-88F1F7F042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8397" y="1990387"/>
            <a:ext cx="2573405" cy="3001640"/>
          </a:xfrm>
          <a:prstGeom prst="rect">
            <a:avLst/>
          </a:prstGeom>
          <a:noFill/>
          <a:ln>
            <a:noFill/>
          </a:ln>
        </p:spPr>
      </p:pic>
      <p:sp>
        <p:nvSpPr>
          <p:cNvPr id="22" name="TextBox 21">
            <a:extLst>
              <a:ext uri="{FF2B5EF4-FFF2-40B4-BE49-F238E27FC236}">
                <a16:creationId xmlns:a16="http://schemas.microsoft.com/office/drawing/2014/main" id="{20BA340B-0B71-779B-C247-2A9F2C8153BE}"/>
              </a:ext>
            </a:extLst>
          </p:cNvPr>
          <p:cNvSpPr txBox="1"/>
          <p:nvPr/>
        </p:nvSpPr>
        <p:spPr>
          <a:xfrm>
            <a:off x="963467" y="3196655"/>
            <a:ext cx="3039473" cy="1323439"/>
          </a:xfrm>
          <a:prstGeom prst="rect">
            <a:avLst/>
          </a:prstGeom>
          <a:noFill/>
        </p:spPr>
        <p:txBody>
          <a:bodyPr wrap="square" rtlCol="0">
            <a:spAutoFit/>
          </a:bodyPr>
          <a:lstStyle/>
          <a:p>
            <a:pPr marL="214313" indent="-214313">
              <a:buFont typeface="Arial" panose="020B0604020202020204" pitchFamily="34" charset="0"/>
              <a:buChar char="•"/>
              <a:defRPr/>
            </a:pPr>
            <a:r>
              <a:rPr lang="en-US" sz="1600">
                <a:solidFill>
                  <a:srgbClr val="6D6E71"/>
                </a:solidFill>
                <a:latin typeface="Helvetica" panose="020B0604020202020204" pitchFamily="34" charset="0"/>
                <a:cs typeface="Helvetica" panose="020B0604020202020204" pitchFamily="34" charset="0"/>
              </a:rPr>
              <a:t>Identified by the patient or resident  </a:t>
            </a:r>
          </a:p>
          <a:p>
            <a:pPr marL="214313" indent="-214313">
              <a:buFont typeface="Arial" panose="020B0604020202020204" pitchFamily="34" charset="0"/>
              <a:buChar char="•"/>
              <a:defRPr/>
            </a:pPr>
            <a:r>
              <a:rPr lang="en-US" sz="1600">
                <a:solidFill>
                  <a:srgbClr val="6D6E71"/>
                </a:solidFill>
                <a:latin typeface="Helvetica" panose="020B0604020202020204" pitchFamily="34" charset="0"/>
                <a:cs typeface="Helvetica" panose="020B0604020202020204" pitchFamily="34" charset="0"/>
              </a:rPr>
              <a:t>Necessary for safety, quality of care, health outcomes and well-being</a:t>
            </a:r>
            <a:endParaRPr lang="en-US" sz="1600">
              <a:solidFill>
                <a:srgbClr val="262626"/>
              </a:solidFill>
              <a:latin typeface="Roboto"/>
              <a:cs typeface="Roboto"/>
            </a:endParaRPr>
          </a:p>
        </p:txBody>
      </p:sp>
      <p:pic>
        <p:nvPicPr>
          <p:cNvPr id="24" name="Picture 23">
            <a:extLst>
              <a:ext uri="{FF2B5EF4-FFF2-40B4-BE49-F238E27FC236}">
                <a16:creationId xmlns:a16="http://schemas.microsoft.com/office/drawing/2014/main" id="{ABACF36C-8B0F-0A8B-CEF1-35587A7C1B7D}"/>
              </a:ext>
            </a:extLst>
          </p:cNvPr>
          <p:cNvPicPr>
            <a:picLocks noChangeAspect="1"/>
          </p:cNvPicPr>
          <p:nvPr/>
        </p:nvPicPr>
        <p:blipFill>
          <a:blip r:embed="rId5"/>
          <a:stretch>
            <a:fillRect/>
          </a:stretch>
        </p:blipFill>
        <p:spPr>
          <a:xfrm rot="21188463">
            <a:off x="4060647" y="424371"/>
            <a:ext cx="2384111" cy="1109274"/>
          </a:xfrm>
          <a:prstGeom prst="rect">
            <a:avLst/>
          </a:prstGeom>
          <a:ln>
            <a:solidFill>
              <a:schemeClr val="accent5"/>
            </a:solidFill>
          </a:ln>
        </p:spPr>
      </p:pic>
      <p:pic>
        <p:nvPicPr>
          <p:cNvPr id="30" name="Picture 29">
            <a:extLst>
              <a:ext uri="{FF2B5EF4-FFF2-40B4-BE49-F238E27FC236}">
                <a16:creationId xmlns:a16="http://schemas.microsoft.com/office/drawing/2014/main" id="{85192EDD-9E12-9A71-42F8-6CAEF8DDD88F}"/>
              </a:ext>
            </a:extLst>
          </p:cNvPr>
          <p:cNvPicPr>
            <a:picLocks noChangeAspect="1"/>
          </p:cNvPicPr>
          <p:nvPr/>
        </p:nvPicPr>
        <p:blipFill>
          <a:blip r:embed="rId6"/>
          <a:stretch>
            <a:fillRect/>
          </a:stretch>
        </p:blipFill>
        <p:spPr>
          <a:xfrm rot="176758">
            <a:off x="6156984" y="1200783"/>
            <a:ext cx="2314286" cy="1325893"/>
          </a:xfrm>
          <a:prstGeom prst="rect">
            <a:avLst/>
          </a:prstGeom>
          <a:ln>
            <a:solidFill>
              <a:schemeClr val="accent5"/>
            </a:solidFill>
          </a:ln>
        </p:spPr>
      </p:pic>
      <p:pic>
        <p:nvPicPr>
          <p:cNvPr id="28" name="Picture 27">
            <a:extLst>
              <a:ext uri="{FF2B5EF4-FFF2-40B4-BE49-F238E27FC236}">
                <a16:creationId xmlns:a16="http://schemas.microsoft.com/office/drawing/2014/main" id="{65B22E07-1EB7-6E76-6658-2974DAD6052C}"/>
              </a:ext>
            </a:extLst>
          </p:cNvPr>
          <p:cNvPicPr>
            <a:picLocks noChangeAspect="1"/>
          </p:cNvPicPr>
          <p:nvPr/>
        </p:nvPicPr>
        <p:blipFill>
          <a:blip r:embed="rId7"/>
          <a:stretch>
            <a:fillRect/>
          </a:stretch>
        </p:blipFill>
        <p:spPr>
          <a:xfrm rot="21292523">
            <a:off x="6644934" y="2509874"/>
            <a:ext cx="2238100" cy="1373563"/>
          </a:xfrm>
          <a:prstGeom prst="rect">
            <a:avLst/>
          </a:prstGeom>
          <a:ln>
            <a:solidFill>
              <a:schemeClr val="accent5"/>
            </a:solidFill>
          </a:ln>
        </p:spPr>
      </p:pic>
      <p:pic>
        <p:nvPicPr>
          <p:cNvPr id="3" name="Picture 2" descr="Diagram&#10;&#10;Description automatically generated">
            <a:extLst>
              <a:ext uri="{FF2B5EF4-FFF2-40B4-BE49-F238E27FC236}">
                <a16:creationId xmlns:a16="http://schemas.microsoft.com/office/drawing/2014/main" id="{5C32CBDB-10CC-5B90-9DAC-B53BC9A49DA1}"/>
              </a:ext>
            </a:extLst>
          </p:cNvPr>
          <p:cNvPicPr>
            <a:picLocks noChangeAspect="1"/>
          </p:cNvPicPr>
          <p:nvPr/>
        </p:nvPicPr>
        <p:blipFill>
          <a:blip r:embed="rId8"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4" name="TextBox 3">
            <a:extLst>
              <a:ext uri="{FF2B5EF4-FFF2-40B4-BE49-F238E27FC236}">
                <a16:creationId xmlns:a16="http://schemas.microsoft.com/office/drawing/2014/main" id="{64F3BCC3-05BE-890B-40BA-C1236377E4F9}"/>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46857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908A21B-7839-B424-D050-E90A16074038}"/>
              </a:ext>
            </a:extLst>
          </p:cNvPr>
          <p:cNvPicPr>
            <a:picLocks noChangeAspect="1"/>
          </p:cNvPicPr>
          <p:nvPr/>
        </p:nvPicPr>
        <p:blipFill>
          <a:blip r:embed="rId3"/>
          <a:stretch>
            <a:fillRect/>
          </a:stretch>
        </p:blipFill>
        <p:spPr>
          <a:xfrm rot="388981">
            <a:off x="3136899" y="337526"/>
            <a:ext cx="3161560" cy="1012175"/>
          </a:xfrm>
          <a:prstGeom prst="rect">
            <a:avLst/>
          </a:prstGeom>
          <a:ln>
            <a:solidFill>
              <a:schemeClr val="accent3"/>
            </a:solidFill>
          </a:ln>
        </p:spPr>
      </p:pic>
      <p:pic>
        <p:nvPicPr>
          <p:cNvPr id="2" name="Picture 1">
            <a:extLst>
              <a:ext uri="{FF2B5EF4-FFF2-40B4-BE49-F238E27FC236}">
                <a16:creationId xmlns:a16="http://schemas.microsoft.com/office/drawing/2014/main" id="{C8CDA9D9-A87A-FDB4-180D-ADA886B482E0}"/>
              </a:ext>
            </a:extLst>
          </p:cNvPr>
          <p:cNvPicPr>
            <a:picLocks noChangeAspect="1"/>
          </p:cNvPicPr>
          <p:nvPr/>
        </p:nvPicPr>
        <p:blipFill rotWithShape="1">
          <a:blip r:embed="rId4"/>
          <a:srcRect l="33481" r="33190"/>
          <a:stretch/>
        </p:blipFill>
        <p:spPr>
          <a:xfrm>
            <a:off x="833180" y="889593"/>
            <a:ext cx="2217907" cy="2477339"/>
          </a:xfrm>
          <a:prstGeom prst="rect">
            <a:avLst/>
          </a:prstGeom>
        </p:spPr>
      </p:pic>
      <p:sp>
        <p:nvSpPr>
          <p:cNvPr id="22" name="TextBox 21">
            <a:extLst>
              <a:ext uri="{FF2B5EF4-FFF2-40B4-BE49-F238E27FC236}">
                <a16:creationId xmlns:a16="http://schemas.microsoft.com/office/drawing/2014/main" id="{20BA340B-0B71-779B-C247-2A9F2C8153BE}"/>
              </a:ext>
            </a:extLst>
          </p:cNvPr>
          <p:cNvSpPr txBox="1"/>
          <p:nvPr/>
        </p:nvSpPr>
        <p:spPr>
          <a:xfrm>
            <a:off x="667817" y="3157714"/>
            <a:ext cx="3027734" cy="1323439"/>
          </a:xfrm>
          <a:prstGeom prst="rect">
            <a:avLst/>
          </a:prstGeom>
          <a:noFill/>
        </p:spPr>
        <p:txBody>
          <a:bodyPr wrap="square" rtlCol="0">
            <a:spAutoFit/>
          </a:bodyPr>
          <a:lstStyle/>
          <a:p>
            <a:pPr marL="214313" indent="-214313">
              <a:buFont typeface="Arial" panose="020B0604020202020204" pitchFamily="34" charset="0"/>
              <a:buChar char="•"/>
              <a:defRPr/>
            </a:pPr>
            <a:r>
              <a:rPr lang="en-US" sz="1600">
                <a:solidFill>
                  <a:srgbClr val="6D6E71"/>
                </a:solidFill>
                <a:latin typeface="Helvetica Neue" panose="02000503000000020004"/>
                <a:cs typeface="Helvetica" panose="020B0604020202020204" pitchFamily="34" charset="0"/>
              </a:rPr>
              <a:t>Enable and crisis-proof essential care partner presence</a:t>
            </a:r>
          </a:p>
          <a:p>
            <a:pPr marL="214313" indent="-214313">
              <a:buFont typeface="Arial" panose="020B0604020202020204" pitchFamily="34" charset="0"/>
              <a:buChar char="•"/>
              <a:defRPr/>
            </a:pPr>
            <a:r>
              <a:rPr lang="en-US" sz="1600">
                <a:solidFill>
                  <a:srgbClr val="6D6E71"/>
                </a:solidFill>
                <a:latin typeface="Helvetica Neue" panose="02000503000000020004"/>
                <a:cs typeface="Helvetica" panose="020B0604020202020204" pitchFamily="34" charset="0"/>
              </a:rPr>
              <a:t>Shared commitment as partners in care </a:t>
            </a:r>
          </a:p>
        </p:txBody>
      </p:sp>
      <p:pic>
        <p:nvPicPr>
          <p:cNvPr id="10" name="Picture 9">
            <a:extLst>
              <a:ext uri="{FF2B5EF4-FFF2-40B4-BE49-F238E27FC236}">
                <a16:creationId xmlns:a16="http://schemas.microsoft.com/office/drawing/2014/main" id="{6582328B-B201-2851-D33A-859A6F9ABEF2}"/>
              </a:ext>
            </a:extLst>
          </p:cNvPr>
          <p:cNvPicPr>
            <a:picLocks noChangeAspect="1"/>
          </p:cNvPicPr>
          <p:nvPr/>
        </p:nvPicPr>
        <p:blipFill>
          <a:blip r:embed="rId5"/>
          <a:stretch>
            <a:fillRect/>
          </a:stretch>
        </p:blipFill>
        <p:spPr>
          <a:xfrm rot="21345997">
            <a:off x="5664629" y="1330906"/>
            <a:ext cx="3031209" cy="1379922"/>
          </a:xfrm>
          <a:prstGeom prst="rect">
            <a:avLst/>
          </a:prstGeom>
          <a:ln>
            <a:solidFill>
              <a:schemeClr val="accent3"/>
            </a:solidFill>
          </a:ln>
        </p:spPr>
      </p:pic>
      <p:pic>
        <p:nvPicPr>
          <p:cNvPr id="3" name="Google Shape;501;g21c3aac8ce9_3_56">
            <a:extLst>
              <a:ext uri="{FF2B5EF4-FFF2-40B4-BE49-F238E27FC236}">
                <a16:creationId xmlns:a16="http://schemas.microsoft.com/office/drawing/2014/main" id="{1685B0BF-AE6F-D72B-B7FC-1A5EA281DD5B}"/>
              </a:ext>
            </a:extLst>
          </p:cNvPr>
          <p:cNvPicPr preferRelativeResize="0"/>
          <p:nvPr/>
        </p:nvPicPr>
        <p:blipFill>
          <a:blip r:embed="rId6">
            <a:alphaModFix/>
          </a:blip>
          <a:stretch>
            <a:fillRect/>
          </a:stretch>
        </p:blipFill>
        <p:spPr>
          <a:xfrm rot="190274">
            <a:off x="3582740" y="2710407"/>
            <a:ext cx="3195794" cy="1258499"/>
          </a:xfrm>
          <a:prstGeom prst="rect">
            <a:avLst/>
          </a:prstGeom>
          <a:noFill/>
          <a:ln>
            <a:solidFill>
              <a:schemeClr val="accent3"/>
            </a:solidFill>
          </a:ln>
        </p:spPr>
      </p:pic>
      <p:pic>
        <p:nvPicPr>
          <p:cNvPr id="24" name="Picture 23">
            <a:extLst>
              <a:ext uri="{FF2B5EF4-FFF2-40B4-BE49-F238E27FC236}">
                <a16:creationId xmlns:a16="http://schemas.microsoft.com/office/drawing/2014/main" id="{DDBCF094-6039-6A2D-7096-B6580D956961}"/>
              </a:ext>
            </a:extLst>
          </p:cNvPr>
          <p:cNvPicPr>
            <a:picLocks noChangeAspect="1"/>
          </p:cNvPicPr>
          <p:nvPr/>
        </p:nvPicPr>
        <p:blipFill>
          <a:blip r:embed="rId7"/>
          <a:stretch>
            <a:fillRect/>
          </a:stretch>
        </p:blipFill>
        <p:spPr>
          <a:xfrm rot="21254662">
            <a:off x="5298334" y="3890236"/>
            <a:ext cx="3025129" cy="783750"/>
          </a:xfrm>
          <a:prstGeom prst="rect">
            <a:avLst/>
          </a:prstGeom>
          <a:ln>
            <a:solidFill>
              <a:schemeClr val="accent3"/>
            </a:solidFill>
          </a:ln>
        </p:spPr>
      </p:pic>
      <p:pic>
        <p:nvPicPr>
          <p:cNvPr id="5" name="Picture 4" descr="Diagram&#10;&#10;Description automatically generated">
            <a:extLst>
              <a:ext uri="{FF2B5EF4-FFF2-40B4-BE49-F238E27FC236}">
                <a16:creationId xmlns:a16="http://schemas.microsoft.com/office/drawing/2014/main" id="{AAE0B10D-5FF8-A86F-CAB0-785F499A6454}"/>
              </a:ext>
            </a:extLst>
          </p:cNvPr>
          <p:cNvPicPr>
            <a:picLocks noChangeAspect="1"/>
          </p:cNvPicPr>
          <p:nvPr/>
        </p:nvPicPr>
        <p:blipFill>
          <a:blip r:embed="rId8"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6" name="TextBox 5">
            <a:extLst>
              <a:ext uri="{FF2B5EF4-FFF2-40B4-BE49-F238E27FC236}">
                <a16:creationId xmlns:a16="http://schemas.microsoft.com/office/drawing/2014/main" id="{C5EF3AAE-7095-E453-D3F8-11FF73F2E957}"/>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426494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8FB97-784B-F620-A018-A7F791337C85}"/>
              </a:ext>
            </a:extLst>
          </p:cNvPr>
          <p:cNvPicPr>
            <a:picLocks noChangeAspect="1"/>
          </p:cNvPicPr>
          <p:nvPr/>
        </p:nvPicPr>
        <p:blipFill rotWithShape="1">
          <a:blip r:embed="rId3"/>
          <a:srcRect l="65934"/>
          <a:stretch/>
        </p:blipFill>
        <p:spPr>
          <a:xfrm>
            <a:off x="1059193" y="782778"/>
            <a:ext cx="2266940" cy="2477339"/>
          </a:xfrm>
          <a:prstGeom prst="rect">
            <a:avLst/>
          </a:prstGeom>
        </p:spPr>
      </p:pic>
      <p:sp>
        <p:nvSpPr>
          <p:cNvPr id="22" name="TextBox 21">
            <a:extLst>
              <a:ext uri="{FF2B5EF4-FFF2-40B4-BE49-F238E27FC236}">
                <a16:creationId xmlns:a16="http://schemas.microsoft.com/office/drawing/2014/main" id="{20BA340B-0B71-779B-C247-2A9F2C8153BE}"/>
              </a:ext>
            </a:extLst>
          </p:cNvPr>
          <p:cNvSpPr txBox="1"/>
          <p:nvPr/>
        </p:nvSpPr>
        <p:spPr>
          <a:xfrm>
            <a:off x="1059193" y="3114227"/>
            <a:ext cx="2914188" cy="1569660"/>
          </a:xfrm>
          <a:prstGeom prst="rect">
            <a:avLst/>
          </a:prstGeom>
          <a:noFill/>
        </p:spPr>
        <p:txBody>
          <a:bodyPr wrap="square" rtlCol="0">
            <a:spAutoFit/>
          </a:bodyPr>
          <a:lstStyle/>
          <a:p>
            <a:pPr marL="214313" indent="-214313">
              <a:buFont typeface="Arial" panose="020B0604020202020204" pitchFamily="34" charset="0"/>
              <a:buChar char="•"/>
              <a:defRPr/>
            </a:pPr>
            <a:r>
              <a:rPr lang="en-US" sz="1600">
                <a:solidFill>
                  <a:srgbClr val="6D6E71"/>
                </a:solidFill>
                <a:latin typeface="Helvetica Neue" panose="02000503000000020004"/>
                <a:cs typeface="Helvetica" panose="020B0604020202020204" pitchFamily="34" charset="0"/>
              </a:rPr>
              <a:t>Understanding organizational processes and policies </a:t>
            </a:r>
          </a:p>
          <a:p>
            <a:pPr marL="214313" indent="-214313">
              <a:buFont typeface="Arial" panose="020B0604020202020204" pitchFamily="34" charset="0"/>
              <a:buChar char="•"/>
              <a:defRPr/>
            </a:pPr>
            <a:r>
              <a:rPr lang="en-US" sz="1600">
                <a:solidFill>
                  <a:srgbClr val="6D6E71"/>
                </a:solidFill>
                <a:latin typeface="Helvetica Neue" panose="02000503000000020004"/>
                <a:cs typeface="Helvetica" panose="020B0604020202020204" pitchFamily="34" charset="0"/>
              </a:rPr>
              <a:t>Caregiving skills to support the care recipient </a:t>
            </a:r>
          </a:p>
          <a:p>
            <a:pPr marL="214313" indent="-214313">
              <a:buFont typeface="Arial" panose="020B0604020202020204" pitchFamily="34" charset="0"/>
              <a:buChar char="•"/>
              <a:defRPr/>
            </a:pPr>
            <a:r>
              <a:rPr lang="en-US" sz="1600">
                <a:solidFill>
                  <a:srgbClr val="6D6E71"/>
                </a:solidFill>
                <a:latin typeface="Helvetica Neue" panose="02000503000000020004"/>
                <a:cs typeface="Helvetica" panose="020B0604020202020204" pitchFamily="34" charset="0"/>
              </a:rPr>
              <a:t>Care partner well-being </a:t>
            </a:r>
          </a:p>
        </p:txBody>
      </p:sp>
      <p:pic>
        <p:nvPicPr>
          <p:cNvPr id="8" name="Picture 7">
            <a:extLst>
              <a:ext uri="{FF2B5EF4-FFF2-40B4-BE49-F238E27FC236}">
                <a16:creationId xmlns:a16="http://schemas.microsoft.com/office/drawing/2014/main" id="{95738F46-6D89-86C5-F886-5B3D36B47CA1}"/>
              </a:ext>
            </a:extLst>
          </p:cNvPr>
          <p:cNvPicPr>
            <a:picLocks noChangeAspect="1"/>
          </p:cNvPicPr>
          <p:nvPr/>
        </p:nvPicPr>
        <p:blipFill>
          <a:blip r:embed="rId4"/>
          <a:stretch>
            <a:fillRect/>
          </a:stretch>
        </p:blipFill>
        <p:spPr>
          <a:xfrm rot="21280606">
            <a:off x="4190684" y="221994"/>
            <a:ext cx="2557463" cy="1121569"/>
          </a:xfrm>
          <a:prstGeom prst="rect">
            <a:avLst/>
          </a:prstGeom>
          <a:ln>
            <a:solidFill>
              <a:schemeClr val="accent2"/>
            </a:solidFill>
          </a:ln>
        </p:spPr>
      </p:pic>
      <p:pic>
        <p:nvPicPr>
          <p:cNvPr id="14" name="Picture 13">
            <a:extLst>
              <a:ext uri="{FF2B5EF4-FFF2-40B4-BE49-F238E27FC236}">
                <a16:creationId xmlns:a16="http://schemas.microsoft.com/office/drawing/2014/main" id="{1674D7FB-A82F-9B97-D20A-2F1BD8F5BE2D}"/>
              </a:ext>
            </a:extLst>
          </p:cNvPr>
          <p:cNvPicPr>
            <a:picLocks noChangeAspect="1"/>
          </p:cNvPicPr>
          <p:nvPr/>
        </p:nvPicPr>
        <p:blipFill>
          <a:blip r:embed="rId5"/>
          <a:stretch>
            <a:fillRect/>
          </a:stretch>
        </p:blipFill>
        <p:spPr>
          <a:xfrm rot="344877">
            <a:off x="6279481" y="1034819"/>
            <a:ext cx="2557463" cy="2336006"/>
          </a:xfrm>
          <a:prstGeom prst="rect">
            <a:avLst/>
          </a:prstGeom>
          <a:ln>
            <a:solidFill>
              <a:schemeClr val="accent2"/>
            </a:solidFill>
          </a:ln>
        </p:spPr>
      </p:pic>
      <p:pic>
        <p:nvPicPr>
          <p:cNvPr id="6" name="Picture 5">
            <a:extLst>
              <a:ext uri="{FF2B5EF4-FFF2-40B4-BE49-F238E27FC236}">
                <a16:creationId xmlns:a16="http://schemas.microsoft.com/office/drawing/2014/main" id="{FB671D0C-830C-DAD7-C1B4-421FF1C012A3}"/>
              </a:ext>
            </a:extLst>
          </p:cNvPr>
          <p:cNvPicPr>
            <a:picLocks noChangeAspect="1"/>
          </p:cNvPicPr>
          <p:nvPr/>
        </p:nvPicPr>
        <p:blipFill>
          <a:blip r:embed="rId6"/>
          <a:stretch>
            <a:fillRect/>
          </a:stretch>
        </p:blipFill>
        <p:spPr>
          <a:xfrm rot="531820">
            <a:off x="4280869" y="1839304"/>
            <a:ext cx="1684038" cy="2107275"/>
          </a:xfrm>
          <a:prstGeom prst="rect">
            <a:avLst/>
          </a:prstGeom>
          <a:ln>
            <a:solidFill>
              <a:schemeClr val="accent1"/>
            </a:solidFill>
          </a:ln>
        </p:spPr>
      </p:pic>
      <p:pic>
        <p:nvPicPr>
          <p:cNvPr id="12" name="Picture 11">
            <a:extLst>
              <a:ext uri="{FF2B5EF4-FFF2-40B4-BE49-F238E27FC236}">
                <a16:creationId xmlns:a16="http://schemas.microsoft.com/office/drawing/2014/main" id="{93E736D9-4923-7F0A-E82C-91EDC8479477}"/>
              </a:ext>
            </a:extLst>
          </p:cNvPr>
          <p:cNvPicPr>
            <a:picLocks noChangeAspect="1"/>
          </p:cNvPicPr>
          <p:nvPr/>
        </p:nvPicPr>
        <p:blipFill>
          <a:blip r:embed="rId7"/>
          <a:stretch>
            <a:fillRect/>
          </a:stretch>
        </p:blipFill>
        <p:spPr>
          <a:xfrm rot="21221482">
            <a:off x="6324985" y="3393467"/>
            <a:ext cx="2464594" cy="1092994"/>
          </a:xfrm>
          <a:prstGeom prst="rect">
            <a:avLst/>
          </a:prstGeom>
          <a:ln>
            <a:solidFill>
              <a:schemeClr val="accent2"/>
            </a:solidFill>
          </a:ln>
        </p:spPr>
      </p:pic>
      <p:pic>
        <p:nvPicPr>
          <p:cNvPr id="4" name="Picture 3" descr="Diagram&#10;&#10;Description automatically generated">
            <a:extLst>
              <a:ext uri="{FF2B5EF4-FFF2-40B4-BE49-F238E27FC236}">
                <a16:creationId xmlns:a16="http://schemas.microsoft.com/office/drawing/2014/main" id="{72A17F9D-0399-FE8C-E91E-00382F460D6E}"/>
              </a:ext>
            </a:extLst>
          </p:cNvPr>
          <p:cNvPicPr>
            <a:picLocks noChangeAspect="1"/>
          </p:cNvPicPr>
          <p:nvPr/>
        </p:nvPicPr>
        <p:blipFill>
          <a:blip r:embed="rId8"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5" name="TextBox 4">
            <a:extLst>
              <a:ext uri="{FF2B5EF4-FFF2-40B4-BE49-F238E27FC236}">
                <a16:creationId xmlns:a16="http://schemas.microsoft.com/office/drawing/2014/main" id="{66DC46CF-0504-3520-091E-2CCB4CB5D1CE}"/>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881367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1EAA02E-DE39-F83C-A4F5-ED342EE5652D}"/>
              </a:ext>
            </a:extLst>
          </p:cNvPr>
          <p:cNvSpPr txBox="1"/>
          <p:nvPr/>
        </p:nvSpPr>
        <p:spPr>
          <a:xfrm>
            <a:off x="152899" y="3077034"/>
            <a:ext cx="3578470" cy="1962076"/>
          </a:xfrm>
          <a:prstGeom prst="rect">
            <a:avLst/>
          </a:prstGeom>
          <a:noFill/>
        </p:spPr>
        <p:txBody>
          <a:bodyPr wrap="square">
            <a:spAutoFit/>
          </a:bodyPr>
          <a:lstStyle/>
          <a:p>
            <a:pPr>
              <a:defRPr/>
            </a:pPr>
            <a:r>
              <a:rPr lang="en-US" sz="4050">
                <a:solidFill>
                  <a:prstClr val="white"/>
                </a:solidFill>
                <a:latin typeface="Helvetica Neue" panose="02000503000000020004"/>
                <a:cs typeface="Roboto"/>
              </a:rPr>
              <a:t>Tools and Resources </a:t>
            </a:r>
          </a:p>
          <a:p>
            <a:pPr>
              <a:defRPr/>
            </a:pPr>
            <a:r>
              <a:rPr lang="en-US" sz="4050">
                <a:solidFill>
                  <a:prstClr val="white"/>
                </a:solidFill>
                <a:latin typeface="Helvetica Neue" panose="02000503000000020004"/>
                <a:cs typeface="Roboto"/>
              </a:rPr>
              <a:t> </a:t>
            </a:r>
            <a:endParaRPr lang="en-US">
              <a:solidFill>
                <a:srgbClr val="262626"/>
              </a:solidFill>
              <a:latin typeface="Roboto"/>
              <a:cs typeface="Roboto"/>
            </a:endParaRPr>
          </a:p>
        </p:txBody>
      </p:sp>
      <p:sp>
        <p:nvSpPr>
          <p:cNvPr id="3" name="TextBox 2">
            <a:extLst>
              <a:ext uri="{FF2B5EF4-FFF2-40B4-BE49-F238E27FC236}">
                <a16:creationId xmlns:a16="http://schemas.microsoft.com/office/drawing/2014/main" id="{8407E043-8CA9-D1A6-2185-4D878007E8D0}"/>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41738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52B5FF-B3BF-7493-9FA6-9CBB39BDDCB5}"/>
              </a:ext>
            </a:extLst>
          </p:cNvPr>
          <p:cNvSpPr/>
          <p:nvPr/>
        </p:nvSpPr>
        <p:spPr>
          <a:xfrm>
            <a:off x="4837723" y="0"/>
            <a:ext cx="4306277" cy="461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A31068B-855A-CE44-AA54-2AAEA3B41506}"/>
              </a:ext>
            </a:extLst>
          </p:cNvPr>
          <p:cNvSpPr>
            <a:spLocks noGrp="1"/>
          </p:cNvSpPr>
          <p:nvPr>
            <p:ph type="title"/>
          </p:nvPr>
        </p:nvSpPr>
        <p:spPr>
          <a:xfrm>
            <a:off x="5058560" y="274639"/>
            <a:ext cx="3456789" cy="993775"/>
          </a:xfrm>
        </p:spPr>
        <p:txBody>
          <a:bodyPr/>
          <a:lstStyle/>
          <a:p>
            <a:r>
              <a:rPr lang="en-US" sz="3600" b="1"/>
              <a:t>Agenda</a:t>
            </a:r>
            <a:br>
              <a:rPr lang="en-US" sz="3600" b="1"/>
            </a:br>
            <a:endParaRPr lang="en-US" sz="3600" b="1"/>
          </a:p>
        </p:txBody>
      </p:sp>
      <p:sp>
        <p:nvSpPr>
          <p:cNvPr id="10" name="TextBox 9">
            <a:extLst>
              <a:ext uri="{FF2B5EF4-FFF2-40B4-BE49-F238E27FC236}">
                <a16:creationId xmlns:a16="http://schemas.microsoft.com/office/drawing/2014/main" id="{41725863-E8AC-A7E6-65D4-2D858ABF81E8}"/>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
        <p:nvSpPr>
          <p:cNvPr id="11" name="TextBox 10">
            <a:extLst>
              <a:ext uri="{FF2B5EF4-FFF2-40B4-BE49-F238E27FC236}">
                <a16:creationId xmlns:a16="http://schemas.microsoft.com/office/drawing/2014/main" id="{1518DD17-2A07-C3C7-18BD-0840B73D725E}"/>
              </a:ext>
            </a:extLst>
          </p:cNvPr>
          <p:cNvSpPr txBox="1"/>
          <p:nvPr/>
        </p:nvSpPr>
        <p:spPr>
          <a:xfrm>
            <a:off x="5058561" y="1122984"/>
            <a:ext cx="3700026" cy="3377848"/>
          </a:xfrm>
          <a:prstGeom prst="rect">
            <a:avLst/>
          </a:prstGeom>
          <a:noFill/>
        </p:spPr>
        <p:txBody>
          <a:bodyPr wrap="square" rtlCol="0">
            <a:spAutoFit/>
          </a:bodyPr>
          <a:lstStyle/>
          <a:p>
            <a:pPr marL="285750" indent="-285750">
              <a:buFont typeface="Arial" panose="020B0604020202020204" pitchFamily="34" charset="0"/>
              <a:buChar char="•"/>
            </a:pPr>
            <a:r>
              <a:rPr lang="en-US" sz="2000"/>
              <a:t>About OCO and involving caregivers as partners</a:t>
            </a:r>
          </a:p>
          <a:p>
            <a:pPr marL="285750" indent="-285750">
              <a:buFont typeface="Arial" panose="020B0604020202020204" pitchFamily="34" charset="0"/>
              <a:buChar char="•"/>
            </a:pPr>
            <a:r>
              <a:rPr lang="en-US" sz="2000"/>
              <a:t>The landscape of caring</a:t>
            </a:r>
          </a:p>
          <a:p>
            <a:pPr marL="285750" indent="-285750">
              <a:buFont typeface="Arial" panose="020B0604020202020204" pitchFamily="34" charset="0"/>
              <a:buChar char="•"/>
            </a:pPr>
            <a:r>
              <a:rPr lang="en-US" sz="2000"/>
              <a:t>How we can help: Ontario Caregiver Organization’s Essential Care Partner Support Hub</a:t>
            </a:r>
          </a:p>
          <a:p>
            <a:pPr marL="285750" indent="-285750">
              <a:buFont typeface="Arial" panose="020B0604020202020204" pitchFamily="34" charset="0"/>
              <a:buChar char="•"/>
            </a:pPr>
            <a:r>
              <a:rPr lang="en-US" sz="2000"/>
              <a:t>Resources</a:t>
            </a:r>
          </a:p>
          <a:p>
            <a:pPr marL="285750" indent="-285750">
              <a:buFont typeface="Arial" panose="020B0604020202020204" pitchFamily="34" charset="0"/>
              <a:buChar char="•"/>
            </a:pPr>
            <a:r>
              <a:rPr lang="en-US" sz="2000"/>
              <a:t>Reflections and Actions</a:t>
            </a:r>
          </a:p>
          <a:p>
            <a:pPr marL="285750" indent="-285750">
              <a:buFont typeface="Arial" panose="020B0604020202020204" pitchFamily="34" charset="0"/>
              <a:buChar char="•"/>
            </a:pPr>
            <a:r>
              <a:rPr lang="en-US" sz="2000"/>
              <a:t>What next?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00623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5753A94-C444-B2A5-E865-C649103825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9" t="2145" r="54954" b="6270"/>
          <a:stretch/>
        </p:blipFill>
        <p:spPr>
          <a:xfrm>
            <a:off x="185222" y="278308"/>
            <a:ext cx="1228520" cy="1228519"/>
          </a:xfrm>
          <a:prstGeom prst="rect">
            <a:avLst/>
          </a:prstGeom>
        </p:spPr>
      </p:pic>
      <p:sp>
        <p:nvSpPr>
          <p:cNvPr id="2" name="Title 2">
            <a:extLst>
              <a:ext uri="{FF2B5EF4-FFF2-40B4-BE49-F238E27FC236}">
                <a16:creationId xmlns:a16="http://schemas.microsoft.com/office/drawing/2014/main" id="{4D44BCE7-AFF3-E895-CB99-E9451EF259B2}"/>
              </a:ext>
            </a:extLst>
          </p:cNvPr>
          <p:cNvSpPr txBox="1">
            <a:spLocks/>
          </p:cNvSpPr>
          <p:nvPr/>
        </p:nvSpPr>
        <p:spPr>
          <a:xfrm>
            <a:off x="1735196" y="707901"/>
            <a:ext cx="3959796" cy="369332"/>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accent6"/>
                </a:solidFill>
                <a:latin typeface="Helvetica" pitchFamily="2" charset="0"/>
                <a:ea typeface="Verdana" panose="020B0604030504040204" pitchFamily="34" charset="0"/>
                <a:cs typeface="Helvetica" panose="020B0604020202020204" pitchFamily="34" charset="0"/>
              </a:rPr>
              <a:t>I am a Caregiver Toolkit</a:t>
            </a:r>
            <a:endParaRPr lang="en-US" sz="1600" b="1">
              <a:solidFill>
                <a:schemeClr val="accent6"/>
              </a:solidFill>
              <a:latin typeface="Helvetica" pitchFamily="2" charset="0"/>
              <a:ea typeface="Verdana" panose="020B0604030504040204" pitchFamily="34" charset="0"/>
              <a:cs typeface="Helvetica Neue" panose="02000503000000020004" pitchFamily="2" charset="0"/>
            </a:endParaRPr>
          </a:p>
        </p:txBody>
      </p:sp>
      <p:sp>
        <p:nvSpPr>
          <p:cNvPr id="5" name="Footer Text">
            <a:extLst>
              <a:ext uri="{FF2B5EF4-FFF2-40B4-BE49-F238E27FC236}">
                <a16:creationId xmlns:a16="http://schemas.microsoft.com/office/drawing/2014/main" id="{5D43F8ED-DD04-85E7-42EF-9CFCD7AFBC84}"/>
              </a:ext>
            </a:extLst>
          </p:cNvPr>
          <p:cNvSpPr txBox="1"/>
          <p:nvPr/>
        </p:nvSpPr>
        <p:spPr>
          <a:xfrm>
            <a:off x="1721104" y="1269220"/>
            <a:ext cx="4905662" cy="3323987"/>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CA" sz="1800">
                <a:latin typeface="Helvetica Neue" panose="02000503000000020004" pitchFamily="2" charset="0"/>
                <a:cs typeface="Helvetica" panose="020B0604020202020204" pitchFamily="34" charset="0"/>
              </a:rPr>
              <a:t>Information for new &amp; experienced caregivers </a:t>
            </a:r>
          </a:p>
          <a:p>
            <a:pPr marL="285750" indent="-285750">
              <a:buFont typeface="Arial" panose="020B0604020202020204" pitchFamily="34" charset="0"/>
              <a:buChar char="•"/>
            </a:pPr>
            <a:r>
              <a:rPr lang="en-CA" sz="1800">
                <a:latin typeface="Helvetica Neue" panose="02000503000000020004" pitchFamily="2" charset="0"/>
                <a:cs typeface="Helvetica" panose="020B0604020202020204" pitchFamily="34" charset="0"/>
              </a:rPr>
              <a:t>Resources related to caregiver needs</a:t>
            </a:r>
          </a:p>
          <a:p>
            <a:pPr marL="285750" indent="-285750">
              <a:buFont typeface="Arial" panose="020B0604020202020204" pitchFamily="34" charset="0"/>
              <a:buChar char="•"/>
            </a:pPr>
            <a:r>
              <a:rPr lang="en-CA" sz="1800">
                <a:latin typeface="Helvetica Neue" panose="02000503000000020004" pitchFamily="2" charset="0"/>
                <a:cs typeface="Helvetica" panose="020B0604020202020204" pitchFamily="34" charset="0"/>
              </a:rPr>
              <a:t>Other useful information like OCO programs</a:t>
            </a:r>
          </a:p>
          <a:p>
            <a:pPr marL="285750" indent="-285750">
              <a:buFont typeface="Arial" panose="020B0604020202020204" pitchFamily="34" charset="0"/>
              <a:buChar char="•"/>
            </a:pPr>
            <a:r>
              <a:rPr lang="en-US" sz="1800">
                <a:solidFill>
                  <a:srgbClr val="262626"/>
                </a:solidFill>
                <a:latin typeface="Helvetica Neue" panose="02000503000000020004"/>
                <a:cs typeface="Helvetica" panose="020B0604020202020204" pitchFamily="34" charset="0"/>
              </a:rPr>
              <a:t>The toolkit is now available in: </a:t>
            </a:r>
            <a:endParaRPr lang="en-US" sz="1800">
              <a:solidFill>
                <a:srgbClr val="262626"/>
              </a:solidFill>
              <a:latin typeface="Helvetica Neue" panose="02000503000000020004"/>
              <a:cs typeface="Helvetica" panose="020B0604020202020204" pitchFamily="34" charset="0"/>
              <a:hlinkClick r:id="" action="ppaction://noaction">
                <a:extLst>
                  <a:ext uri="{A12FA001-AC4F-418D-AE19-62706E023703}">
                    <ahyp:hlinkClr xmlns:ahyp="http://schemas.microsoft.com/office/drawing/2018/hyperlinkcolor" val="tx"/>
                  </a:ext>
                </a:extLst>
              </a:hlinkClick>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 action="ppaction://noaction">
                  <a:extLst>
                    <a:ext uri="{A12FA001-AC4F-418D-AE19-62706E023703}">
                      <ahyp:hlinkClr xmlns:ahyp="http://schemas.microsoft.com/office/drawing/2018/hyperlinkcolor" val="tx"/>
                    </a:ext>
                  </a:extLst>
                </a:hlinkClick>
              </a:rPr>
              <a:t>Cantonese</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4" tooltip="Original URL: https://ontariocaregiver.ca/wp-content/uploads/2024/11/OCO-I-am-a-caregiver-toolkit-Mandarin.pdf. Click or tap if you trust this link.">
                  <a:extLst>
                    <a:ext uri="{A12FA001-AC4F-418D-AE19-62706E023703}">
                      <ahyp:hlinkClr xmlns:ahyp="http://schemas.microsoft.com/office/drawing/2018/hyperlinkcolor" val="tx"/>
                    </a:ext>
                  </a:extLst>
                </a:hlinkClick>
              </a:rPr>
              <a:t>Mandarin</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5" tooltip="Original URL: https://ontariocaregiver.ca/wp-content/uploads/2024/11/OCO-I-am-a-caregiver-toolkit-Tamil.pdf. Click or tap if you trust this link.">
                  <a:extLst>
                    <a:ext uri="{A12FA001-AC4F-418D-AE19-62706E023703}">
                      <ahyp:hlinkClr xmlns:ahyp="http://schemas.microsoft.com/office/drawing/2018/hyperlinkcolor" val="tx"/>
                    </a:ext>
                  </a:extLst>
                </a:hlinkClick>
              </a:rPr>
              <a:t>Tamil</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6" tooltip="Original URL: https://ontariocaregiver.ca/wp-content/uploads/2024/11/OCO-I-am-a-caregiver-toolkit-Punjabi.pdf. Click or tap if you trust this link.">
                  <a:extLst>
                    <a:ext uri="{A12FA001-AC4F-418D-AE19-62706E023703}">
                      <ahyp:hlinkClr xmlns:ahyp="http://schemas.microsoft.com/office/drawing/2018/hyperlinkcolor" val="tx"/>
                    </a:ext>
                  </a:extLst>
                </a:hlinkClick>
              </a:rPr>
              <a:t>Punjabi</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7" tooltip="Original URL: https://ontariocaregiver.ca/wp-content/uploads/2024/11/OCO-I-am-a-caregiver-toolkit-Tagalog.pdf. Click or tap if you trust this link.">
                  <a:extLst>
                    <a:ext uri="{A12FA001-AC4F-418D-AE19-62706E023703}">
                      <ahyp:hlinkClr xmlns:ahyp="http://schemas.microsoft.com/office/drawing/2018/hyperlinkcolor" val="tx"/>
                    </a:ext>
                  </a:extLst>
                </a:hlinkClick>
              </a:rPr>
              <a:t>Tagalog</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8" tooltip="Original URL: https://aidantsontario.ca/wp-content/uploads/2024/03/OCO-starter-kit-March-28-2023-Web-FRENCH-NEW_FINAL-es-1.pdf. Click or tap if you trust this link.">
                  <a:extLst>
                    <a:ext uri="{A12FA001-AC4F-418D-AE19-62706E023703}">
                      <ahyp:hlinkClr xmlns:ahyp="http://schemas.microsoft.com/office/drawing/2018/hyperlinkcolor" val="tx"/>
                    </a:ext>
                  </a:extLst>
                </a:hlinkClick>
              </a:rPr>
              <a:t>French</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9" tooltip="Original URL: https://ontariocaregiver.ca/wp-content/uploads/2024/11/OCO-I-Am-a-Caregiver-Toolkit-Black-adaptation.pdf. Click or tap if you trust this link.">
                  <a:extLst>
                    <a:ext uri="{A12FA001-AC4F-418D-AE19-62706E023703}">
                      <ahyp:hlinkClr xmlns:ahyp="http://schemas.microsoft.com/office/drawing/2018/hyperlinkcolor" val="tx"/>
                    </a:ext>
                  </a:extLst>
                </a:hlinkClick>
              </a:rPr>
              <a:t>Black adaptation</a:t>
            </a:r>
            <a:endParaRPr lang="en-US" sz="1600">
              <a:solidFill>
                <a:schemeClr val="accent1"/>
              </a:solidFill>
              <a:latin typeface="Helvetica Neue" panose="02000503000000020004"/>
              <a:cs typeface="Helvetica" panose="020B0604020202020204" pitchFamily="34" charset="0"/>
            </a:endParaRP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10" tooltip="Original URL: https://ontariocaregiver.ca/wp-content/uploads/2024/12/OCO-I-am-a-caregiver-toolkit-for-2SLBTQIA-caregivers.pdf.. Click or tap if you trust this link.">
                  <a:extLst>
                    <a:ext uri="{A12FA001-AC4F-418D-AE19-62706E023703}">
                      <ahyp:hlinkClr xmlns:ahyp="http://schemas.microsoft.com/office/drawing/2018/hyperlinkcolor" val="tx"/>
                    </a:ext>
                  </a:extLst>
                </a:hlinkClick>
              </a:rPr>
              <a:t>2SLGBTQAI+ adaptation</a:t>
            </a:r>
            <a:r>
              <a:rPr lang="en-US" sz="1600">
                <a:solidFill>
                  <a:schemeClr val="accent1"/>
                </a:solidFill>
                <a:latin typeface="Helvetica Neue" panose="02000503000000020004"/>
                <a:cs typeface="Helvetica" panose="020B0604020202020204" pitchFamily="34" charset="0"/>
              </a:rPr>
              <a:t> </a:t>
            </a:r>
          </a:p>
          <a:p>
            <a:pPr marL="628628" lvl="1" indent="-285736" defTabSz="685766" fontAlgn="base">
              <a:buFont typeface="Arial" panose="020B0604020202020204" pitchFamily="34" charset="0"/>
              <a:buChar char="•"/>
            </a:pPr>
            <a:r>
              <a:rPr lang="en-US" sz="1600">
                <a:solidFill>
                  <a:schemeClr val="accent1"/>
                </a:solidFill>
                <a:latin typeface="Helvetica Neue" panose="02000503000000020004"/>
                <a:cs typeface="Helvetica" panose="020B0604020202020204" pitchFamily="34" charset="0"/>
                <a:hlinkClick r:id="rId11" tooltip="Original URL: https://ontariocaregiver.ca/wp-content/uploads/2024/06/OCO-starter-kit-CERAH-version-WebApril24-2024-FINAL.pdf. Click or tap if you trust this link.">
                  <a:extLst>
                    <a:ext uri="{A12FA001-AC4F-418D-AE19-62706E023703}">
                      <ahyp:hlinkClr xmlns:ahyp="http://schemas.microsoft.com/office/drawing/2018/hyperlinkcolor" val="tx"/>
                    </a:ext>
                  </a:extLst>
                </a:hlinkClick>
              </a:rPr>
              <a:t>Indigenous adaption</a:t>
            </a:r>
            <a:endParaRPr lang="en-US" sz="1600">
              <a:solidFill>
                <a:schemeClr val="accent1"/>
              </a:solidFill>
              <a:latin typeface="Helvetica Neue" panose="02000503000000020004"/>
              <a:cs typeface="Helvetica" panose="020B0604020202020204" pitchFamily="34" charset="0"/>
            </a:endParaRPr>
          </a:p>
        </p:txBody>
      </p:sp>
      <p:pic>
        <p:nvPicPr>
          <p:cNvPr id="7" name="Picture 6" descr="Two people smiling&#10;&#10;Description automatically generated">
            <a:hlinkClick r:id="rId12"/>
            <a:extLst>
              <a:ext uri="{FF2B5EF4-FFF2-40B4-BE49-F238E27FC236}">
                <a16:creationId xmlns:a16="http://schemas.microsoft.com/office/drawing/2014/main" id="{24191BD9-4EA0-FFCD-1635-94E43CF1D4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2194" y="295552"/>
            <a:ext cx="2032908" cy="252935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190A681-ACB3-BC4E-FE7F-905395F3AB59}"/>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pic>
        <p:nvPicPr>
          <p:cNvPr id="6" name="Picture 5">
            <a:extLst>
              <a:ext uri="{FF2B5EF4-FFF2-40B4-BE49-F238E27FC236}">
                <a16:creationId xmlns:a16="http://schemas.microsoft.com/office/drawing/2014/main" id="{951C4EDF-891F-134F-4267-AB7C191F9F83}"/>
              </a:ext>
            </a:extLst>
          </p:cNvPr>
          <p:cNvPicPr>
            <a:picLocks noChangeAspect="1"/>
          </p:cNvPicPr>
          <p:nvPr/>
        </p:nvPicPr>
        <p:blipFill>
          <a:blip r:embed="rId14"/>
          <a:srcRect l="32420" t="22222" r="32781" b="8965"/>
          <a:stretch/>
        </p:blipFill>
        <p:spPr>
          <a:xfrm rot="20591131">
            <a:off x="6072684" y="2571750"/>
            <a:ext cx="1108164" cy="146083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52D2F23-E819-7960-9D15-6DDC20828FEE}"/>
              </a:ext>
            </a:extLst>
          </p:cNvPr>
          <p:cNvPicPr>
            <a:picLocks noChangeAspect="1"/>
          </p:cNvPicPr>
          <p:nvPr/>
        </p:nvPicPr>
        <p:blipFill>
          <a:blip r:embed="rId15"/>
          <a:srcRect l="32018" t="22988" r="32937" b="9579"/>
          <a:stretch/>
        </p:blipFill>
        <p:spPr>
          <a:xfrm rot="735472">
            <a:off x="7315033" y="2824888"/>
            <a:ext cx="1360330" cy="17450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4957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5753A94-C444-B2A5-E865-C649103825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9" t="2145" r="54954" b="6270"/>
          <a:stretch/>
        </p:blipFill>
        <p:spPr>
          <a:xfrm>
            <a:off x="185222" y="278308"/>
            <a:ext cx="1228520" cy="1228519"/>
          </a:xfrm>
          <a:prstGeom prst="rect">
            <a:avLst/>
          </a:prstGeom>
        </p:spPr>
      </p:pic>
      <p:sp>
        <p:nvSpPr>
          <p:cNvPr id="4" name="Title 2">
            <a:extLst>
              <a:ext uri="{FF2B5EF4-FFF2-40B4-BE49-F238E27FC236}">
                <a16:creationId xmlns:a16="http://schemas.microsoft.com/office/drawing/2014/main" id="{B51D6F3B-84D3-E8F3-E926-950305ADC9F5}"/>
              </a:ext>
            </a:extLst>
          </p:cNvPr>
          <p:cNvSpPr txBox="1">
            <a:spLocks/>
          </p:cNvSpPr>
          <p:nvPr/>
        </p:nvSpPr>
        <p:spPr>
          <a:xfrm>
            <a:off x="1701240" y="707901"/>
            <a:ext cx="3848478" cy="369332"/>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accent6"/>
                </a:solidFill>
                <a:latin typeface="Helvetica" pitchFamily="2" charset="0"/>
                <a:ea typeface="Verdana" panose="020B0604030504040204" pitchFamily="34" charset="0"/>
                <a:cs typeface="Helvetica" panose="020B0604020202020204" pitchFamily="34" charset="0"/>
              </a:rPr>
              <a:t>Working Caregiver Toolkit</a:t>
            </a:r>
            <a:endParaRPr lang="en-US" sz="1600" b="1">
              <a:solidFill>
                <a:schemeClr val="accent6"/>
              </a:solidFill>
              <a:latin typeface="Helvetica" pitchFamily="2" charset="0"/>
              <a:ea typeface="Verdana" panose="020B0604030504040204" pitchFamily="34" charset="0"/>
              <a:cs typeface="Helvetica Neue" panose="02000503000000020004" pitchFamily="2" charset="0"/>
            </a:endParaRPr>
          </a:p>
        </p:txBody>
      </p:sp>
      <p:sp>
        <p:nvSpPr>
          <p:cNvPr id="6" name="Footer Text">
            <a:extLst>
              <a:ext uri="{FF2B5EF4-FFF2-40B4-BE49-F238E27FC236}">
                <a16:creationId xmlns:a16="http://schemas.microsoft.com/office/drawing/2014/main" id="{A10AD497-52F1-9F61-ABBF-2981CB79E70D}"/>
              </a:ext>
            </a:extLst>
          </p:cNvPr>
          <p:cNvSpPr txBox="1"/>
          <p:nvPr/>
        </p:nvSpPr>
        <p:spPr>
          <a:xfrm>
            <a:off x="1821503" y="1343827"/>
            <a:ext cx="3607951" cy="2954655"/>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a:latin typeface="Helvetica Neue" panose="02000503000000020004"/>
                <a:cs typeface="Helvetica" panose="020B0604020202020204" pitchFamily="34" charset="0"/>
              </a:rPr>
              <a:t>67% of caregivers are employed</a:t>
            </a:r>
          </a:p>
          <a:p>
            <a:pPr marL="285750" indent="-285750">
              <a:buFont typeface="Arial" panose="020B0604020202020204" pitchFamily="34" charset="0"/>
              <a:buChar char="•"/>
            </a:pPr>
            <a:endParaRPr lang="en-CA" sz="1600">
              <a:latin typeface="Helvetica Neue" panose="02000503000000020004"/>
            </a:endParaRPr>
          </a:p>
          <a:p>
            <a:pPr marL="285750" indent="-285750">
              <a:buFont typeface="Arial" panose="020B0604020202020204" pitchFamily="34" charset="0"/>
              <a:buChar char="•"/>
            </a:pPr>
            <a:r>
              <a:rPr lang="en-US" sz="1600">
                <a:latin typeface="Helvetica Neue" panose="02000503000000020004"/>
              </a:rPr>
              <a:t>40% of working caregivers say they have considered quitting their job to provide better care</a:t>
            </a:r>
          </a:p>
          <a:p>
            <a:pPr marL="285750" indent="-285750">
              <a:buFont typeface="Arial" panose="020B0604020202020204" pitchFamily="34" charset="0"/>
              <a:buChar char="•"/>
            </a:pPr>
            <a:endParaRPr lang="en-US" sz="1600">
              <a:highlight>
                <a:srgbClr val="FFFF00"/>
              </a:highlight>
              <a:latin typeface="Helvetica Neue" panose="02000503000000020004"/>
              <a:cs typeface="Helvetica" panose="020B0604020202020204" pitchFamily="34" charset="0"/>
            </a:endParaRPr>
          </a:p>
          <a:p>
            <a:pPr marL="285750" indent="-285750">
              <a:buFont typeface="Arial" panose="020B0604020202020204" pitchFamily="34" charset="0"/>
              <a:buChar char="•"/>
            </a:pPr>
            <a:r>
              <a:rPr lang="en-US" sz="1600">
                <a:latin typeface="Helvetica Neue" panose="02000503000000020004"/>
                <a:cs typeface="Helvetica" panose="020B0604020202020204" pitchFamily="34" charset="0"/>
              </a:rPr>
              <a:t>54% say balancing work and caregiving is stressful</a:t>
            </a:r>
          </a:p>
          <a:p>
            <a:pPr marL="285750" indent="-285750">
              <a:buFont typeface="Arial" panose="020B0604020202020204" pitchFamily="34" charset="0"/>
              <a:buChar char="•"/>
            </a:pPr>
            <a:endParaRPr lang="en-US" sz="1600">
              <a:latin typeface="Helvetica Neue" panose="02000503000000020004"/>
              <a:cs typeface="Helvetica" panose="020B0604020202020204" pitchFamily="34" charset="0"/>
            </a:endParaRPr>
          </a:p>
          <a:p>
            <a:pPr marL="285750" indent="-285750">
              <a:buFont typeface="Arial" panose="020B0604020202020204" pitchFamily="34" charset="0"/>
              <a:buChar char="•"/>
            </a:pPr>
            <a:r>
              <a:rPr lang="en-US" sz="1600">
                <a:latin typeface="Helvetica Neue" panose="02000503000000020004"/>
                <a:cs typeface="Helvetica" panose="020B0604020202020204" pitchFamily="34" charset="0"/>
              </a:rPr>
              <a:t>34% worried about losing their job because of their caregiving responsibilities</a:t>
            </a:r>
            <a:endParaRPr lang="en-US" sz="1600">
              <a:latin typeface="Helvetica Neue" panose="02000503000000020004" pitchFamily="2" charset="0"/>
              <a:cs typeface="Helvetica" panose="020B0604020202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BA47B238-1C32-BA1A-FEBB-9ADBEEA14EEA}"/>
              </a:ext>
            </a:extLst>
          </p:cNvPr>
          <p:cNvPicPr/>
          <p:nvPr/>
        </p:nvPicPr>
        <p:blipFill rotWithShape="1">
          <a:blip r:embed="rId4"/>
          <a:srcRect l="38248" t="22793" r="40010" b="41923"/>
          <a:stretch/>
        </p:blipFill>
        <p:spPr bwMode="auto">
          <a:xfrm>
            <a:off x="5837215" y="1255732"/>
            <a:ext cx="2804617" cy="276151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A3735DF-5E9B-458C-FFF0-1F553BC64F74}"/>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94721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A9BA-C87A-A736-2179-7EE80DF4051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34950E1-F922-4E73-97C6-441C0EB05A67}"/>
              </a:ext>
            </a:extLst>
          </p:cNvPr>
          <p:cNvSpPr txBox="1"/>
          <p:nvPr/>
        </p:nvSpPr>
        <p:spPr>
          <a:xfrm>
            <a:off x="152899" y="3118095"/>
            <a:ext cx="5204292" cy="1338828"/>
          </a:xfrm>
          <a:prstGeom prst="rect">
            <a:avLst/>
          </a:prstGeom>
          <a:noFill/>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en-US" sz="4050">
                <a:solidFill>
                  <a:prstClr val="white"/>
                </a:solidFill>
                <a:latin typeface="Helvetica Neue" panose="02000503000000020004"/>
                <a:cs typeface="Roboto"/>
              </a:rPr>
              <a:t>Programs and Services</a:t>
            </a:r>
            <a:r>
              <a:rPr kumimoji="0" lang="en-US" sz="4050" b="0" i="0" u="none" strike="noStrike" kern="1200" cap="none" spc="0" normalizeH="0" baseline="0" noProof="0">
                <a:ln>
                  <a:noFill/>
                </a:ln>
                <a:solidFill>
                  <a:prstClr val="white"/>
                </a:solidFill>
                <a:effectLst/>
                <a:uLnTx/>
                <a:uFillTx/>
                <a:latin typeface="Helvetica Neue" panose="02000503000000020004"/>
                <a:ea typeface="+mn-ea"/>
                <a:cs typeface="Roboto"/>
              </a:rPr>
              <a:t> </a:t>
            </a:r>
            <a:endParaRPr kumimoji="0" lang="en-US" sz="1350" b="0" i="0" u="none" strike="noStrike" kern="1200" cap="none" spc="0" normalizeH="0" baseline="0" noProof="0">
              <a:ln>
                <a:noFill/>
              </a:ln>
              <a:solidFill>
                <a:srgbClr val="262626"/>
              </a:solidFill>
              <a:effectLst/>
              <a:uLnTx/>
              <a:uFillTx/>
              <a:latin typeface="Roboto"/>
              <a:ea typeface="+mn-ea"/>
              <a:cs typeface="Roboto"/>
            </a:endParaRPr>
          </a:p>
        </p:txBody>
      </p:sp>
      <p:sp>
        <p:nvSpPr>
          <p:cNvPr id="3" name="TextBox 2">
            <a:extLst>
              <a:ext uri="{FF2B5EF4-FFF2-40B4-BE49-F238E27FC236}">
                <a16:creationId xmlns:a16="http://schemas.microsoft.com/office/drawing/2014/main" id="{E23ECC96-D9B0-CB2F-FA0B-006CCF5E6E64}"/>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01868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604489" y="451234"/>
            <a:ext cx="4492533" cy="738664"/>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accent6"/>
                </a:solidFill>
                <a:latin typeface="Helvetica Neue" panose="02000503000000020004"/>
                <a:ea typeface="Verdana" panose="020B0604030504040204" pitchFamily="34" charset="0"/>
                <a:cs typeface="Helvetica" panose="020B0604020202020204" pitchFamily="34" charset="0"/>
              </a:rPr>
              <a:t>The Ontario Caregiver Helpline</a:t>
            </a:r>
          </a:p>
          <a:p>
            <a:pPr algn="l"/>
            <a:r>
              <a:rPr lang="en-US" sz="2400">
                <a:solidFill>
                  <a:schemeClr val="accent6"/>
                </a:solidFill>
                <a:latin typeface="Helvetica Neue" panose="02000503000000020004"/>
                <a:ea typeface="Verdana" panose="020B0604030504040204" pitchFamily="34" charset="0"/>
                <a:cs typeface="Helvetica" panose="020B0604020202020204" pitchFamily="34" charset="0"/>
              </a:rPr>
              <a:t>1-833-416-2273 (CARE)</a:t>
            </a:r>
            <a:endParaRPr lang="en-US" sz="1600">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9" name="Footer Text"/>
          <p:cNvSpPr txBox="1"/>
          <p:nvPr/>
        </p:nvSpPr>
        <p:spPr>
          <a:xfrm>
            <a:off x="1729698" y="1434826"/>
            <a:ext cx="3718236" cy="3077766"/>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CA" sz="1600">
                <a:solidFill>
                  <a:schemeClr val="tx1">
                    <a:lumMod val="85000"/>
                    <a:lumOff val="15000"/>
                  </a:schemeClr>
                </a:solidFill>
                <a:latin typeface="Helvetica Neue" panose="02000503000000020004" pitchFamily="2" charset="0"/>
                <a:cs typeface="Helvetica" panose="020B0604020202020204" pitchFamily="34" charset="0"/>
              </a:rPr>
              <a:t>Phone support 24/7</a:t>
            </a:r>
          </a:p>
          <a:p>
            <a:pPr marL="285750" indent="-285750">
              <a:buFont typeface="Arial" panose="020B0604020202020204" pitchFamily="34" charset="0"/>
              <a:buChar char="•"/>
            </a:pPr>
            <a:r>
              <a:rPr lang="en-CA" sz="1600">
                <a:solidFill>
                  <a:schemeClr val="tx1">
                    <a:lumMod val="85000"/>
                    <a:lumOff val="15000"/>
                  </a:schemeClr>
                </a:solidFill>
                <a:latin typeface="Helvetica Neue" panose="02000503000000020004" pitchFamily="2" charset="0"/>
                <a:cs typeface="Helvetica" panose="020B0604020202020204" pitchFamily="34" charset="0"/>
              </a:rPr>
              <a:t>L</a:t>
            </a:r>
            <a:r>
              <a:rPr lang="en-CA" sz="1600">
                <a:latin typeface="Helvetica Neue" panose="02000503000000020004" pitchFamily="2" charset="0"/>
                <a:cs typeface="Helvetica" panose="020B0604020202020204" pitchFamily="34" charset="0"/>
              </a:rPr>
              <a:t>ive chat Mon-Fri 7 a.m. </a:t>
            </a:r>
            <a:br>
              <a:rPr lang="en-CA" sz="1600">
                <a:latin typeface="Helvetica Neue" panose="02000503000000020004" pitchFamily="2" charset="0"/>
                <a:cs typeface="Helvetica" panose="020B0604020202020204" pitchFamily="34" charset="0"/>
              </a:rPr>
            </a:br>
            <a:r>
              <a:rPr lang="en-CA" sz="1600">
                <a:latin typeface="Helvetica Neue" panose="02000503000000020004" pitchFamily="2" charset="0"/>
                <a:cs typeface="Helvetica" panose="020B0604020202020204" pitchFamily="34" charset="0"/>
              </a:rPr>
              <a:t>To 9 p.m. EST</a:t>
            </a:r>
          </a:p>
          <a:p>
            <a:pPr marL="285750"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Information and referrals connecting caregivers to the support they need</a:t>
            </a:r>
          </a:p>
          <a:p>
            <a:pPr marL="285750"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Available to all Ontario Caregivers in </a:t>
            </a:r>
            <a:br>
              <a:rPr lang="en-CA" sz="1600">
                <a:latin typeface="Helvetica Neue" panose="02000503000000020004" pitchFamily="2" charset="0"/>
                <a:cs typeface="Helvetica" panose="020B0604020202020204" pitchFamily="34" charset="0"/>
              </a:rPr>
            </a:br>
            <a:r>
              <a:rPr lang="en-CA" sz="1600">
                <a:latin typeface="Helvetica Neue" panose="02000503000000020004" pitchFamily="2" charset="0"/>
                <a:cs typeface="Helvetica" panose="020B0604020202020204" pitchFamily="34" charset="0"/>
              </a:rPr>
              <a:t>multi-languages, free of charge</a:t>
            </a:r>
          </a:p>
          <a:p>
            <a:pPr marL="285750"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Confidential service</a:t>
            </a:r>
          </a:p>
          <a:p>
            <a:pPr marL="285750"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Not a crisis line</a:t>
            </a:r>
          </a:p>
          <a:p>
            <a:pPr>
              <a:lnSpc>
                <a:spcPct val="150000"/>
              </a:lnSpc>
            </a:pPr>
            <a:endParaRPr lang="en-CA" sz="1600">
              <a:solidFill>
                <a:schemeClr val="accent2">
                  <a:lumMod val="75000"/>
                </a:schemeClr>
              </a:solidFill>
              <a:latin typeface="Helvetica Neue" panose="02000503000000020004" pitchFamily="2" charset="0"/>
              <a:cs typeface="Helvetica" panose="020B0604020202020204" pitchFamily="34" charset="0"/>
            </a:endParaRPr>
          </a:p>
          <a:p>
            <a:r>
              <a:rPr lang="en-CA" sz="1600">
                <a:solidFill>
                  <a:schemeClr val="accent2">
                    <a:lumMod val="75000"/>
                  </a:schemeClr>
                </a:solidFill>
                <a:latin typeface="Helvetica Neue" panose="02000503000000020004" pitchFamily="2" charset="0"/>
                <a:cs typeface="Helvetica" panose="020B0604020202020204" pitchFamily="34" charset="0"/>
              </a:rPr>
              <a:t>For more information:</a:t>
            </a:r>
            <a:br>
              <a:rPr lang="en-CA" sz="1600">
                <a:solidFill>
                  <a:schemeClr val="accent2">
                    <a:lumMod val="75000"/>
                  </a:schemeClr>
                </a:solidFill>
                <a:latin typeface="Helvetica Neue" panose="02000503000000020004" pitchFamily="2" charset="0"/>
                <a:cs typeface="Helvetica" panose="020B0604020202020204" pitchFamily="34" charset="0"/>
              </a:rPr>
            </a:br>
            <a:r>
              <a:rPr lang="en-CA" sz="1600">
                <a:solidFill>
                  <a:schemeClr val="accent2">
                    <a:lumMod val="75000"/>
                  </a:schemeClr>
                </a:solidFill>
                <a:latin typeface="Helvetica Neue" panose="02000503000000020004" pitchFamily="2" charset="0"/>
                <a:cs typeface="Helvetica" panose="020B0604020202020204" pitchFamily="34" charset="0"/>
                <a:hlinkClick r:id="rId3">
                  <a:extLst>
                    <a:ext uri="{A12FA001-AC4F-418D-AE19-62706E023703}">
                      <ahyp:hlinkClr xmlns:ahyp="http://schemas.microsoft.com/office/drawing/2018/hyperlinkcolor" val="tx"/>
                    </a:ext>
                  </a:extLst>
                </a:hlinkClick>
              </a:rPr>
              <a:t>https://ontariocaregiver.ca/helpline</a:t>
            </a:r>
            <a:r>
              <a:rPr lang="en-CA" sz="1600">
                <a:solidFill>
                  <a:schemeClr val="accent2">
                    <a:lumMod val="75000"/>
                  </a:schemeClr>
                </a:solidFill>
                <a:latin typeface="Helvetica Neue" panose="02000503000000020004" pitchFamily="2" charset="0"/>
                <a:cs typeface="Helvetica" panose="020B0604020202020204" pitchFamily="34" charset="0"/>
              </a:rPr>
              <a:t> </a:t>
            </a:r>
          </a:p>
        </p:txBody>
      </p:sp>
      <p:pic>
        <p:nvPicPr>
          <p:cNvPr id="4" name="Picture 3" descr="Diagram&#10;&#10;Description automatically generated with low confidence">
            <a:extLst>
              <a:ext uri="{FF2B5EF4-FFF2-40B4-BE49-F238E27FC236}">
                <a16:creationId xmlns:a16="http://schemas.microsoft.com/office/drawing/2014/main" id="{862B6CFB-0194-C949-F19F-F17A90239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765" b="25000"/>
          <a:stretch/>
        </p:blipFill>
        <p:spPr>
          <a:xfrm>
            <a:off x="189227" y="206307"/>
            <a:ext cx="1240623" cy="1228519"/>
          </a:xfrm>
          <a:prstGeom prst="rect">
            <a:avLst/>
          </a:prstGeom>
        </p:spPr>
      </p:pic>
      <p:pic>
        <p:nvPicPr>
          <p:cNvPr id="3" name="Picture 2" descr="A person kissing a person's cheek&#10;&#10;Description automatically generated">
            <a:extLst>
              <a:ext uri="{FF2B5EF4-FFF2-40B4-BE49-F238E27FC236}">
                <a16:creationId xmlns:a16="http://schemas.microsoft.com/office/drawing/2014/main" id="{CDA5D6AD-86A9-0AD3-BDCA-831E8EF96F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59" r="7973"/>
          <a:stretch/>
        </p:blipFill>
        <p:spPr>
          <a:xfrm>
            <a:off x="5690620" y="1434826"/>
            <a:ext cx="2857029" cy="26293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52CBA0D-8437-5DF8-1D39-DC57CE39AD3E}"/>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420710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85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862B6CFB-0194-C949-F19F-F17A902392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765" b="25000"/>
          <a:stretch/>
        </p:blipFill>
        <p:spPr>
          <a:xfrm>
            <a:off x="189227" y="206307"/>
            <a:ext cx="1240623" cy="1228519"/>
          </a:xfrm>
          <a:prstGeom prst="rect">
            <a:avLst/>
          </a:prstGeom>
        </p:spPr>
      </p:pic>
      <p:sp>
        <p:nvSpPr>
          <p:cNvPr id="2" name="Title 2">
            <a:extLst>
              <a:ext uri="{FF2B5EF4-FFF2-40B4-BE49-F238E27FC236}">
                <a16:creationId xmlns:a16="http://schemas.microsoft.com/office/drawing/2014/main" id="{F6369C42-B557-D047-3921-6D8D6F0946DD}"/>
              </a:ext>
            </a:extLst>
          </p:cNvPr>
          <p:cNvSpPr txBox="1">
            <a:spLocks/>
          </p:cNvSpPr>
          <p:nvPr/>
        </p:nvSpPr>
        <p:spPr>
          <a:xfrm>
            <a:off x="1629929" y="622008"/>
            <a:ext cx="3799539" cy="369332"/>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accent6"/>
                </a:solidFill>
                <a:latin typeface="Helvetica Neue" panose="02000503000000020004"/>
                <a:ea typeface="Verdana" panose="020B0604030504040204" pitchFamily="34" charset="0"/>
                <a:cs typeface="Helvetica" panose="020B0604020202020204" pitchFamily="34" charset="0"/>
              </a:rPr>
              <a:t>Webinars for Caregivers</a:t>
            </a:r>
            <a:endParaRPr lang="en-US" sz="1600" b="1">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5" name="Footer Text">
            <a:extLst>
              <a:ext uri="{FF2B5EF4-FFF2-40B4-BE49-F238E27FC236}">
                <a16:creationId xmlns:a16="http://schemas.microsoft.com/office/drawing/2014/main" id="{5469CC5F-8A79-4CDA-71D3-4589A4A24D0D}"/>
              </a:ext>
            </a:extLst>
          </p:cNvPr>
          <p:cNvSpPr txBox="1"/>
          <p:nvPr/>
        </p:nvSpPr>
        <p:spPr>
          <a:xfrm>
            <a:off x="904372" y="1603791"/>
            <a:ext cx="4880201" cy="2708434"/>
          </a:xfrm>
          <a:prstGeom prst="rect">
            <a:avLst/>
          </a:prstGeom>
          <a:noFill/>
        </p:spPr>
        <p:txBody>
          <a:bodyPr wrap="square" lIns="0" tIns="0" rIns="0" bIns="0" rtlCol="0">
            <a:spAutoFit/>
          </a:bodyPr>
          <a:lstStyle/>
          <a:p>
            <a:r>
              <a:rPr lang="en-CA" sz="1600">
                <a:latin typeface="Helvetica Neue" panose="02000503000000020004" pitchFamily="2" charset="0"/>
                <a:cs typeface="Helvetica" panose="020B0604020202020204" pitchFamily="34" charset="0"/>
              </a:rPr>
              <a:t>New topics each month (live &amp; recorded)</a:t>
            </a:r>
          </a:p>
          <a:p>
            <a:r>
              <a:rPr lang="en-CA" sz="1600">
                <a:latin typeface="Helvetica Neue" panose="02000503000000020004" pitchFamily="2" charset="0"/>
                <a:cs typeface="Helvetica" panose="020B0604020202020204" pitchFamily="34" charset="0"/>
              </a:rPr>
              <a:t>Topics cover: </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Caregiver Health &amp; Well-Being</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Emotions and Caregiving</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Caregiver Skills and Personal Development </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Financial &amp; Legal Tips for Caregivers</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Managing Care</a:t>
            </a:r>
          </a:p>
          <a:p>
            <a:pPr marL="628650" lvl="1" indent="-285750">
              <a:buFont typeface="Arial" panose="020B0604020202020204" pitchFamily="34" charset="0"/>
              <a:buChar char="•"/>
            </a:pPr>
            <a:r>
              <a:rPr lang="en-CA" sz="1600">
                <a:latin typeface="Helvetica Neue" panose="02000503000000020004" pitchFamily="2" charset="0"/>
                <a:cs typeface="Helvetica" panose="020B0604020202020204" pitchFamily="34" charset="0"/>
              </a:rPr>
              <a:t>Caregiving and Specific Health Conditions</a:t>
            </a:r>
          </a:p>
          <a:p>
            <a:pPr lvl="1"/>
            <a:endParaRPr lang="en-CA" sz="1600">
              <a:latin typeface="Helvetica Neue" panose="02000503000000020004" pitchFamily="2" charset="0"/>
              <a:cs typeface="Helvetica" panose="020B0604020202020204" pitchFamily="34" charset="0"/>
            </a:endParaRPr>
          </a:p>
          <a:p>
            <a:pPr marL="0" lvl="1"/>
            <a:r>
              <a:rPr lang="en-CA" sz="1600">
                <a:solidFill>
                  <a:schemeClr val="accent2">
                    <a:lumMod val="75000"/>
                  </a:schemeClr>
                </a:solidFill>
                <a:latin typeface="Helvetica Neue" panose="02000503000000020004" pitchFamily="2" charset="0"/>
                <a:cs typeface="Helvetica" panose="020B0604020202020204" pitchFamily="34" charset="0"/>
              </a:rPr>
              <a:t>Recordings are available at: </a:t>
            </a:r>
            <a:r>
              <a:rPr lang="en-CA" sz="1600">
                <a:solidFill>
                  <a:schemeClr val="accent2">
                    <a:lumMod val="75000"/>
                  </a:schemeClr>
                </a:solidFill>
                <a:latin typeface="Helvetica Neue" panose="02000503000000020004" pitchFamily="2" charset="0"/>
                <a:cs typeface="Helvetica" panose="020B0604020202020204" pitchFamily="34" charset="0"/>
                <a:hlinkClick r:id="rId4">
                  <a:extLst>
                    <a:ext uri="{A12FA001-AC4F-418D-AE19-62706E023703}">
                      <ahyp:hlinkClr xmlns:ahyp="http://schemas.microsoft.com/office/drawing/2018/hyperlinkcolor" val="tx"/>
                    </a:ext>
                  </a:extLst>
                </a:hlinkClick>
              </a:rPr>
              <a:t>https://ontariocaregiver.ca/webinars</a:t>
            </a:r>
            <a:r>
              <a:rPr lang="en-CA" sz="1600">
                <a:solidFill>
                  <a:schemeClr val="accent2">
                    <a:lumMod val="75000"/>
                  </a:schemeClr>
                </a:solidFill>
                <a:latin typeface="Helvetica Neue" panose="02000503000000020004" pitchFamily="2" charset="0"/>
                <a:cs typeface="Helvetica" panose="020B0604020202020204" pitchFamily="34" charset="0"/>
              </a:rPr>
              <a:t> </a:t>
            </a:r>
          </a:p>
        </p:txBody>
      </p:sp>
      <p:pic>
        <p:nvPicPr>
          <p:cNvPr id="6" name="Picture 5" descr="A screenshot of a web page&#10;&#10;Description automatically generated">
            <a:extLst>
              <a:ext uri="{FF2B5EF4-FFF2-40B4-BE49-F238E27FC236}">
                <a16:creationId xmlns:a16="http://schemas.microsoft.com/office/drawing/2014/main" id="{7E60092A-642B-A222-F2D7-C5429511F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2138" y="1603791"/>
            <a:ext cx="2844216" cy="185502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141EEBE-E42C-6447-703A-86B6298C9268}"/>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4233381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6EBC193-4B91-775D-5436-E3E5712B8C1A}"/>
              </a:ext>
            </a:extLst>
          </p:cNvPr>
          <p:cNvSpPr/>
          <p:nvPr/>
        </p:nvSpPr>
        <p:spPr>
          <a:xfrm>
            <a:off x="0" y="2008974"/>
            <a:ext cx="9144000" cy="14523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p:blipFill>
        <p:spPr>
          <a:xfrm>
            <a:off x="6208876" y="1116005"/>
            <a:ext cx="2935124" cy="1720561"/>
          </a:xfrm>
          <a:prstGeom prst="rect">
            <a:avLst/>
          </a:prstGeom>
        </p:spPr>
      </p:pic>
      <p:sp>
        <p:nvSpPr>
          <p:cNvPr id="19" name="Rectangle 18"/>
          <p:cNvSpPr/>
          <p:nvPr/>
        </p:nvSpPr>
        <p:spPr>
          <a:xfrm>
            <a:off x="8130974" y="2557094"/>
            <a:ext cx="924560" cy="1757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pic>
        <p:nvPicPr>
          <p:cNvPr id="8" name="Picture Placeholder 7"/>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p:blipFill>
        <p:spPr>
          <a:xfrm>
            <a:off x="0" y="1104901"/>
            <a:ext cx="2935120" cy="1731666"/>
          </a:xfrm>
          <a:prstGeom prst="rect">
            <a:avLst/>
          </a:prstGeom>
        </p:spPr>
      </p:pic>
      <p:sp>
        <p:nvSpPr>
          <p:cNvPr id="2" name="Title 1"/>
          <p:cNvSpPr>
            <a:spLocks noGrp="1"/>
          </p:cNvSpPr>
          <p:nvPr>
            <p:ph type="title"/>
          </p:nvPr>
        </p:nvSpPr>
        <p:spPr>
          <a:xfrm>
            <a:off x="387818" y="383709"/>
            <a:ext cx="8368363" cy="409459"/>
          </a:xfrm>
        </p:spPr>
        <p:txBody>
          <a:bodyPr/>
          <a:lstStyle/>
          <a:p>
            <a:r>
              <a:rPr lang="en-US" sz="2400" b="1">
                <a:solidFill>
                  <a:schemeClr val="tx1">
                    <a:lumMod val="75000"/>
                    <a:lumOff val="25000"/>
                  </a:schemeClr>
                </a:solidFill>
              </a:rPr>
              <a:t>Peer Support Programs</a:t>
            </a:r>
          </a:p>
        </p:txBody>
      </p:sp>
      <p:sp>
        <p:nvSpPr>
          <p:cNvPr id="4" name="Rectangle 3"/>
          <p:cNvSpPr/>
          <p:nvPr/>
        </p:nvSpPr>
        <p:spPr>
          <a:xfrm>
            <a:off x="2935119" y="1104900"/>
            <a:ext cx="3273757" cy="17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sp>
        <p:nvSpPr>
          <p:cNvPr id="13" name="Inhaltsplatzhalter 4"/>
          <p:cNvSpPr txBox="1">
            <a:spLocks/>
          </p:cNvSpPr>
          <p:nvPr/>
        </p:nvSpPr>
        <p:spPr>
          <a:xfrm>
            <a:off x="1101493" y="2967037"/>
            <a:ext cx="3454300" cy="210826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600">
                <a:solidFill>
                  <a:schemeClr val="accent2">
                    <a:lumMod val="75000"/>
                  </a:schemeClr>
                </a:solidFill>
                <a:latin typeface="Helvetica Neue" panose="02000503000000020004" pitchFamily="2" charset="0"/>
                <a:cs typeface="Helvetica Neue" panose="02000503000000020004" pitchFamily="2" charset="0"/>
              </a:rPr>
              <a:t>Online Support Groups</a:t>
            </a:r>
          </a:p>
          <a:p>
            <a:pPr marL="0" indent="0">
              <a:lnSpc>
                <a:spcPct val="100000"/>
              </a:lnSpc>
              <a:buNone/>
            </a:pPr>
            <a:r>
              <a:rPr lang="en-US" sz="1600">
                <a:solidFill>
                  <a:schemeClr val="tx1"/>
                </a:solidFill>
                <a:latin typeface="Helvetica Neue" panose="02000503000000020004" pitchFamily="2" charset="0"/>
                <a:cs typeface="Helvetica Neue" panose="02000503000000020004" pitchFamily="2" charset="0"/>
              </a:rPr>
              <a:t>Groups on various days and times</a:t>
            </a:r>
            <a:br>
              <a:rPr lang="en-US" sz="1600">
                <a:solidFill>
                  <a:schemeClr val="tx1"/>
                </a:solidFill>
                <a:latin typeface="Helvetica Neue" panose="02000503000000020004" pitchFamily="2" charset="0"/>
                <a:cs typeface="Helvetica Neue" panose="02000503000000020004" pitchFamily="2" charset="0"/>
              </a:rPr>
            </a:br>
            <a:r>
              <a:rPr lang="en-US" sz="1600">
                <a:solidFill>
                  <a:schemeClr val="tx1"/>
                </a:solidFill>
                <a:latin typeface="Helvetica Neue" panose="02000503000000020004" pitchFamily="2" charset="0"/>
                <a:cs typeface="Helvetica Neue" panose="02000503000000020004" pitchFamily="2" charset="0"/>
              </a:rPr>
              <a:t>Co-facilitated by two trained caregivers</a:t>
            </a:r>
          </a:p>
          <a:p>
            <a:pPr marL="0" indent="0">
              <a:lnSpc>
                <a:spcPct val="100000"/>
              </a:lnSpc>
              <a:spcAft>
                <a:spcPts val="0"/>
              </a:spcAft>
              <a:buNone/>
            </a:pPr>
            <a:r>
              <a:rPr lang="en-US" sz="1600">
                <a:solidFill>
                  <a:schemeClr val="accent2">
                    <a:lumMod val="75000"/>
                  </a:schemeClr>
                </a:solidFill>
                <a:latin typeface="Helvetica Neue" panose="02000503000000020004" pitchFamily="2" charset="0"/>
                <a:cs typeface="Helvetica Neue" panose="02000503000000020004" pitchFamily="2" charset="0"/>
              </a:rPr>
              <a:t>Caregivers can register at:</a:t>
            </a:r>
          </a:p>
          <a:p>
            <a:pPr marL="0" indent="0">
              <a:lnSpc>
                <a:spcPct val="100000"/>
              </a:lnSpc>
              <a:buNone/>
            </a:pPr>
            <a:r>
              <a:rPr lang="en-CA" sz="1600">
                <a:solidFill>
                  <a:schemeClr val="accent2">
                    <a:lumMod val="75000"/>
                  </a:schemeClr>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www.ontariocaregiver.ca/peersupport</a:t>
            </a:r>
            <a:r>
              <a:rPr lang="en-CA" sz="1600">
                <a:solidFill>
                  <a:schemeClr val="accent2">
                    <a:lumMod val="75000"/>
                  </a:schemeClr>
                </a:solidFill>
                <a:latin typeface="Helvetica" panose="020B0604020202020204" pitchFamily="34" charset="0"/>
                <a:cs typeface="Helvetica" panose="020B0604020202020204" pitchFamily="34" charset="0"/>
              </a:rPr>
              <a:t> </a:t>
            </a:r>
          </a:p>
          <a:p>
            <a:pPr marL="0" indent="0">
              <a:lnSpc>
                <a:spcPct val="100000"/>
              </a:lnSpc>
              <a:buNone/>
            </a:pPr>
            <a:endParaRPr lang="en-US" sz="1600">
              <a:solidFill>
                <a:schemeClr val="bg1">
                  <a:lumMod val="50000"/>
                </a:schemeClr>
              </a:solidFill>
              <a:latin typeface="Helvetica Neue" panose="02000503000000020004" pitchFamily="2" charset="0"/>
              <a:cs typeface="Helvetica Neue" panose="02000503000000020004" pitchFamily="2" charset="0"/>
            </a:endParaRPr>
          </a:p>
        </p:txBody>
      </p:sp>
      <p:sp>
        <p:nvSpPr>
          <p:cNvPr id="14" name="Inhaltsplatzhalter 4"/>
          <p:cNvSpPr txBox="1">
            <a:spLocks/>
          </p:cNvSpPr>
          <p:nvPr/>
        </p:nvSpPr>
        <p:spPr>
          <a:xfrm>
            <a:off x="4941794" y="2967037"/>
            <a:ext cx="3100711" cy="173380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n-US" sz="1600">
                <a:solidFill>
                  <a:schemeClr val="accent3"/>
                </a:solidFill>
                <a:latin typeface="Helvetica Neue" panose="02000503000000020004" pitchFamily="2" charset="0"/>
                <a:cs typeface="Helvetica Neue" panose="02000503000000020004" pitchFamily="2" charset="0"/>
              </a:rPr>
              <a:t>1:1 Peer Support Program</a:t>
            </a:r>
          </a:p>
          <a:p>
            <a:pPr marL="0" indent="0" algn="r">
              <a:lnSpc>
                <a:spcPct val="100000"/>
              </a:lnSpc>
              <a:buNone/>
            </a:pPr>
            <a:r>
              <a:rPr lang="en-US" sz="1600">
                <a:solidFill>
                  <a:schemeClr val="tx1"/>
                </a:solidFill>
                <a:latin typeface="Helvetica Neue" panose="02000503000000020004" pitchFamily="2" charset="0"/>
                <a:cs typeface="Helvetica Neue" panose="02000503000000020004" pitchFamily="2" charset="0"/>
              </a:rPr>
              <a:t>Connect with a Peer Mentor over the phone and receive emotional support &amp; validation</a:t>
            </a:r>
          </a:p>
          <a:p>
            <a:pPr marL="0" indent="0" algn="r">
              <a:lnSpc>
                <a:spcPct val="100000"/>
              </a:lnSpc>
              <a:buNone/>
            </a:pPr>
            <a:r>
              <a:rPr lang="en-US" sz="1600">
                <a:solidFill>
                  <a:schemeClr val="tx1"/>
                </a:solidFill>
                <a:latin typeface="Helvetica Neue" panose="02000503000000020004" pitchFamily="2" charset="0"/>
                <a:cs typeface="Helvetica Neue" panose="02000503000000020004" pitchFamily="2" charset="0"/>
              </a:rPr>
              <a:t>Caregiver participants must be at least 16 years of age</a:t>
            </a:r>
          </a:p>
        </p:txBody>
      </p:sp>
      <p:sp>
        <p:nvSpPr>
          <p:cNvPr id="15" name="Rectangle 14"/>
          <p:cNvSpPr/>
          <p:nvPr/>
        </p:nvSpPr>
        <p:spPr>
          <a:xfrm>
            <a:off x="88466" y="2557094"/>
            <a:ext cx="924560" cy="175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cxnSp>
        <p:nvCxnSpPr>
          <p:cNvPr id="21" name="Straight Connector 20"/>
          <p:cNvCxnSpPr>
            <a:cxnSpLocks/>
          </p:cNvCxnSpPr>
          <p:nvPr/>
        </p:nvCxnSpPr>
        <p:spPr>
          <a:xfrm>
            <a:off x="4572000" y="2967037"/>
            <a:ext cx="20578" cy="185344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Freeform 6">
            <a:extLst>
              <a:ext uri="{FF2B5EF4-FFF2-40B4-BE49-F238E27FC236}">
                <a16:creationId xmlns:a16="http://schemas.microsoft.com/office/drawing/2014/main" id="{AD06054B-D097-30E1-FBCA-A29268D908BB}"/>
              </a:ext>
            </a:extLst>
          </p:cNvPr>
          <p:cNvSpPr>
            <a:spLocks noEditPoints="1"/>
          </p:cNvSpPr>
          <p:nvPr/>
        </p:nvSpPr>
        <p:spPr bwMode="auto">
          <a:xfrm>
            <a:off x="301769" y="3025511"/>
            <a:ext cx="497954" cy="463756"/>
          </a:xfrm>
          <a:custGeom>
            <a:avLst/>
            <a:gdLst>
              <a:gd name="T0" fmla="*/ 5369 w 5876"/>
              <a:gd name="T1" fmla="*/ 5691 h 5876"/>
              <a:gd name="T2" fmla="*/ 1567 w 5876"/>
              <a:gd name="T3" fmla="*/ 4973 h 5876"/>
              <a:gd name="T4" fmla="*/ 600 w 5876"/>
              <a:gd name="T5" fmla="*/ 5199 h 5876"/>
              <a:gd name="T6" fmla="*/ 1284 w 5876"/>
              <a:gd name="T7" fmla="*/ 4804 h 5876"/>
              <a:gd name="T8" fmla="*/ 3095 w 5876"/>
              <a:gd name="T9" fmla="*/ 4526 h 5876"/>
              <a:gd name="T10" fmla="*/ 1884 w 5876"/>
              <a:gd name="T11" fmla="*/ 4209 h 5876"/>
              <a:gd name="T12" fmla="*/ 801 w 5876"/>
              <a:gd name="T13" fmla="*/ 4273 h 5876"/>
              <a:gd name="T14" fmla="*/ 4416 w 5876"/>
              <a:gd name="T15" fmla="*/ 4599 h 5876"/>
              <a:gd name="T16" fmla="*/ 4722 w 5876"/>
              <a:gd name="T17" fmla="*/ 3882 h 5876"/>
              <a:gd name="T18" fmla="*/ 1230 w 5876"/>
              <a:gd name="T19" fmla="*/ 4614 h 5876"/>
              <a:gd name="T20" fmla="*/ 3579 w 5876"/>
              <a:gd name="T21" fmla="*/ 3700 h 5876"/>
              <a:gd name="T22" fmla="*/ 2226 w 5876"/>
              <a:gd name="T23" fmla="*/ 3846 h 5876"/>
              <a:gd name="T24" fmla="*/ 4099 w 5876"/>
              <a:gd name="T25" fmla="*/ 3901 h 5876"/>
              <a:gd name="T26" fmla="*/ 4548 w 5876"/>
              <a:gd name="T27" fmla="*/ 3780 h 5876"/>
              <a:gd name="T28" fmla="*/ 4922 w 5876"/>
              <a:gd name="T29" fmla="*/ 3841 h 5876"/>
              <a:gd name="T30" fmla="*/ 4539 w 5876"/>
              <a:gd name="T31" fmla="*/ 3401 h 5876"/>
              <a:gd name="T32" fmla="*/ 883 w 5876"/>
              <a:gd name="T33" fmla="*/ 3896 h 5876"/>
              <a:gd name="T34" fmla="*/ 1483 w 5876"/>
              <a:gd name="T35" fmla="*/ 3629 h 5876"/>
              <a:gd name="T36" fmla="*/ 1786 w 5876"/>
              <a:gd name="T37" fmla="*/ 3900 h 5876"/>
              <a:gd name="T38" fmla="*/ 2945 w 5876"/>
              <a:gd name="T39" fmla="*/ 3508 h 5876"/>
              <a:gd name="T40" fmla="*/ 2892 w 5876"/>
              <a:gd name="T41" fmla="*/ 4350 h 5876"/>
              <a:gd name="T42" fmla="*/ 3173 w 5876"/>
              <a:gd name="T43" fmla="*/ 3406 h 5876"/>
              <a:gd name="T44" fmla="*/ 5269 w 5876"/>
              <a:gd name="T45" fmla="*/ 4074 h 5876"/>
              <a:gd name="T46" fmla="*/ 4939 w 5876"/>
              <a:gd name="T47" fmla="*/ 4827 h 5876"/>
              <a:gd name="T48" fmla="*/ 1553 w 5876"/>
              <a:gd name="T49" fmla="*/ 3250 h 5876"/>
              <a:gd name="T50" fmla="*/ 2049 w 5876"/>
              <a:gd name="T51" fmla="*/ 4306 h 5876"/>
              <a:gd name="T52" fmla="*/ 2119 w 5876"/>
              <a:gd name="T53" fmla="*/ 4749 h 5876"/>
              <a:gd name="T54" fmla="*/ 2041 w 5876"/>
              <a:gd name="T55" fmla="*/ 3755 h 5876"/>
              <a:gd name="T56" fmla="*/ 427 w 5876"/>
              <a:gd name="T57" fmla="*/ 4069 h 5876"/>
              <a:gd name="T58" fmla="*/ 621 w 5876"/>
              <a:gd name="T59" fmla="*/ 4350 h 5876"/>
              <a:gd name="T60" fmla="*/ 1056 w 5876"/>
              <a:gd name="T61" fmla="*/ 3266 h 5876"/>
              <a:gd name="T62" fmla="*/ 3810 w 5876"/>
              <a:gd name="T63" fmla="*/ 3965 h 5876"/>
              <a:gd name="T64" fmla="*/ 3939 w 5876"/>
              <a:gd name="T65" fmla="*/ 4857 h 5876"/>
              <a:gd name="T66" fmla="*/ 3834 w 5876"/>
              <a:gd name="T67" fmla="*/ 4115 h 5876"/>
              <a:gd name="T68" fmla="*/ 3659 w 5876"/>
              <a:gd name="T69" fmla="*/ 3031 h 5876"/>
              <a:gd name="T70" fmla="*/ 2356 w 5876"/>
              <a:gd name="T71" fmla="*/ 3460 h 5876"/>
              <a:gd name="T72" fmla="*/ 2623 w 5876"/>
              <a:gd name="T73" fmla="*/ 3419 h 5876"/>
              <a:gd name="T74" fmla="*/ 3276 w 5876"/>
              <a:gd name="T75" fmla="*/ 3182 h 5876"/>
              <a:gd name="T76" fmla="*/ 3536 w 5876"/>
              <a:gd name="T77" fmla="*/ 3460 h 5876"/>
              <a:gd name="T78" fmla="*/ 4316 w 5876"/>
              <a:gd name="T79" fmla="*/ 1692 h 5876"/>
              <a:gd name="T80" fmla="*/ 4435 w 5876"/>
              <a:gd name="T81" fmla="*/ 2249 h 5876"/>
              <a:gd name="T82" fmla="*/ 2764 w 5876"/>
              <a:gd name="T83" fmla="*/ 2610 h 5876"/>
              <a:gd name="T84" fmla="*/ 187 w 5876"/>
              <a:gd name="T85" fmla="*/ 2845 h 5876"/>
              <a:gd name="T86" fmla="*/ 4500 w 5876"/>
              <a:gd name="T87" fmla="*/ 1658 h 5876"/>
              <a:gd name="T88" fmla="*/ 2021 w 5876"/>
              <a:gd name="T89" fmla="*/ 342 h 5876"/>
              <a:gd name="T90" fmla="*/ 1622 w 5876"/>
              <a:gd name="T91" fmla="*/ 1020 h 5876"/>
              <a:gd name="T92" fmla="*/ 4086 w 5876"/>
              <a:gd name="T93" fmla="*/ 1099 h 5876"/>
              <a:gd name="T94" fmla="*/ 2361 w 5876"/>
              <a:gd name="T95" fmla="*/ 386 h 5876"/>
              <a:gd name="T96" fmla="*/ 2938 w 5876"/>
              <a:gd name="T97" fmla="*/ 0 h 5876"/>
              <a:gd name="T98" fmla="*/ 4569 w 5876"/>
              <a:gd name="T99" fmla="*/ 662 h 5876"/>
              <a:gd name="T100" fmla="*/ 4323 w 5876"/>
              <a:gd name="T101" fmla="*/ 1166 h 5876"/>
              <a:gd name="T102" fmla="*/ 4728 w 5876"/>
              <a:gd name="T103" fmla="*/ 693 h 5876"/>
              <a:gd name="T104" fmla="*/ 5767 w 5876"/>
              <a:gd name="T105" fmla="*/ 2146 h 5876"/>
              <a:gd name="T106" fmla="*/ 5125 w 5876"/>
              <a:gd name="T107" fmla="*/ 4900 h 5876"/>
              <a:gd name="T108" fmla="*/ 5554 w 5876"/>
              <a:gd name="T109" fmla="*/ 5783 h 5876"/>
              <a:gd name="T110" fmla="*/ 3976 w 5876"/>
              <a:gd name="T111" fmla="*/ 5367 h 5876"/>
              <a:gd name="T112" fmla="*/ 3241 w 5876"/>
              <a:gd name="T113" fmla="*/ 4742 h 5876"/>
              <a:gd name="T114" fmla="*/ 2078 w 5876"/>
              <a:gd name="T115" fmla="*/ 4984 h 5876"/>
              <a:gd name="T116" fmla="*/ 2261 w 5876"/>
              <a:gd name="T117" fmla="*/ 5839 h 5876"/>
              <a:gd name="T118" fmla="*/ 395 w 5876"/>
              <a:gd name="T119" fmla="*/ 5167 h 5876"/>
              <a:gd name="T120" fmla="*/ 224 w 5876"/>
              <a:gd name="T121" fmla="*/ 4067 h 5876"/>
              <a:gd name="T122" fmla="*/ 540 w 5876"/>
              <a:gd name="T123" fmla="*/ 1241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6" h="5876">
                <a:moveTo>
                  <a:pt x="4804" y="4973"/>
                </a:moveTo>
                <a:lnTo>
                  <a:pt x="4628" y="5155"/>
                </a:lnTo>
                <a:lnTo>
                  <a:pt x="4610" y="5169"/>
                </a:lnTo>
                <a:lnTo>
                  <a:pt x="4587" y="5180"/>
                </a:lnTo>
                <a:lnTo>
                  <a:pt x="4564" y="5183"/>
                </a:lnTo>
                <a:lnTo>
                  <a:pt x="4562" y="5183"/>
                </a:lnTo>
                <a:lnTo>
                  <a:pt x="4537" y="5180"/>
                </a:lnTo>
                <a:lnTo>
                  <a:pt x="4516" y="5171"/>
                </a:lnTo>
                <a:lnTo>
                  <a:pt x="4496" y="5157"/>
                </a:lnTo>
                <a:lnTo>
                  <a:pt x="4311" y="4975"/>
                </a:lnTo>
                <a:lnTo>
                  <a:pt x="4094" y="5060"/>
                </a:lnTo>
                <a:lnTo>
                  <a:pt x="4117" y="5114"/>
                </a:lnTo>
                <a:lnTo>
                  <a:pt x="4136" y="5169"/>
                </a:lnTo>
                <a:lnTo>
                  <a:pt x="4151" y="5231"/>
                </a:lnTo>
                <a:lnTo>
                  <a:pt x="4159" y="5297"/>
                </a:lnTo>
                <a:lnTo>
                  <a:pt x="4161" y="5367"/>
                </a:lnTo>
                <a:lnTo>
                  <a:pt x="4161" y="5691"/>
                </a:lnTo>
                <a:lnTo>
                  <a:pt x="5369" y="5691"/>
                </a:lnTo>
                <a:lnTo>
                  <a:pt x="5369" y="5450"/>
                </a:lnTo>
                <a:lnTo>
                  <a:pt x="5365" y="5393"/>
                </a:lnTo>
                <a:lnTo>
                  <a:pt x="5356" y="5344"/>
                </a:lnTo>
                <a:lnTo>
                  <a:pt x="5340" y="5299"/>
                </a:lnTo>
                <a:lnTo>
                  <a:pt x="5322" y="5262"/>
                </a:lnTo>
                <a:lnTo>
                  <a:pt x="5301" y="5228"/>
                </a:lnTo>
                <a:lnTo>
                  <a:pt x="5278" y="5199"/>
                </a:lnTo>
                <a:lnTo>
                  <a:pt x="5255" y="5174"/>
                </a:lnTo>
                <a:lnTo>
                  <a:pt x="5231" y="5157"/>
                </a:lnTo>
                <a:lnTo>
                  <a:pt x="5208" y="5141"/>
                </a:lnTo>
                <a:lnTo>
                  <a:pt x="5189" y="5128"/>
                </a:lnTo>
                <a:lnTo>
                  <a:pt x="5174" y="5121"/>
                </a:lnTo>
                <a:lnTo>
                  <a:pt x="5162" y="5116"/>
                </a:lnTo>
                <a:lnTo>
                  <a:pt x="5157" y="5114"/>
                </a:lnTo>
                <a:lnTo>
                  <a:pt x="5155" y="5114"/>
                </a:lnTo>
                <a:lnTo>
                  <a:pt x="5153" y="5112"/>
                </a:lnTo>
                <a:lnTo>
                  <a:pt x="4804" y="4973"/>
                </a:lnTo>
                <a:close/>
                <a:moveTo>
                  <a:pt x="1567" y="4973"/>
                </a:moveTo>
                <a:lnTo>
                  <a:pt x="1391" y="5155"/>
                </a:lnTo>
                <a:lnTo>
                  <a:pt x="1373" y="5169"/>
                </a:lnTo>
                <a:lnTo>
                  <a:pt x="1350" y="5180"/>
                </a:lnTo>
                <a:lnTo>
                  <a:pt x="1327" y="5183"/>
                </a:lnTo>
                <a:lnTo>
                  <a:pt x="1325" y="5183"/>
                </a:lnTo>
                <a:lnTo>
                  <a:pt x="1302" y="5180"/>
                </a:lnTo>
                <a:lnTo>
                  <a:pt x="1278" y="5171"/>
                </a:lnTo>
                <a:lnTo>
                  <a:pt x="1261" y="5157"/>
                </a:lnTo>
                <a:lnTo>
                  <a:pt x="1074" y="4975"/>
                </a:lnTo>
                <a:lnTo>
                  <a:pt x="725" y="5112"/>
                </a:lnTo>
                <a:lnTo>
                  <a:pt x="719" y="5114"/>
                </a:lnTo>
                <a:lnTo>
                  <a:pt x="714" y="5116"/>
                </a:lnTo>
                <a:lnTo>
                  <a:pt x="703" y="5121"/>
                </a:lnTo>
                <a:lnTo>
                  <a:pt x="689" y="5130"/>
                </a:lnTo>
                <a:lnTo>
                  <a:pt x="670" y="5141"/>
                </a:lnTo>
                <a:lnTo>
                  <a:pt x="646" y="5157"/>
                </a:lnTo>
                <a:lnTo>
                  <a:pt x="623" y="5174"/>
                </a:lnTo>
                <a:lnTo>
                  <a:pt x="600" y="5199"/>
                </a:lnTo>
                <a:lnTo>
                  <a:pt x="577" y="5228"/>
                </a:lnTo>
                <a:lnTo>
                  <a:pt x="556" y="5262"/>
                </a:lnTo>
                <a:lnTo>
                  <a:pt x="538" y="5299"/>
                </a:lnTo>
                <a:lnTo>
                  <a:pt x="523" y="5344"/>
                </a:lnTo>
                <a:lnTo>
                  <a:pt x="513" y="5393"/>
                </a:lnTo>
                <a:lnTo>
                  <a:pt x="509" y="5450"/>
                </a:lnTo>
                <a:lnTo>
                  <a:pt x="509" y="5691"/>
                </a:lnTo>
                <a:lnTo>
                  <a:pt x="1717" y="5691"/>
                </a:lnTo>
                <a:lnTo>
                  <a:pt x="1717" y="5367"/>
                </a:lnTo>
                <a:lnTo>
                  <a:pt x="1720" y="5297"/>
                </a:lnTo>
                <a:lnTo>
                  <a:pt x="1729" y="5231"/>
                </a:lnTo>
                <a:lnTo>
                  <a:pt x="1743" y="5169"/>
                </a:lnTo>
                <a:lnTo>
                  <a:pt x="1761" y="5112"/>
                </a:lnTo>
                <a:lnTo>
                  <a:pt x="1784" y="5059"/>
                </a:lnTo>
                <a:lnTo>
                  <a:pt x="1567" y="4973"/>
                </a:lnTo>
                <a:close/>
                <a:moveTo>
                  <a:pt x="1426" y="4801"/>
                </a:moveTo>
                <a:lnTo>
                  <a:pt x="1368" y="4804"/>
                </a:lnTo>
                <a:lnTo>
                  <a:pt x="1284" y="4804"/>
                </a:lnTo>
                <a:lnTo>
                  <a:pt x="1225" y="4801"/>
                </a:lnTo>
                <a:lnTo>
                  <a:pt x="1225" y="4865"/>
                </a:lnTo>
                <a:lnTo>
                  <a:pt x="1323" y="4959"/>
                </a:lnTo>
                <a:lnTo>
                  <a:pt x="1426" y="4852"/>
                </a:lnTo>
                <a:lnTo>
                  <a:pt x="1426" y="4801"/>
                </a:lnTo>
                <a:close/>
                <a:moveTo>
                  <a:pt x="4462" y="4801"/>
                </a:moveTo>
                <a:lnTo>
                  <a:pt x="4462" y="4865"/>
                </a:lnTo>
                <a:lnTo>
                  <a:pt x="4560" y="4959"/>
                </a:lnTo>
                <a:lnTo>
                  <a:pt x="4663" y="4852"/>
                </a:lnTo>
                <a:lnTo>
                  <a:pt x="4663" y="4801"/>
                </a:lnTo>
                <a:lnTo>
                  <a:pt x="4605" y="4804"/>
                </a:lnTo>
                <a:lnTo>
                  <a:pt x="4521" y="4804"/>
                </a:lnTo>
                <a:lnTo>
                  <a:pt x="4462" y="4801"/>
                </a:lnTo>
                <a:close/>
                <a:moveTo>
                  <a:pt x="2797" y="4526"/>
                </a:moveTo>
                <a:lnTo>
                  <a:pt x="2797" y="4644"/>
                </a:lnTo>
                <a:lnTo>
                  <a:pt x="2942" y="4784"/>
                </a:lnTo>
                <a:lnTo>
                  <a:pt x="3095" y="4628"/>
                </a:lnTo>
                <a:lnTo>
                  <a:pt x="3095" y="4526"/>
                </a:lnTo>
                <a:lnTo>
                  <a:pt x="3047" y="4533"/>
                </a:lnTo>
                <a:lnTo>
                  <a:pt x="2999" y="4535"/>
                </a:lnTo>
                <a:lnTo>
                  <a:pt x="2892" y="4535"/>
                </a:lnTo>
                <a:lnTo>
                  <a:pt x="2844" y="4533"/>
                </a:lnTo>
                <a:lnTo>
                  <a:pt x="2797" y="4526"/>
                </a:lnTo>
                <a:close/>
                <a:moveTo>
                  <a:pt x="5087" y="4147"/>
                </a:moveTo>
                <a:lnTo>
                  <a:pt x="5087" y="4272"/>
                </a:lnTo>
                <a:lnTo>
                  <a:pt x="5105" y="4254"/>
                </a:lnTo>
                <a:lnTo>
                  <a:pt x="5116" y="4233"/>
                </a:lnTo>
                <a:lnTo>
                  <a:pt x="5119" y="4209"/>
                </a:lnTo>
                <a:lnTo>
                  <a:pt x="5116" y="4184"/>
                </a:lnTo>
                <a:lnTo>
                  <a:pt x="5105" y="4163"/>
                </a:lnTo>
                <a:lnTo>
                  <a:pt x="5087" y="4147"/>
                </a:lnTo>
                <a:close/>
                <a:moveTo>
                  <a:pt x="1850" y="4145"/>
                </a:moveTo>
                <a:lnTo>
                  <a:pt x="1850" y="4272"/>
                </a:lnTo>
                <a:lnTo>
                  <a:pt x="1868" y="4254"/>
                </a:lnTo>
                <a:lnTo>
                  <a:pt x="1879" y="4233"/>
                </a:lnTo>
                <a:lnTo>
                  <a:pt x="1884" y="4209"/>
                </a:lnTo>
                <a:lnTo>
                  <a:pt x="1879" y="4184"/>
                </a:lnTo>
                <a:lnTo>
                  <a:pt x="1868" y="4163"/>
                </a:lnTo>
                <a:lnTo>
                  <a:pt x="1850" y="4145"/>
                </a:lnTo>
                <a:close/>
                <a:moveTo>
                  <a:pt x="4037" y="4143"/>
                </a:moveTo>
                <a:lnTo>
                  <a:pt x="4019" y="4161"/>
                </a:lnTo>
                <a:lnTo>
                  <a:pt x="4006" y="4183"/>
                </a:lnTo>
                <a:lnTo>
                  <a:pt x="4003" y="4209"/>
                </a:lnTo>
                <a:lnTo>
                  <a:pt x="4006" y="4234"/>
                </a:lnTo>
                <a:lnTo>
                  <a:pt x="4019" y="4256"/>
                </a:lnTo>
                <a:lnTo>
                  <a:pt x="4037" y="4273"/>
                </a:lnTo>
                <a:lnTo>
                  <a:pt x="4037" y="4143"/>
                </a:lnTo>
                <a:close/>
                <a:moveTo>
                  <a:pt x="801" y="4143"/>
                </a:moveTo>
                <a:lnTo>
                  <a:pt x="782" y="4161"/>
                </a:lnTo>
                <a:lnTo>
                  <a:pt x="769" y="4183"/>
                </a:lnTo>
                <a:lnTo>
                  <a:pt x="766" y="4209"/>
                </a:lnTo>
                <a:lnTo>
                  <a:pt x="769" y="4234"/>
                </a:lnTo>
                <a:lnTo>
                  <a:pt x="782" y="4256"/>
                </a:lnTo>
                <a:lnTo>
                  <a:pt x="801" y="4273"/>
                </a:lnTo>
                <a:lnTo>
                  <a:pt x="801" y="4143"/>
                </a:lnTo>
                <a:close/>
                <a:moveTo>
                  <a:pt x="4722" y="3882"/>
                </a:moveTo>
                <a:lnTo>
                  <a:pt x="4658" y="3930"/>
                </a:lnTo>
                <a:lnTo>
                  <a:pt x="4592" y="3969"/>
                </a:lnTo>
                <a:lnTo>
                  <a:pt x="4525" y="4001"/>
                </a:lnTo>
                <a:lnTo>
                  <a:pt x="4457" y="4026"/>
                </a:lnTo>
                <a:lnTo>
                  <a:pt x="4391" y="4046"/>
                </a:lnTo>
                <a:lnTo>
                  <a:pt x="4329" y="4060"/>
                </a:lnTo>
                <a:lnTo>
                  <a:pt x="4272" y="4069"/>
                </a:lnTo>
                <a:lnTo>
                  <a:pt x="4224" y="4076"/>
                </a:lnTo>
                <a:lnTo>
                  <a:pt x="4224" y="4322"/>
                </a:lnTo>
                <a:lnTo>
                  <a:pt x="4227" y="4375"/>
                </a:lnTo>
                <a:lnTo>
                  <a:pt x="4241" y="4425"/>
                </a:lnTo>
                <a:lnTo>
                  <a:pt x="4263" y="4471"/>
                </a:lnTo>
                <a:lnTo>
                  <a:pt x="4293" y="4512"/>
                </a:lnTo>
                <a:lnTo>
                  <a:pt x="4329" y="4548"/>
                </a:lnTo>
                <a:lnTo>
                  <a:pt x="4370" y="4578"/>
                </a:lnTo>
                <a:lnTo>
                  <a:pt x="4416" y="4599"/>
                </a:lnTo>
                <a:lnTo>
                  <a:pt x="4468" y="4614"/>
                </a:lnTo>
                <a:lnTo>
                  <a:pt x="4521" y="4619"/>
                </a:lnTo>
                <a:lnTo>
                  <a:pt x="4605" y="4619"/>
                </a:lnTo>
                <a:lnTo>
                  <a:pt x="4658" y="4614"/>
                </a:lnTo>
                <a:lnTo>
                  <a:pt x="4708" y="4599"/>
                </a:lnTo>
                <a:lnTo>
                  <a:pt x="4754" y="4578"/>
                </a:lnTo>
                <a:lnTo>
                  <a:pt x="4797" y="4548"/>
                </a:lnTo>
                <a:lnTo>
                  <a:pt x="4833" y="4512"/>
                </a:lnTo>
                <a:lnTo>
                  <a:pt x="4861" y="4471"/>
                </a:lnTo>
                <a:lnTo>
                  <a:pt x="4884" y="4425"/>
                </a:lnTo>
                <a:lnTo>
                  <a:pt x="4897" y="4375"/>
                </a:lnTo>
                <a:lnTo>
                  <a:pt x="4902" y="4322"/>
                </a:lnTo>
                <a:lnTo>
                  <a:pt x="4902" y="4054"/>
                </a:lnTo>
                <a:lnTo>
                  <a:pt x="4854" y="4028"/>
                </a:lnTo>
                <a:lnTo>
                  <a:pt x="4813" y="3994"/>
                </a:lnTo>
                <a:lnTo>
                  <a:pt x="4777" y="3958"/>
                </a:lnTo>
                <a:lnTo>
                  <a:pt x="4747" y="3921"/>
                </a:lnTo>
                <a:lnTo>
                  <a:pt x="4722" y="3882"/>
                </a:lnTo>
                <a:close/>
                <a:moveTo>
                  <a:pt x="1487" y="3882"/>
                </a:moveTo>
                <a:lnTo>
                  <a:pt x="1423" y="3930"/>
                </a:lnTo>
                <a:lnTo>
                  <a:pt x="1355" y="3969"/>
                </a:lnTo>
                <a:lnTo>
                  <a:pt x="1287" y="4001"/>
                </a:lnTo>
                <a:lnTo>
                  <a:pt x="1220" y="4026"/>
                </a:lnTo>
                <a:lnTo>
                  <a:pt x="1154" y="4046"/>
                </a:lnTo>
                <a:lnTo>
                  <a:pt x="1092" y="4060"/>
                </a:lnTo>
                <a:lnTo>
                  <a:pt x="1036" y="4069"/>
                </a:lnTo>
                <a:lnTo>
                  <a:pt x="986" y="4076"/>
                </a:lnTo>
                <a:lnTo>
                  <a:pt x="986" y="4322"/>
                </a:lnTo>
                <a:lnTo>
                  <a:pt x="992" y="4375"/>
                </a:lnTo>
                <a:lnTo>
                  <a:pt x="1004" y="4425"/>
                </a:lnTo>
                <a:lnTo>
                  <a:pt x="1027" y="4471"/>
                </a:lnTo>
                <a:lnTo>
                  <a:pt x="1056" y="4512"/>
                </a:lnTo>
                <a:lnTo>
                  <a:pt x="1092" y="4548"/>
                </a:lnTo>
                <a:lnTo>
                  <a:pt x="1134" y="4578"/>
                </a:lnTo>
                <a:lnTo>
                  <a:pt x="1181" y="4599"/>
                </a:lnTo>
                <a:lnTo>
                  <a:pt x="1230" y="4614"/>
                </a:lnTo>
                <a:lnTo>
                  <a:pt x="1284" y="4619"/>
                </a:lnTo>
                <a:lnTo>
                  <a:pt x="1368" y="4619"/>
                </a:lnTo>
                <a:lnTo>
                  <a:pt x="1421" y="4614"/>
                </a:lnTo>
                <a:lnTo>
                  <a:pt x="1473" y="4599"/>
                </a:lnTo>
                <a:lnTo>
                  <a:pt x="1519" y="4578"/>
                </a:lnTo>
                <a:lnTo>
                  <a:pt x="1560" y="4548"/>
                </a:lnTo>
                <a:lnTo>
                  <a:pt x="1595" y="4512"/>
                </a:lnTo>
                <a:lnTo>
                  <a:pt x="1624" y="4471"/>
                </a:lnTo>
                <a:lnTo>
                  <a:pt x="1647" y="4425"/>
                </a:lnTo>
                <a:lnTo>
                  <a:pt x="1661" y="4375"/>
                </a:lnTo>
                <a:lnTo>
                  <a:pt x="1665" y="4322"/>
                </a:lnTo>
                <a:lnTo>
                  <a:pt x="1665" y="4054"/>
                </a:lnTo>
                <a:lnTo>
                  <a:pt x="1617" y="4028"/>
                </a:lnTo>
                <a:lnTo>
                  <a:pt x="1576" y="3994"/>
                </a:lnTo>
                <a:lnTo>
                  <a:pt x="1540" y="3958"/>
                </a:lnTo>
                <a:lnTo>
                  <a:pt x="1510" y="3921"/>
                </a:lnTo>
                <a:lnTo>
                  <a:pt x="1487" y="3882"/>
                </a:lnTo>
                <a:close/>
                <a:moveTo>
                  <a:pt x="3579" y="3700"/>
                </a:moveTo>
                <a:lnTo>
                  <a:pt x="3579" y="3928"/>
                </a:lnTo>
                <a:lnTo>
                  <a:pt x="3608" y="3917"/>
                </a:lnTo>
                <a:lnTo>
                  <a:pt x="3631" y="3898"/>
                </a:lnTo>
                <a:lnTo>
                  <a:pt x="3650" y="3875"/>
                </a:lnTo>
                <a:lnTo>
                  <a:pt x="3661" y="3846"/>
                </a:lnTo>
                <a:lnTo>
                  <a:pt x="3666" y="3814"/>
                </a:lnTo>
                <a:lnTo>
                  <a:pt x="3661" y="3782"/>
                </a:lnTo>
                <a:lnTo>
                  <a:pt x="3650" y="3754"/>
                </a:lnTo>
                <a:lnTo>
                  <a:pt x="3631" y="3730"/>
                </a:lnTo>
                <a:lnTo>
                  <a:pt x="3608" y="3711"/>
                </a:lnTo>
                <a:lnTo>
                  <a:pt x="3579" y="3700"/>
                </a:lnTo>
                <a:close/>
                <a:moveTo>
                  <a:pt x="2311" y="3698"/>
                </a:moveTo>
                <a:lnTo>
                  <a:pt x="2283" y="3711"/>
                </a:lnTo>
                <a:lnTo>
                  <a:pt x="2258" y="3729"/>
                </a:lnTo>
                <a:lnTo>
                  <a:pt x="2238" y="3754"/>
                </a:lnTo>
                <a:lnTo>
                  <a:pt x="2226" y="3782"/>
                </a:lnTo>
                <a:lnTo>
                  <a:pt x="2220" y="3814"/>
                </a:lnTo>
                <a:lnTo>
                  <a:pt x="2226" y="3846"/>
                </a:lnTo>
                <a:lnTo>
                  <a:pt x="2238" y="3875"/>
                </a:lnTo>
                <a:lnTo>
                  <a:pt x="2258" y="3900"/>
                </a:lnTo>
                <a:lnTo>
                  <a:pt x="2283" y="3917"/>
                </a:lnTo>
                <a:lnTo>
                  <a:pt x="2311" y="3930"/>
                </a:lnTo>
                <a:lnTo>
                  <a:pt x="2311" y="3698"/>
                </a:lnTo>
                <a:close/>
                <a:moveTo>
                  <a:pt x="4539" y="3401"/>
                </a:moveTo>
                <a:lnTo>
                  <a:pt x="4475" y="3406"/>
                </a:lnTo>
                <a:lnTo>
                  <a:pt x="4412" y="3419"/>
                </a:lnTo>
                <a:lnTo>
                  <a:pt x="4354" y="3442"/>
                </a:lnTo>
                <a:lnTo>
                  <a:pt x="4300" y="3472"/>
                </a:lnTo>
                <a:lnTo>
                  <a:pt x="4250" y="3510"/>
                </a:lnTo>
                <a:lnTo>
                  <a:pt x="4208" y="3552"/>
                </a:lnTo>
                <a:lnTo>
                  <a:pt x="4170" y="3602"/>
                </a:lnTo>
                <a:lnTo>
                  <a:pt x="4140" y="3656"/>
                </a:lnTo>
                <a:lnTo>
                  <a:pt x="4119" y="3714"/>
                </a:lnTo>
                <a:lnTo>
                  <a:pt x="4104" y="3775"/>
                </a:lnTo>
                <a:lnTo>
                  <a:pt x="4099" y="3841"/>
                </a:lnTo>
                <a:lnTo>
                  <a:pt x="4099" y="3901"/>
                </a:lnTo>
                <a:lnTo>
                  <a:pt x="4103" y="3900"/>
                </a:lnTo>
                <a:lnTo>
                  <a:pt x="4108" y="3900"/>
                </a:lnTo>
                <a:lnTo>
                  <a:pt x="4111" y="3898"/>
                </a:lnTo>
                <a:lnTo>
                  <a:pt x="4119" y="3896"/>
                </a:lnTo>
                <a:lnTo>
                  <a:pt x="4120" y="3896"/>
                </a:lnTo>
                <a:lnTo>
                  <a:pt x="4131" y="3896"/>
                </a:lnTo>
                <a:lnTo>
                  <a:pt x="4131" y="3896"/>
                </a:lnTo>
                <a:lnTo>
                  <a:pt x="4136" y="3896"/>
                </a:lnTo>
                <a:lnTo>
                  <a:pt x="4154" y="3894"/>
                </a:lnTo>
                <a:lnTo>
                  <a:pt x="4179" y="3892"/>
                </a:lnTo>
                <a:lnTo>
                  <a:pt x="4211" y="3891"/>
                </a:lnTo>
                <a:lnTo>
                  <a:pt x="4250" y="3885"/>
                </a:lnTo>
                <a:lnTo>
                  <a:pt x="4295" y="3876"/>
                </a:lnTo>
                <a:lnTo>
                  <a:pt x="4343" y="3866"/>
                </a:lnTo>
                <a:lnTo>
                  <a:pt x="4393" y="3851"/>
                </a:lnTo>
                <a:lnTo>
                  <a:pt x="4444" y="3832"/>
                </a:lnTo>
                <a:lnTo>
                  <a:pt x="4496" y="3809"/>
                </a:lnTo>
                <a:lnTo>
                  <a:pt x="4548" y="3780"/>
                </a:lnTo>
                <a:lnTo>
                  <a:pt x="4596" y="3746"/>
                </a:lnTo>
                <a:lnTo>
                  <a:pt x="4638" y="3707"/>
                </a:lnTo>
                <a:lnTo>
                  <a:pt x="4678" y="3661"/>
                </a:lnTo>
                <a:lnTo>
                  <a:pt x="4697" y="3641"/>
                </a:lnTo>
                <a:lnTo>
                  <a:pt x="4719" y="3629"/>
                </a:lnTo>
                <a:lnTo>
                  <a:pt x="4745" y="3624"/>
                </a:lnTo>
                <a:lnTo>
                  <a:pt x="4772" y="3624"/>
                </a:lnTo>
                <a:lnTo>
                  <a:pt x="4797" y="3634"/>
                </a:lnTo>
                <a:lnTo>
                  <a:pt x="4818" y="3648"/>
                </a:lnTo>
                <a:lnTo>
                  <a:pt x="4834" y="3670"/>
                </a:lnTo>
                <a:lnTo>
                  <a:pt x="4843" y="3695"/>
                </a:lnTo>
                <a:lnTo>
                  <a:pt x="4845" y="3700"/>
                </a:lnTo>
                <a:lnTo>
                  <a:pt x="4849" y="3714"/>
                </a:lnTo>
                <a:lnTo>
                  <a:pt x="4856" y="3734"/>
                </a:lnTo>
                <a:lnTo>
                  <a:pt x="4866" y="3759"/>
                </a:lnTo>
                <a:lnTo>
                  <a:pt x="4881" y="3786"/>
                </a:lnTo>
                <a:lnTo>
                  <a:pt x="4898" y="3814"/>
                </a:lnTo>
                <a:lnTo>
                  <a:pt x="4922" y="3841"/>
                </a:lnTo>
                <a:lnTo>
                  <a:pt x="4948" y="3866"/>
                </a:lnTo>
                <a:lnTo>
                  <a:pt x="4979" y="3885"/>
                </a:lnTo>
                <a:lnTo>
                  <a:pt x="5016" y="3898"/>
                </a:lnTo>
                <a:lnTo>
                  <a:pt x="5018" y="3900"/>
                </a:lnTo>
                <a:lnTo>
                  <a:pt x="5023" y="3900"/>
                </a:lnTo>
                <a:lnTo>
                  <a:pt x="5023" y="3841"/>
                </a:lnTo>
                <a:lnTo>
                  <a:pt x="5018" y="3775"/>
                </a:lnTo>
                <a:lnTo>
                  <a:pt x="5005" y="3714"/>
                </a:lnTo>
                <a:lnTo>
                  <a:pt x="4982" y="3656"/>
                </a:lnTo>
                <a:lnTo>
                  <a:pt x="4952" y="3602"/>
                </a:lnTo>
                <a:lnTo>
                  <a:pt x="4916" y="3552"/>
                </a:lnTo>
                <a:lnTo>
                  <a:pt x="4872" y="3510"/>
                </a:lnTo>
                <a:lnTo>
                  <a:pt x="4824" y="3472"/>
                </a:lnTo>
                <a:lnTo>
                  <a:pt x="4768" y="3442"/>
                </a:lnTo>
                <a:lnTo>
                  <a:pt x="4710" y="3419"/>
                </a:lnTo>
                <a:lnTo>
                  <a:pt x="4649" y="3406"/>
                </a:lnTo>
                <a:lnTo>
                  <a:pt x="4583" y="3401"/>
                </a:lnTo>
                <a:lnTo>
                  <a:pt x="4539" y="3401"/>
                </a:lnTo>
                <a:close/>
                <a:moveTo>
                  <a:pt x="1303" y="3401"/>
                </a:moveTo>
                <a:lnTo>
                  <a:pt x="1238" y="3406"/>
                </a:lnTo>
                <a:lnTo>
                  <a:pt x="1175" y="3419"/>
                </a:lnTo>
                <a:lnTo>
                  <a:pt x="1118" y="3442"/>
                </a:lnTo>
                <a:lnTo>
                  <a:pt x="1063" y="3472"/>
                </a:lnTo>
                <a:lnTo>
                  <a:pt x="1015" y="3510"/>
                </a:lnTo>
                <a:lnTo>
                  <a:pt x="970" y="3552"/>
                </a:lnTo>
                <a:lnTo>
                  <a:pt x="933" y="3602"/>
                </a:lnTo>
                <a:lnTo>
                  <a:pt x="905" y="3656"/>
                </a:lnTo>
                <a:lnTo>
                  <a:pt x="881" y="3714"/>
                </a:lnTo>
                <a:lnTo>
                  <a:pt x="867" y="3775"/>
                </a:lnTo>
                <a:lnTo>
                  <a:pt x="864" y="3841"/>
                </a:lnTo>
                <a:lnTo>
                  <a:pt x="864" y="3901"/>
                </a:lnTo>
                <a:lnTo>
                  <a:pt x="865" y="3900"/>
                </a:lnTo>
                <a:lnTo>
                  <a:pt x="871" y="3900"/>
                </a:lnTo>
                <a:lnTo>
                  <a:pt x="874" y="3898"/>
                </a:lnTo>
                <a:lnTo>
                  <a:pt x="881" y="3896"/>
                </a:lnTo>
                <a:lnTo>
                  <a:pt x="883" y="3896"/>
                </a:lnTo>
                <a:lnTo>
                  <a:pt x="894" y="3896"/>
                </a:lnTo>
                <a:lnTo>
                  <a:pt x="894" y="3896"/>
                </a:lnTo>
                <a:lnTo>
                  <a:pt x="901" y="3896"/>
                </a:lnTo>
                <a:lnTo>
                  <a:pt x="917" y="3894"/>
                </a:lnTo>
                <a:lnTo>
                  <a:pt x="942" y="3892"/>
                </a:lnTo>
                <a:lnTo>
                  <a:pt x="974" y="3891"/>
                </a:lnTo>
                <a:lnTo>
                  <a:pt x="1013" y="3885"/>
                </a:lnTo>
                <a:lnTo>
                  <a:pt x="1058" y="3876"/>
                </a:lnTo>
                <a:lnTo>
                  <a:pt x="1106" y="3866"/>
                </a:lnTo>
                <a:lnTo>
                  <a:pt x="1157" y="3851"/>
                </a:lnTo>
                <a:lnTo>
                  <a:pt x="1209" y="3832"/>
                </a:lnTo>
                <a:lnTo>
                  <a:pt x="1261" y="3809"/>
                </a:lnTo>
                <a:lnTo>
                  <a:pt x="1311" y="3780"/>
                </a:lnTo>
                <a:lnTo>
                  <a:pt x="1359" y="3746"/>
                </a:lnTo>
                <a:lnTo>
                  <a:pt x="1401" y="3707"/>
                </a:lnTo>
                <a:lnTo>
                  <a:pt x="1441" y="3661"/>
                </a:lnTo>
                <a:lnTo>
                  <a:pt x="1460" y="3641"/>
                </a:lnTo>
                <a:lnTo>
                  <a:pt x="1483" y="3629"/>
                </a:lnTo>
                <a:lnTo>
                  <a:pt x="1508" y="3624"/>
                </a:lnTo>
                <a:lnTo>
                  <a:pt x="1535" y="3624"/>
                </a:lnTo>
                <a:lnTo>
                  <a:pt x="1560" y="3634"/>
                </a:lnTo>
                <a:lnTo>
                  <a:pt x="1581" y="3648"/>
                </a:lnTo>
                <a:lnTo>
                  <a:pt x="1597" y="3670"/>
                </a:lnTo>
                <a:lnTo>
                  <a:pt x="1606" y="3695"/>
                </a:lnTo>
                <a:lnTo>
                  <a:pt x="1608" y="3700"/>
                </a:lnTo>
                <a:lnTo>
                  <a:pt x="1613" y="3714"/>
                </a:lnTo>
                <a:lnTo>
                  <a:pt x="1620" y="3734"/>
                </a:lnTo>
                <a:lnTo>
                  <a:pt x="1631" y="3759"/>
                </a:lnTo>
                <a:lnTo>
                  <a:pt x="1645" y="3786"/>
                </a:lnTo>
                <a:lnTo>
                  <a:pt x="1663" y="3814"/>
                </a:lnTo>
                <a:lnTo>
                  <a:pt x="1684" y="3841"/>
                </a:lnTo>
                <a:lnTo>
                  <a:pt x="1711" y="3866"/>
                </a:lnTo>
                <a:lnTo>
                  <a:pt x="1743" y="3885"/>
                </a:lnTo>
                <a:lnTo>
                  <a:pt x="1779" y="3898"/>
                </a:lnTo>
                <a:lnTo>
                  <a:pt x="1781" y="3900"/>
                </a:lnTo>
                <a:lnTo>
                  <a:pt x="1786" y="3900"/>
                </a:lnTo>
                <a:lnTo>
                  <a:pt x="1786" y="3900"/>
                </a:lnTo>
                <a:lnTo>
                  <a:pt x="1786" y="3841"/>
                </a:lnTo>
                <a:lnTo>
                  <a:pt x="1782" y="3775"/>
                </a:lnTo>
                <a:lnTo>
                  <a:pt x="1768" y="3714"/>
                </a:lnTo>
                <a:lnTo>
                  <a:pt x="1745" y="3656"/>
                </a:lnTo>
                <a:lnTo>
                  <a:pt x="1717" y="3602"/>
                </a:lnTo>
                <a:lnTo>
                  <a:pt x="1679" y="3552"/>
                </a:lnTo>
                <a:lnTo>
                  <a:pt x="1635" y="3510"/>
                </a:lnTo>
                <a:lnTo>
                  <a:pt x="1587" y="3472"/>
                </a:lnTo>
                <a:lnTo>
                  <a:pt x="1531" y="3442"/>
                </a:lnTo>
                <a:lnTo>
                  <a:pt x="1474" y="3419"/>
                </a:lnTo>
                <a:lnTo>
                  <a:pt x="1412" y="3406"/>
                </a:lnTo>
                <a:lnTo>
                  <a:pt x="1346" y="3401"/>
                </a:lnTo>
                <a:lnTo>
                  <a:pt x="1303" y="3401"/>
                </a:lnTo>
                <a:close/>
                <a:moveTo>
                  <a:pt x="3152" y="3369"/>
                </a:moveTo>
                <a:lnTo>
                  <a:pt x="3086" y="3422"/>
                </a:lnTo>
                <a:lnTo>
                  <a:pt x="3016" y="3469"/>
                </a:lnTo>
                <a:lnTo>
                  <a:pt x="2945" y="3508"/>
                </a:lnTo>
                <a:lnTo>
                  <a:pt x="2872" y="3540"/>
                </a:lnTo>
                <a:lnTo>
                  <a:pt x="2801" y="3565"/>
                </a:lnTo>
                <a:lnTo>
                  <a:pt x="2730" y="3586"/>
                </a:lnTo>
                <a:lnTo>
                  <a:pt x="2664" y="3602"/>
                </a:lnTo>
                <a:lnTo>
                  <a:pt x="2601" y="3613"/>
                </a:lnTo>
                <a:lnTo>
                  <a:pt x="2546" y="3622"/>
                </a:lnTo>
                <a:lnTo>
                  <a:pt x="2498" y="3627"/>
                </a:lnTo>
                <a:lnTo>
                  <a:pt x="2498" y="3955"/>
                </a:lnTo>
                <a:lnTo>
                  <a:pt x="2504" y="4019"/>
                </a:lnTo>
                <a:lnTo>
                  <a:pt x="2518" y="4079"/>
                </a:lnTo>
                <a:lnTo>
                  <a:pt x="2541" y="4136"/>
                </a:lnTo>
                <a:lnTo>
                  <a:pt x="2573" y="4188"/>
                </a:lnTo>
                <a:lnTo>
                  <a:pt x="2614" y="4234"/>
                </a:lnTo>
                <a:lnTo>
                  <a:pt x="2660" y="4273"/>
                </a:lnTo>
                <a:lnTo>
                  <a:pt x="2712" y="4306"/>
                </a:lnTo>
                <a:lnTo>
                  <a:pt x="2767" y="4329"/>
                </a:lnTo>
                <a:lnTo>
                  <a:pt x="2829" y="4345"/>
                </a:lnTo>
                <a:lnTo>
                  <a:pt x="2892" y="4350"/>
                </a:lnTo>
                <a:lnTo>
                  <a:pt x="2999" y="4350"/>
                </a:lnTo>
                <a:lnTo>
                  <a:pt x="3063" y="4345"/>
                </a:lnTo>
                <a:lnTo>
                  <a:pt x="3123" y="4329"/>
                </a:lnTo>
                <a:lnTo>
                  <a:pt x="3180" y="4306"/>
                </a:lnTo>
                <a:lnTo>
                  <a:pt x="3232" y="4273"/>
                </a:lnTo>
                <a:lnTo>
                  <a:pt x="3278" y="4234"/>
                </a:lnTo>
                <a:lnTo>
                  <a:pt x="3317" y="4188"/>
                </a:lnTo>
                <a:lnTo>
                  <a:pt x="3349" y="4136"/>
                </a:lnTo>
                <a:lnTo>
                  <a:pt x="3372" y="4079"/>
                </a:lnTo>
                <a:lnTo>
                  <a:pt x="3388" y="4019"/>
                </a:lnTo>
                <a:lnTo>
                  <a:pt x="3394" y="3955"/>
                </a:lnTo>
                <a:lnTo>
                  <a:pt x="3394" y="3606"/>
                </a:lnTo>
                <a:lnTo>
                  <a:pt x="3344" y="3581"/>
                </a:lnTo>
                <a:lnTo>
                  <a:pt x="3301" y="3551"/>
                </a:lnTo>
                <a:lnTo>
                  <a:pt x="3262" y="3518"/>
                </a:lnTo>
                <a:lnTo>
                  <a:pt x="3228" y="3483"/>
                </a:lnTo>
                <a:lnTo>
                  <a:pt x="3198" y="3445"/>
                </a:lnTo>
                <a:lnTo>
                  <a:pt x="3173" y="3406"/>
                </a:lnTo>
                <a:lnTo>
                  <a:pt x="3152" y="3369"/>
                </a:lnTo>
                <a:close/>
                <a:moveTo>
                  <a:pt x="4671" y="3031"/>
                </a:moveTo>
                <a:lnTo>
                  <a:pt x="4663" y="3221"/>
                </a:lnTo>
                <a:lnTo>
                  <a:pt x="4738" y="3235"/>
                </a:lnTo>
                <a:lnTo>
                  <a:pt x="4809" y="3259"/>
                </a:lnTo>
                <a:lnTo>
                  <a:pt x="4877" y="3289"/>
                </a:lnTo>
                <a:lnTo>
                  <a:pt x="4941" y="3328"/>
                </a:lnTo>
                <a:lnTo>
                  <a:pt x="5000" y="3374"/>
                </a:lnTo>
                <a:lnTo>
                  <a:pt x="5052" y="3426"/>
                </a:lnTo>
                <a:lnTo>
                  <a:pt x="5098" y="3485"/>
                </a:lnTo>
                <a:lnTo>
                  <a:pt x="5135" y="3547"/>
                </a:lnTo>
                <a:lnTo>
                  <a:pt x="5167" y="3615"/>
                </a:lnTo>
                <a:lnTo>
                  <a:pt x="5190" y="3688"/>
                </a:lnTo>
                <a:lnTo>
                  <a:pt x="5205" y="3762"/>
                </a:lnTo>
                <a:lnTo>
                  <a:pt x="5208" y="3841"/>
                </a:lnTo>
                <a:lnTo>
                  <a:pt x="5208" y="4005"/>
                </a:lnTo>
                <a:lnTo>
                  <a:pt x="5242" y="4037"/>
                </a:lnTo>
                <a:lnTo>
                  <a:pt x="5269" y="4074"/>
                </a:lnTo>
                <a:lnTo>
                  <a:pt x="5288" y="4115"/>
                </a:lnTo>
                <a:lnTo>
                  <a:pt x="5301" y="4161"/>
                </a:lnTo>
                <a:lnTo>
                  <a:pt x="5306" y="4209"/>
                </a:lnTo>
                <a:lnTo>
                  <a:pt x="5301" y="4259"/>
                </a:lnTo>
                <a:lnTo>
                  <a:pt x="5287" y="4306"/>
                </a:lnTo>
                <a:lnTo>
                  <a:pt x="5265" y="4348"/>
                </a:lnTo>
                <a:lnTo>
                  <a:pt x="5235" y="4387"/>
                </a:lnTo>
                <a:lnTo>
                  <a:pt x="5199" y="4419"/>
                </a:lnTo>
                <a:lnTo>
                  <a:pt x="5158" y="4444"/>
                </a:lnTo>
                <a:lnTo>
                  <a:pt x="5114" y="4462"/>
                </a:lnTo>
                <a:lnTo>
                  <a:pt x="5064" y="4469"/>
                </a:lnTo>
                <a:lnTo>
                  <a:pt x="5037" y="4535"/>
                </a:lnTo>
                <a:lnTo>
                  <a:pt x="5002" y="4596"/>
                </a:lnTo>
                <a:lnTo>
                  <a:pt x="4957" y="4651"/>
                </a:lnTo>
                <a:lnTo>
                  <a:pt x="4906" y="4697"/>
                </a:lnTo>
                <a:lnTo>
                  <a:pt x="4849" y="4738"/>
                </a:lnTo>
                <a:lnTo>
                  <a:pt x="4849" y="4790"/>
                </a:lnTo>
                <a:lnTo>
                  <a:pt x="4939" y="4827"/>
                </a:lnTo>
                <a:lnTo>
                  <a:pt x="5043" y="4711"/>
                </a:lnTo>
                <a:lnTo>
                  <a:pt x="5139" y="4590"/>
                </a:lnTo>
                <a:lnTo>
                  <a:pt x="5228" y="4466"/>
                </a:lnTo>
                <a:lnTo>
                  <a:pt x="5310" y="4336"/>
                </a:lnTo>
                <a:lnTo>
                  <a:pt x="5383" y="4204"/>
                </a:lnTo>
                <a:lnTo>
                  <a:pt x="5449" y="4067"/>
                </a:lnTo>
                <a:lnTo>
                  <a:pt x="5507" y="3926"/>
                </a:lnTo>
                <a:lnTo>
                  <a:pt x="5559" y="3784"/>
                </a:lnTo>
                <a:lnTo>
                  <a:pt x="5600" y="3638"/>
                </a:lnTo>
                <a:lnTo>
                  <a:pt x="5636" y="3488"/>
                </a:lnTo>
                <a:lnTo>
                  <a:pt x="5662" y="3337"/>
                </a:lnTo>
                <a:lnTo>
                  <a:pt x="5680" y="3186"/>
                </a:lnTo>
                <a:lnTo>
                  <a:pt x="5689" y="3031"/>
                </a:lnTo>
                <a:lnTo>
                  <a:pt x="4671" y="3031"/>
                </a:lnTo>
                <a:close/>
                <a:moveTo>
                  <a:pt x="1392" y="3031"/>
                </a:moveTo>
                <a:lnTo>
                  <a:pt x="1400" y="3218"/>
                </a:lnTo>
                <a:lnTo>
                  <a:pt x="1478" y="3230"/>
                </a:lnTo>
                <a:lnTo>
                  <a:pt x="1553" y="3250"/>
                </a:lnTo>
                <a:lnTo>
                  <a:pt x="1624" y="3280"/>
                </a:lnTo>
                <a:lnTo>
                  <a:pt x="1690" y="3317"/>
                </a:lnTo>
                <a:lnTo>
                  <a:pt x="1750" y="3364"/>
                </a:lnTo>
                <a:lnTo>
                  <a:pt x="1806" y="3417"/>
                </a:lnTo>
                <a:lnTo>
                  <a:pt x="1854" y="3476"/>
                </a:lnTo>
                <a:lnTo>
                  <a:pt x="1895" y="3540"/>
                </a:lnTo>
                <a:lnTo>
                  <a:pt x="1928" y="3609"/>
                </a:lnTo>
                <a:lnTo>
                  <a:pt x="1952" y="3682"/>
                </a:lnTo>
                <a:lnTo>
                  <a:pt x="1968" y="3761"/>
                </a:lnTo>
                <a:lnTo>
                  <a:pt x="1973" y="3841"/>
                </a:lnTo>
                <a:lnTo>
                  <a:pt x="1973" y="4005"/>
                </a:lnTo>
                <a:lnTo>
                  <a:pt x="2005" y="4037"/>
                </a:lnTo>
                <a:lnTo>
                  <a:pt x="2032" y="4074"/>
                </a:lnTo>
                <a:lnTo>
                  <a:pt x="2051" y="4115"/>
                </a:lnTo>
                <a:lnTo>
                  <a:pt x="2064" y="4161"/>
                </a:lnTo>
                <a:lnTo>
                  <a:pt x="2069" y="4209"/>
                </a:lnTo>
                <a:lnTo>
                  <a:pt x="2064" y="4259"/>
                </a:lnTo>
                <a:lnTo>
                  <a:pt x="2049" y="4306"/>
                </a:lnTo>
                <a:lnTo>
                  <a:pt x="2028" y="4348"/>
                </a:lnTo>
                <a:lnTo>
                  <a:pt x="1998" y="4387"/>
                </a:lnTo>
                <a:lnTo>
                  <a:pt x="1962" y="4419"/>
                </a:lnTo>
                <a:lnTo>
                  <a:pt x="1921" y="4444"/>
                </a:lnTo>
                <a:lnTo>
                  <a:pt x="1877" y="4462"/>
                </a:lnTo>
                <a:lnTo>
                  <a:pt x="1827" y="4469"/>
                </a:lnTo>
                <a:lnTo>
                  <a:pt x="1800" y="4535"/>
                </a:lnTo>
                <a:lnTo>
                  <a:pt x="1765" y="4596"/>
                </a:lnTo>
                <a:lnTo>
                  <a:pt x="1720" y="4651"/>
                </a:lnTo>
                <a:lnTo>
                  <a:pt x="1668" y="4697"/>
                </a:lnTo>
                <a:lnTo>
                  <a:pt x="1611" y="4738"/>
                </a:lnTo>
                <a:lnTo>
                  <a:pt x="1611" y="4790"/>
                </a:lnTo>
                <a:lnTo>
                  <a:pt x="1893" y="4902"/>
                </a:lnTo>
                <a:lnTo>
                  <a:pt x="1939" y="4857"/>
                </a:lnTo>
                <a:lnTo>
                  <a:pt x="1987" y="4820"/>
                </a:lnTo>
                <a:lnTo>
                  <a:pt x="2033" y="4790"/>
                </a:lnTo>
                <a:lnTo>
                  <a:pt x="2078" y="4767"/>
                </a:lnTo>
                <a:lnTo>
                  <a:pt x="2119" y="4749"/>
                </a:lnTo>
                <a:lnTo>
                  <a:pt x="2612" y="4557"/>
                </a:lnTo>
                <a:lnTo>
                  <a:pt x="2612" y="4462"/>
                </a:lnTo>
                <a:lnTo>
                  <a:pt x="2548" y="4421"/>
                </a:lnTo>
                <a:lnTo>
                  <a:pt x="2491" y="4373"/>
                </a:lnTo>
                <a:lnTo>
                  <a:pt x="2441" y="4318"/>
                </a:lnTo>
                <a:lnTo>
                  <a:pt x="2397" y="4257"/>
                </a:lnTo>
                <a:lnTo>
                  <a:pt x="2363" y="4190"/>
                </a:lnTo>
                <a:lnTo>
                  <a:pt x="2336" y="4119"/>
                </a:lnTo>
                <a:lnTo>
                  <a:pt x="2281" y="4113"/>
                </a:lnTo>
                <a:lnTo>
                  <a:pt x="2231" y="4099"/>
                </a:lnTo>
                <a:lnTo>
                  <a:pt x="2185" y="4076"/>
                </a:lnTo>
                <a:lnTo>
                  <a:pt x="2142" y="4046"/>
                </a:lnTo>
                <a:lnTo>
                  <a:pt x="2106" y="4008"/>
                </a:lnTo>
                <a:lnTo>
                  <a:pt x="2076" y="3967"/>
                </a:lnTo>
                <a:lnTo>
                  <a:pt x="2055" y="3919"/>
                </a:lnTo>
                <a:lnTo>
                  <a:pt x="2041" y="3867"/>
                </a:lnTo>
                <a:lnTo>
                  <a:pt x="2035" y="3814"/>
                </a:lnTo>
                <a:lnTo>
                  <a:pt x="2041" y="3755"/>
                </a:lnTo>
                <a:lnTo>
                  <a:pt x="2057" y="3702"/>
                </a:lnTo>
                <a:lnTo>
                  <a:pt x="2083" y="3652"/>
                </a:lnTo>
                <a:lnTo>
                  <a:pt x="2117" y="3608"/>
                </a:lnTo>
                <a:lnTo>
                  <a:pt x="2158" y="3570"/>
                </a:lnTo>
                <a:lnTo>
                  <a:pt x="2158" y="3353"/>
                </a:lnTo>
                <a:lnTo>
                  <a:pt x="2162" y="3269"/>
                </a:lnTo>
                <a:lnTo>
                  <a:pt x="2176" y="3186"/>
                </a:lnTo>
                <a:lnTo>
                  <a:pt x="2199" y="3107"/>
                </a:lnTo>
                <a:lnTo>
                  <a:pt x="2229" y="3031"/>
                </a:lnTo>
                <a:lnTo>
                  <a:pt x="1392" y="3031"/>
                </a:lnTo>
                <a:close/>
                <a:moveTo>
                  <a:pt x="187" y="3031"/>
                </a:moveTo>
                <a:lnTo>
                  <a:pt x="196" y="3186"/>
                </a:lnTo>
                <a:lnTo>
                  <a:pt x="215" y="3339"/>
                </a:lnTo>
                <a:lnTo>
                  <a:pt x="240" y="3490"/>
                </a:lnTo>
                <a:lnTo>
                  <a:pt x="276" y="3638"/>
                </a:lnTo>
                <a:lnTo>
                  <a:pt x="319" y="3784"/>
                </a:lnTo>
                <a:lnTo>
                  <a:pt x="369" y="3928"/>
                </a:lnTo>
                <a:lnTo>
                  <a:pt x="427" y="4069"/>
                </a:lnTo>
                <a:lnTo>
                  <a:pt x="493" y="4206"/>
                </a:lnTo>
                <a:lnTo>
                  <a:pt x="568" y="4339"/>
                </a:lnTo>
                <a:lnTo>
                  <a:pt x="650" y="4468"/>
                </a:lnTo>
                <a:lnTo>
                  <a:pt x="739" y="4594"/>
                </a:lnTo>
                <a:lnTo>
                  <a:pt x="835" y="4713"/>
                </a:lnTo>
                <a:lnTo>
                  <a:pt x="938" y="4829"/>
                </a:lnTo>
                <a:lnTo>
                  <a:pt x="1040" y="4790"/>
                </a:lnTo>
                <a:lnTo>
                  <a:pt x="1040" y="4738"/>
                </a:lnTo>
                <a:lnTo>
                  <a:pt x="983" y="4697"/>
                </a:lnTo>
                <a:lnTo>
                  <a:pt x="931" y="4651"/>
                </a:lnTo>
                <a:lnTo>
                  <a:pt x="887" y="4596"/>
                </a:lnTo>
                <a:lnTo>
                  <a:pt x="851" y="4535"/>
                </a:lnTo>
                <a:lnTo>
                  <a:pt x="824" y="4469"/>
                </a:lnTo>
                <a:lnTo>
                  <a:pt x="775" y="4462"/>
                </a:lnTo>
                <a:lnTo>
                  <a:pt x="728" y="4444"/>
                </a:lnTo>
                <a:lnTo>
                  <a:pt x="687" y="4419"/>
                </a:lnTo>
                <a:lnTo>
                  <a:pt x="652" y="4387"/>
                </a:lnTo>
                <a:lnTo>
                  <a:pt x="621" y="4350"/>
                </a:lnTo>
                <a:lnTo>
                  <a:pt x="598" y="4307"/>
                </a:lnTo>
                <a:lnTo>
                  <a:pt x="584" y="4259"/>
                </a:lnTo>
                <a:lnTo>
                  <a:pt x="580" y="4209"/>
                </a:lnTo>
                <a:lnTo>
                  <a:pt x="584" y="4161"/>
                </a:lnTo>
                <a:lnTo>
                  <a:pt x="597" y="4115"/>
                </a:lnTo>
                <a:lnTo>
                  <a:pt x="618" y="4074"/>
                </a:lnTo>
                <a:lnTo>
                  <a:pt x="645" y="4037"/>
                </a:lnTo>
                <a:lnTo>
                  <a:pt x="677" y="4005"/>
                </a:lnTo>
                <a:lnTo>
                  <a:pt x="677" y="3841"/>
                </a:lnTo>
                <a:lnTo>
                  <a:pt x="684" y="3757"/>
                </a:lnTo>
                <a:lnTo>
                  <a:pt x="700" y="3675"/>
                </a:lnTo>
                <a:lnTo>
                  <a:pt x="726" y="3599"/>
                </a:lnTo>
                <a:lnTo>
                  <a:pt x="762" y="3527"/>
                </a:lnTo>
                <a:lnTo>
                  <a:pt x="807" y="3460"/>
                </a:lnTo>
                <a:lnTo>
                  <a:pt x="858" y="3401"/>
                </a:lnTo>
                <a:lnTo>
                  <a:pt x="919" y="3348"/>
                </a:lnTo>
                <a:lnTo>
                  <a:pt x="985" y="3303"/>
                </a:lnTo>
                <a:lnTo>
                  <a:pt x="1056" y="3266"/>
                </a:lnTo>
                <a:lnTo>
                  <a:pt x="1132" y="3239"/>
                </a:lnTo>
                <a:lnTo>
                  <a:pt x="1213" y="3221"/>
                </a:lnTo>
                <a:lnTo>
                  <a:pt x="1205" y="3031"/>
                </a:lnTo>
                <a:lnTo>
                  <a:pt x="187" y="3031"/>
                </a:lnTo>
                <a:close/>
                <a:moveTo>
                  <a:pt x="3659" y="3031"/>
                </a:moveTo>
                <a:lnTo>
                  <a:pt x="3689" y="3107"/>
                </a:lnTo>
                <a:lnTo>
                  <a:pt x="3713" y="3186"/>
                </a:lnTo>
                <a:lnTo>
                  <a:pt x="3725" y="3269"/>
                </a:lnTo>
                <a:lnTo>
                  <a:pt x="3730" y="3353"/>
                </a:lnTo>
                <a:lnTo>
                  <a:pt x="3730" y="3572"/>
                </a:lnTo>
                <a:lnTo>
                  <a:pt x="3771" y="3608"/>
                </a:lnTo>
                <a:lnTo>
                  <a:pt x="3805" y="3652"/>
                </a:lnTo>
                <a:lnTo>
                  <a:pt x="3830" y="3702"/>
                </a:lnTo>
                <a:lnTo>
                  <a:pt x="3846" y="3755"/>
                </a:lnTo>
                <a:lnTo>
                  <a:pt x="3851" y="3814"/>
                </a:lnTo>
                <a:lnTo>
                  <a:pt x="3846" y="3867"/>
                </a:lnTo>
                <a:lnTo>
                  <a:pt x="3834" y="3919"/>
                </a:lnTo>
                <a:lnTo>
                  <a:pt x="3810" y="3965"/>
                </a:lnTo>
                <a:lnTo>
                  <a:pt x="3782" y="4008"/>
                </a:lnTo>
                <a:lnTo>
                  <a:pt x="3746" y="4044"/>
                </a:lnTo>
                <a:lnTo>
                  <a:pt x="3705" y="4074"/>
                </a:lnTo>
                <a:lnTo>
                  <a:pt x="3659" y="4097"/>
                </a:lnTo>
                <a:lnTo>
                  <a:pt x="3609" y="4113"/>
                </a:lnTo>
                <a:lnTo>
                  <a:pt x="3556" y="4119"/>
                </a:lnTo>
                <a:lnTo>
                  <a:pt x="3529" y="4190"/>
                </a:lnTo>
                <a:lnTo>
                  <a:pt x="3494" y="4257"/>
                </a:lnTo>
                <a:lnTo>
                  <a:pt x="3451" y="4318"/>
                </a:lnTo>
                <a:lnTo>
                  <a:pt x="3399" y="4373"/>
                </a:lnTo>
                <a:lnTo>
                  <a:pt x="3342" y="4421"/>
                </a:lnTo>
                <a:lnTo>
                  <a:pt x="3280" y="4462"/>
                </a:lnTo>
                <a:lnTo>
                  <a:pt x="3280" y="4557"/>
                </a:lnTo>
                <a:lnTo>
                  <a:pt x="3759" y="4749"/>
                </a:lnTo>
                <a:lnTo>
                  <a:pt x="3800" y="4767"/>
                </a:lnTo>
                <a:lnTo>
                  <a:pt x="3844" y="4790"/>
                </a:lnTo>
                <a:lnTo>
                  <a:pt x="3891" y="4820"/>
                </a:lnTo>
                <a:lnTo>
                  <a:pt x="3939" y="4857"/>
                </a:lnTo>
                <a:lnTo>
                  <a:pt x="3987" y="4904"/>
                </a:lnTo>
                <a:lnTo>
                  <a:pt x="4277" y="4790"/>
                </a:lnTo>
                <a:lnTo>
                  <a:pt x="4277" y="4738"/>
                </a:lnTo>
                <a:lnTo>
                  <a:pt x="4218" y="4697"/>
                </a:lnTo>
                <a:lnTo>
                  <a:pt x="4168" y="4651"/>
                </a:lnTo>
                <a:lnTo>
                  <a:pt x="4124" y="4596"/>
                </a:lnTo>
                <a:lnTo>
                  <a:pt x="4088" y="4535"/>
                </a:lnTo>
                <a:lnTo>
                  <a:pt x="4062" y="4469"/>
                </a:lnTo>
                <a:lnTo>
                  <a:pt x="4012" y="4462"/>
                </a:lnTo>
                <a:lnTo>
                  <a:pt x="3965" y="4444"/>
                </a:lnTo>
                <a:lnTo>
                  <a:pt x="3924" y="4419"/>
                </a:lnTo>
                <a:lnTo>
                  <a:pt x="3887" y="4387"/>
                </a:lnTo>
                <a:lnTo>
                  <a:pt x="3859" y="4350"/>
                </a:lnTo>
                <a:lnTo>
                  <a:pt x="3835" y="4307"/>
                </a:lnTo>
                <a:lnTo>
                  <a:pt x="3821" y="4259"/>
                </a:lnTo>
                <a:lnTo>
                  <a:pt x="3816" y="4209"/>
                </a:lnTo>
                <a:lnTo>
                  <a:pt x="3821" y="4161"/>
                </a:lnTo>
                <a:lnTo>
                  <a:pt x="3834" y="4115"/>
                </a:lnTo>
                <a:lnTo>
                  <a:pt x="3853" y="4074"/>
                </a:lnTo>
                <a:lnTo>
                  <a:pt x="3882" y="4037"/>
                </a:lnTo>
                <a:lnTo>
                  <a:pt x="3914" y="4005"/>
                </a:lnTo>
                <a:lnTo>
                  <a:pt x="3914" y="3841"/>
                </a:lnTo>
                <a:lnTo>
                  <a:pt x="3919" y="3761"/>
                </a:lnTo>
                <a:lnTo>
                  <a:pt x="3933" y="3684"/>
                </a:lnTo>
                <a:lnTo>
                  <a:pt x="3958" y="3611"/>
                </a:lnTo>
                <a:lnTo>
                  <a:pt x="3990" y="3542"/>
                </a:lnTo>
                <a:lnTo>
                  <a:pt x="4030" y="3478"/>
                </a:lnTo>
                <a:lnTo>
                  <a:pt x="4078" y="3421"/>
                </a:lnTo>
                <a:lnTo>
                  <a:pt x="4131" y="3367"/>
                </a:lnTo>
                <a:lnTo>
                  <a:pt x="4192" y="3321"/>
                </a:lnTo>
                <a:lnTo>
                  <a:pt x="4256" y="3283"/>
                </a:lnTo>
                <a:lnTo>
                  <a:pt x="4325" y="3253"/>
                </a:lnTo>
                <a:lnTo>
                  <a:pt x="4400" y="3232"/>
                </a:lnTo>
                <a:lnTo>
                  <a:pt x="4476" y="3218"/>
                </a:lnTo>
                <a:lnTo>
                  <a:pt x="4484" y="3031"/>
                </a:lnTo>
                <a:lnTo>
                  <a:pt x="3659" y="3031"/>
                </a:lnTo>
                <a:close/>
                <a:moveTo>
                  <a:pt x="2917" y="2781"/>
                </a:moveTo>
                <a:lnTo>
                  <a:pt x="2838" y="2787"/>
                </a:lnTo>
                <a:lnTo>
                  <a:pt x="2764" y="2801"/>
                </a:lnTo>
                <a:lnTo>
                  <a:pt x="2694" y="2826"/>
                </a:lnTo>
                <a:lnTo>
                  <a:pt x="2628" y="2860"/>
                </a:lnTo>
                <a:lnTo>
                  <a:pt x="2566" y="2901"/>
                </a:lnTo>
                <a:lnTo>
                  <a:pt x="2511" y="2949"/>
                </a:lnTo>
                <a:lnTo>
                  <a:pt x="2463" y="3004"/>
                </a:lnTo>
                <a:lnTo>
                  <a:pt x="2422" y="3064"/>
                </a:lnTo>
                <a:lnTo>
                  <a:pt x="2388" y="3130"/>
                </a:lnTo>
                <a:lnTo>
                  <a:pt x="2365" y="3202"/>
                </a:lnTo>
                <a:lnTo>
                  <a:pt x="2349" y="3276"/>
                </a:lnTo>
                <a:lnTo>
                  <a:pt x="2343" y="3353"/>
                </a:lnTo>
                <a:lnTo>
                  <a:pt x="2343" y="3469"/>
                </a:lnTo>
                <a:lnTo>
                  <a:pt x="2345" y="3467"/>
                </a:lnTo>
                <a:lnTo>
                  <a:pt x="2349" y="3465"/>
                </a:lnTo>
                <a:lnTo>
                  <a:pt x="2352" y="3461"/>
                </a:lnTo>
                <a:lnTo>
                  <a:pt x="2356" y="3460"/>
                </a:lnTo>
                <a:lnTo>
                  <a:pt x="2361" y="3458"/>
                </a:lnTo>
                <a:lnTo>
                  <a:pt x="2363" y="3456"/>
                </a:lnTo>
                <a:lnTo>
                  <a:pt x="2368" y="3453"/>
                </a:lnTo>
                <a:lnTo>
                  <a:pt x="2374" y="3453"/>
                </a:lnTo>
                <a:lnTo>
                  <a:pt x="2377" y="3451"/>
                </a:lnTo>
                <a:lnTo>
                  <a:pt x="2382" y="3449"/>
                </a:lnTo>
                <a:lnTo>
                  <a:pt x="2386" y="3447"/>
                </a:lnTo>
                <a:lnTo>
                  <a:pt x="2393" y="3447"/>
                </a:lnTo>
                <a:lnTo>
                  <a:pt x="2395" y="3447"/>
                </a:lnTo>
                <a:lnTo>
                  <a:pt x="2404" y="3445"/>
                </a:lnTo>
                <a:lnTo>
                  <a:pt x="2406" y="3445"/>
                </a:lnTo>
                <a:lnTo>
                  <a:pt x="2411" y="3445"/>
                </a:lnTo>
                <a:lnTo>
                  <a:pt x="2429" y="3445"/>
                </a:lnTo>
                <a:lnTo>
                  <a:pt x="2454" y="3444"/>
                </a:lnTo>
                <a:lnTo>
                  <a:pt x="2488" y="3440"/>
                </a:lnTo>
                <a:lnTo>
                  <a:pt x="2527" y="3437"/>
                </a:lnTo>
                <a:lnTo>
                  <a:pt x="2573" y="3429"/>
                </a:lnTo>
                <a:lnTo>
                  <a:pt x="2623" y="3419"/>
                </a:lnTo>
                <a:lnTo>
                  <a:pt x="2678" y="3406"/>
                </a:lnTo>
                <a:lnTo>
                  <a:pt x="2735" y="3390"/>
                </a:lnTo>
                <a:lnTo>
                  <a:pt x="2792" y="3371"/>
                </a:lnTo>
                <a:lnTo>
                  <a:pt x="2851" y="3346"/>
                </a:lnTo>
                <a:lnTo>
                  <a:pt x="2908" y="3317"/>
                </a:lnTo>
                <a:lnTo>
                  <a:pt x="2963" y="3282"/>
                </a:lnTo>
                <a:lnTo>
                  <a:pt x="3016" y="3242"/>
                </a:lnTo>
                <a:lnTo>
                  <a:pt x="3064" y="3196"/>
                </a:lnTo>
                <a:lnTo>
                  <a:pt x="3109" y="3143"/>
                </a:lnTo>
                <a:lnTo>
                  <a:pt x="3127" y="3123"/>
                </a:lnTo>
                <a:lnTo>
                  <a:pt x="3150" y="3111"/>
                </a:lnTo>
                <a:lnTo>
                  <a:pt x="3175" y="3105"/>
                </a:lnTo>
                <a:lnTo>
                  <a:pt x="3202" y="3105"/>
                </a:lnTo>
                <a:lnTo>
                  <a:pt x="3228" y="3114"/>
                </a:lnTo>
                <a:lnTo>
                  <a:pt x="3248" y="3130"/>
                </a:lnTo>
                <a:lnTo>
                  <a:pt x="3264" y="3152"/>
                </a:lnTo>
                <a:lnTo>
                  <a:pt x="3275" y="3177"/>
                </a:lnTo>
                <a:lnTo>
                  <a:pt x="3276" y="3182"/>
                </a:lnTo>
                <a:lnTo>
                  <a:pt x="3280" y="3194"/>
                </a:lnTo>
                <a:lnTo>
                  <a:pt x="3285" y="3214"/>
                </a:lnTo>
                <a:lnTo>
                  <a:pt x="3296" y="3239"/>
                </a:lnTo>
                <a:lnTo>
                  <a:pt x="3308" y="3267"/>
                </a:lnTo>
                <a:lnTo>
                  <a:pt x="3324" y="3298"/>
                </a:lnTo>
                <a:lnTo>
                  <a:pt x="3344" y="3330"/>
                </a:lnTo>
                <a:lnTo>
                  <a:pt x="3369" y="3360"/>
                </a:lnTo>
                <a:lnTo>
                  <a:pt x="3396" y="3388"/>
                </a:lnTo>
                <a:lnTo>
                  <a:pt x="3428" y="3415"/>
                </a:lnTo>
                <a:lnTo>
                  <a:pt x="3465" y="3435"/>
                </a:lnTo>
                <a:lnTo>
                  <a:pt x="3506" y="3449"/>
                </a:lnTo>
                <a:lnTo>
                  <a:pt x="3510" y="3449"/>
                </a:lnTo>
                <a:lnTo>
                  <a:pt x="3515" y="3451"/>
                </a:lnTo>
                <a:lnTo>
                  <a:pt x="3518" y="3453"/>
                </a:lnTo>
                <a:lnTo>
                  <a:pt x="3524" y="3454"/>
                </a:lnTo>
                <a:lnTo>
                  <a:pt x="3527" y="3456"/>
                </a:lnTo>
                <a:lnTo>
                  <a:pt x="3531" y="3458"/>
                </a:lnTo>
                <a:lnTo>
                  <a:pt x="3536" y="3460"/>
                </a:lnTo>
                <a:lnTo>
                  <a:pt x="3540" y="3463"/>
                </a:lnTo>
                <a:lnTo>
                  <a:pt x="3543" y="3465"/>
                </a:lnTo>
                <a:lnTo>
                  <a:pt x="3545" y="3467"/>
                </a:lnTo>
                <a:lnTo>
                  <a:pt x="3545" y="3353"/>
                </a:lnTo>
                <a:lnTo>
                  <a:pt x="3540" y="3276"/>
                </a:lnTo>
                <a:lnTo>
                  <a:pt x="3524" y="3202"/>
                </a:lnTo>
                <a:lnTo>
                  <a:pt x="3501" y="3130"/>
                </a:lnTo>
                <a:lnTo>
                  <a:pt x="3467" y="3064"/>
                </a:lnTo>
                <a:lnTo>
                  <a:pt x="3426" y="3004"/>
                </a:lnTo>
                <a:lnTo>
                  <a:pt x="3378" y="2949"/>
                </a:lnTo>
                <a:lnTo>
                  <a:pt x="3323" y="2901"/>
                </a:lnTo>
                <a:lnTo>
                  <a:pt x="3260" y="2860"/>
                </a:lnTo>
                <a:lnTo>
                  <a:pt x="3194" y="2826"/>
                </a:lnTo>
                <a:lnTo>
                  <a:pt x="3125" y="2801"/>
                </a:lnTo>
                <a:lnTo>
                  <a:pt x="3050" y="2787"/>
                </a:lnTo>
                <a:lnTo>
                  <a:pt x="2972" y="2781"/>
                </a:lnTo>
                <a:lnTo>
                  <a:pt x="2917" y="2781"/>
                </a:lnTo>
                <a:close/>
                <a:moveTo>
                  <a:pt x="4316" y="1692"/>
                </a:moveTo>
                <a:lnTo>
                  <a:pt x="4117" y="1722"/>
                </a:lnTo>
                <a:lnTo>
                  <a:pt x="3910" y="1749"/>
                </a:lnTo>
                <a:lnTo>
                  <a:pt x="3698" y="1768"/>
                </a:lnTo>
                <a:lnTo>
                  <a:pt x="3479" y="1784"/>
                </a:lnTo>
                <a:lnTo>
                  <a:pt x="3257" y="1795"/>
                </a:lnTo>
                <a:lnTo>
                  <a:pt x="3031" y="1800"/>
                </a:lnTo>
                <a:lnTo>
                  <a:pt x="3031" y="2598"/>
                </a:lnTo>
                <a:lnTo>
                  <a:pt x="3114" y="2609"/>
                </a:lnTo>
                <a:lnTo>
                  <a:pt x="3196" y="2628"/>
                </a:lnTo>
                <a:lnTo>
                  <a:pt x="3273" y="2657"/>
                </a:lnTo>
                <a:lnTo>
                  <a:pt x="3346" y="2694"/>
                </a:lnTo>
                <a:lnTo>
                  <a:pt x="3413" y="2737"/>
                </a:lnTo>
                <a:lnTo>
                  <a:pt x="3478" y="2788"/>
                </a:lnTo>
                <a:lnTo>
                  <a:pt x="3535" y="2845"/>
                </a:lnTo>
                <a:lnTo>
                  <a:pt x="4484" y="2845"/>
                </a:lnTo>
                <a:lnTo>
                  <a:pt x="4476" y="2642"/>
                </a:lnTo>
                <a:lnTo>
                  <a:pt x="4460" y="2445"/>
                </a:lnTo>
                <a:lnTo>
                  <a:pt x="4435" y="2249"/>
                </a:lnTo>
                <a:lnTo>
                  <a:pt x="4403" y="2058"/>
                </a:lnTo>
                <a:lnTo>
                  <a:pt x="4364" y="1871"/>
                </a:lnTo>
                <a:lnTo>
                  <a:pt x="4316" y="1692"/>
                </a:lnTo>
                <a:close/>
                <a:moveTo>
                  <a:pt x="1560" y="1692"/>
                </a:moveTo>
                <a:lnTo>
                  <a:pt x="1512" y="1871"/>
                </a:lnTo>
                <a:lnTo>
                  <a:pt x="1473" y="2058"/>
                </a:lnTo>
                <a:lnTo>
                  <a:pt x="1441" y="2249"/>
                </a:lnTo>
                <a:lnTo>
                  <a:pt x="1416" y="2443"/>
                </a:lnTo>
                <a:lnTo>
                  <a:pt x="1400" y="2642"/>
                </a:lnTo>
                <a:lnTo>
                  <a:pt x="1392" y="2845"/>
                </a:lnTo>
                <a:lnTo>
                  <a:pt x="2343" y="2845"/>
                </a:lnTo>
                <a:lnTo>
                  <a:pt x="2354" y="2845"/>
                </a:lnTo>
                <a:lnTo>
                  <a:pt x="2409" y="2790"/>
                </a:lnTo>
                <a:lnTo>
                  <a:pt x="2471" y="2740"/>
                </a:lnTo>
                <a:lnTo>
                  <a:pt x="2537" y="2696"/>
                </a:lnTo>
                <a:lnTo>
                  <a:pt x="2609" y="2660"/>
                </a:lnTo>
                <a:lnTo>
                  <a:pt x="2685" y="2632"/>
                </a:lnTo>
                <a:lnTo>
                  <a:pt x="2764" y="2610"/>
                </a:lnTo>
                <a:lnTo>
                  <a:pt x="2845" y="2598"/>
                </a:lnTo>
                <a:lnTo>
                  <a:pt x="2845" y="1800"/>
                </a:lnTo>
                <a:lnTo>
                  <a:pt x="2619" y="1795"/>
                </a:lnTo>
                <a:lnTo>
                  <a:pt x="2397" y="1784"/>
                </a:lnTo>
                <a:lnTo>
                  <a:pt x="2179" y="1768"/>
                </a:lnTo>
                <a:lnTo>
                  <a:pt x="1966" y="1747"/>
                </a:lnTo>
                <a:lnTo>
                  <a:pt x="1759" y="1722"/>
                </a:lnTo>
                <a:lnTo>
                  <a:pt x="1560" y="1692"/>
                </a:lnTo>
                <a:close/>
                <a:moveTo>
                  <a:pt x="627" y="1444"/>
                </a:moveTo>
                <a:lnTo>
                  <a:pt x="543" y="1581"/>
                </a:lnTo>
                <a:lnTo>
                  <a:pt x="468" y="1725"/>
                </a:lnTo>
                <a:lnTo>
                  <a:pt x="401" y="1873"/>
                </a:lnTo>
                <a:lnTo>
                  <a:pt x="342" y="2026"/>
                </a:lnTo>
                <a:lnTo>
                  <a:pt x="292" y="2183"/>
                </a:lnTo>
                <a:lnTo>
                  <a:pt x="251" y="2343"/>
                </a:lnTo>
                <a:lnTo>
                  <a:pt x="219" y="2507"/>
                </a:lnTo>
                <a:lnTo>
                  <a:pt x="198" y="2674"/>
                </a:lnTo>
                <a:lnTo>
                  <a:pt x="187" y="2845"/>
                </a:lnTo>
                <a:lnTo>
                  <a:pt x="1205" y="2845"/>
                </a:lnTo>
                <a:lnTo>
                  <a:pt x="1214" y="2637"/>
                </a:lnTo>
                <a:lnTo>
                  <a:pt x="1230" y="2434"/>
                </a:lnTo>
                <a:lnTo>
                  <a:pt x="1255" y="2233"/>
                </a:lnTo>
                <a:lnTo>
                  <a:pt x="1287" y="2035"/>
                </a:lnTo>
                <a:lnTo>
                  <a:pt x="1328" y="1845"/>
                </a:lnTo>
                <a:lnTo>
                  <a:pt x="1376" y="1658"/>
                </a:lnTo>
                <a:lnTo>
                  <a:pt x="1209" y="1622"/>
                </a:lnTo>
                <a:lnTo>
                  <a:pt x="1051" y="1583"/>
                </a:lnTo>
                <a:lnTo>
                  <a:pt x="899" y="1540"/>
                </a:lnTo>
                <a:lnTo>
                  <a:pt x="759" y="1494"/>
                </a:lnTo>
                <a:lnTo>
                  <a:pt x="627" y="1444"/>
                </a:lnTo>
                <a:close/>
                <a:moveTo>
                  <a:pt x="5249" y="1442"/>
                </a:moveTo>
                <a:lnTo>
                  <a:pt x="5117" y="1492"/>
                </a:lnTo>
                <a:lnTo>
                  <a:pt x="4977" y="1540"/>
                </a:lnTo>
                <a:lnTo>
                  <a:pt x="4827" y="1583"/>
                </a:lnTo>
                <a:lnTo>
                  <a:pt x="4667" y="1622"/>
                </a:lnTo>
                <a:lnTo>
                  <a:pt x="4500" y="1658"/>
                </a:lnTo>
                <a:lnTo>
                  <a:pt x="4548" y="1845"/>
                </a:lnTo>
                <a:lnTo>
                  <a:pt x="4589" y="2035"/>
                </a:lnTo>
                <a:lnTo>
                  <a:pt x="4621" y="2233"/>
                </a:lnTo>
                <a:lnTo>
                  <a:pt x="4646" y="2434"/>
                </a:lnTo>
                <a:lnTo>
                  <a:pt x="4662" y="2637"/>
                </a:lnTo>
                <a:lnTo>
                  <a:pt x="4671" y="2845"/>
                </a:lnTo>
                <a:lnTo>
                  <a:pt x="5689" y="2845"/>
                </a:lnTo>
                <a:lnTo>
                  <a:pt x="5678" y="2678"/>
                </a:lnTo>
                <a:lnTo>
                  <a:pt x="5657" y="2512"/>
                </a:lnTo>
                <a:lnTo>
                  <a:pt x="5627" y="2350"/>
                </a:lnTo>
                <a:lnTo>
                  <a:pt x="5588" y="2190"/>
                </a:lnTo>
                <a:lnTo>
                  <a:pt x="5538" y="2033"/>
                </a:lnTo>
                <a:lnTo>
                  <a:pt x="5479" y="1879"/>
                </a:lnTo>
                <a:lnTo>
                  <a:pt x="5411" y="1729"/>
                </a:lnTo>
                <a:lnTo>
                  <a:pt x="5335" y="1585"/>
                </a:lnTo>
                <a:lnTo>
                  <a:pt x="5249" y="1442"/>
                </a:lnTo>
                <a:close/>
                <a:moveTo>
                  <a:pt x="2178" y="292"/>
                </a:moveTo>
                <a:lnTo>
                  <a:pt x="2021" y="342"/>
                </a:lnTo>
                <a:lnTo>
                  <a:pt x="1870" y="402"/>
                </a:lnTo>
                <a:lnTo>
                  <a:pt x="1720" y="470"/>
                </a:lnTo>
                <a:lnTo>
                  <a:pt x="1578" y="547"/>
                </a:lnTo>
                <a:lnTo>
                  <a:pt x="1439" y="630"/>
                </a:lnTo>
                <a:lnTo>
                  <a:pt x="1307" y="723"/>
                </a:lnTo>
                <a:lnTo>
                  <a:pt x="1181" y="821"/>
                </a:lnTo>
                <a:lnTo>
                  <a:pt x="1059" y="928"/>
                </a:lnTo>
                <a:lnTo>
                  <a:pt x="946" y="1042"/>
                </a:lnTo>
                <a:lnTo>
                  <a:pt x="837" y="1161"/>
                </a:lnTo>
                <a:lnTo>
                  <a:pt x="737" y="1287"/>
                </a:lnTo>
                <a:lnTo>
                  <a:pt x="858" y="1332"/>
                </a:lnTo>
                <a:lnTo>
                  <a:pt x="990" y="1373"/>
                </a:lnTo>
                <a:lnTo>
                  <a:pt x="1129" y="1412"/>
                </a:lnTo>
                <a:lnTo>
                  <a:pt x="1277" y="1448"/>
                </a:lnTo>
                <a:lnTo>
                  <a:pt x="1432" y="1480"/>
                </a:lnTo>
                <a:lnTo>
                  <a:pt x="1489" y="1321"/>
                </a:lnTo>
                <a:lnTo>
                  <a:pt x="1553" y="1166"/>
                </a:lnTo>
                <a:lnTo>
                  <a:pt x="1622" y="1020"/>
                </a:lnTo>
                <a:lnTo>
                  <a:pt x="1699" y="880"/>
                </a:lnTo>
                <a:lnTo>
                  <a:pt x="1770" y="762"/>
                </a:lnTo>
                <a:lnTo>
                  <a:pt x="1846" y="652"/>
                </a:lnTo>
                <a:lnTo>
                  <a:pt x="1925" y="548"/>
                </a:lnTo>
                <a:lnTo>
                  <a:pt x="2007" y="454"/>
                </a:lnTo>
                <a:lnTo>
                  <a:pt x="2090" y="369"/>
                </a:lnTo>
                <a:lnTo>
                  <a:pt x="2178" y="292"/>
                </a:lnTo>
                <a:close/>
                <a:moveTo>
                  <a:pt x="3031" y="191"/>
                </a:moveTo>
                <a:lnTo>
                  <a:pt x="3031" y="1613"/>
                </a:lnTo>
                <a:lnTo>
                  <a:pt x="3248" y="1610"/>
                </a:lnTo>
                <a:lnTo>
                  <a:pt x="3460" y="1599"/>
                </a:lnTo>
                <a:lnTo>
                  <a:pt x="3668" y="1585"/>
                </a:lnTo>
                <a:lnTo>
                  <a:pt x="3873" y="1565"/>
                </a:lnTo>
                <a:lnTo>
                  <a:pt x="4070" y="1542"/>
                </a:lnTo>
                <a:lnTo>
                  <a:pt x="4261" y="1514"/>
                </a:lnTo>
                <a:lnTo>
                  <a:pt x="4208" y="1369"/>
                </a:lnTo>
                <a:lnTo>
                  <a:pt x="4149" y="1232"/>
                </a:lnTo>
                <a:lnTo>
                  <a:pt x="4086" y="1099"/>
                </a:lnTo>
                <a:lnTo>
                  <a:pt x="4017" y="972"/>
                </a:lnTo>
                <a:lnTo>
                  <a:pt x="3942" y="849"/>
                </a:lnTo>
                <a:lnTo>
                  <a:pt x="3862" y="737"/>
                </a:lnTo>
                <a:lnTo>
                  <a:pt x="3780" y="634"/>
                </a:lnTo>
                <a:lnTo>
                  <a:pt x="3695" y="541"/>
                </a:lnTo>
                <a:lnTo>
                  <a:pt x="3606" y="458"/>
                </a:lnTo>
                <a:lnTo>
                  <a:pt x="3515" y="386"/>
                </a:lnTo>
                <a:lnTo>
                  <a:pt x="3422" y="324"/>
                </a:lnTo>
                <a:lnTo>
                  <a:pt x="3326" y="274"/>
                </a:lnTo>
                <a:lnTo>
                  <a:pt x="3230" y="235"/>
                </a:lnTo>
                <a:lnTo>
                  <a:pt x="3130" y="207"/>
                </a:lnTo>
                <a:lnTo>
                  <a:pt x="3031" y="191"/>
                </a:lnTo>
                <a:close/>
                <a:moveTo>
                  <a:pt x="2845" y="191"/>
                </a:moveTo>
                <a:lnTo>
                  <a:pt x="2746" y="207"/>
                </a:lnTo>
                <a:lnTo>
                  <a:pt x="2646" y="235"/>
                </a:lnTo>
                <a:lnTo>
                  <a:pt x="2550" y="274"/>
                </a:lnTo>
                <a:lnTo>
                  <a:pt x="2454" y="324"/>
                </a:lnTo>
                <a:lnTo>
                  <a:pt x="2361" y="386"/>
                </a:lnTo>
                <a:lnTo>
                  <a:pt x="2270" y="458"/>
                </a:lnTo>
                <a:lnTo>
                  <a:pt x="2181" y="541"/>
                </a:lnTo>
                <a:lnTo>
                  <a:pt x="2096" y="634"/>
                </a:lnTo>
                <a:lnTo>
                  <a:pt x="2014" y="737"/>
                </a:lnTo>
                <a:lnTo>
                  <a:pt x="1934" y="849"/>
                </a:lnTo>
                <a:lnTo>
                  <a:pt x="1859" y="972"/>
                </a:lnTo>
                <a:lnTo>
                  <a:pt x="1790" y="1099"/>
                </a:lnTo>
                <a:lnTo>
                  <a:pt x="1727" y="1230"/>
                </a:lnTo>
                <a:lnTo>
                  <a:pt x="1668" y="1369"/>
                </a:lnTo>
                <a:lnTo>
                  <a:pt x="1615" y="1514"/>
                </a:lnTo>
                <a:lnTo>
                  <a:pt x="1807" y="1542"/>
                </a:lnTo>
                <a:lnTo>
                  <a:pt x="2005" y="1565"/>
                </a:lnTo>
                <a:lnTo>
                  <a:pt x="2208" y="1585"/>
                </a:lnTo>
                <a:lnTo>
                  <a:pt x="2416" y="1599"/>
                </a:lnTo>
                <a:lnTo>
                  <a:pt x="2630" y="1610"/>
                </a:lnTo>
                <a:lnTo>
                  <a:pt x="2845" y="1613"/>
                </a:lnTo>
                <a:lnTo>
                  <a:pt x="2845" y="191"/>
                </a:lnTo>
                <a:close/>
                <a:moveTo>
                  <a:pt x="2938" y="0"/>
                </a:moveTo>
                <a:lnTo>
                  <a:pt x="3114" y="5"/>
                </a:lnTo>
                <a:lnTo>
                  <a:pt x="3289" y="21"/>
                </a:lnTo>
                <a:lnTo>
                  <a:pt x="3461" y="46"/>
                </a:lnTo>
                <a:lnTo>
                  <a:pt x="3631" y="82"/>
                </a:lnTo>
                <a:lnTo>
                  <a:pt x="3798" y="128"/>
                </a:lnTo>
                <a:lnTo>
                  <a:pt x="3962" y="183"/>
                </a:lnTo>
                <a:lnTo>
                  <a:pt x="4122" y="249"/>
                </a:lnTo>
                <a:lnTo>
                  <a:pt x="4281" y="324"/>
                </a:lnTo>
                <a:lnTo>
                  <a:pt x="4432" y="408"/>
                </a:lnTo>
                <a:lnTo>
                  <a:pt x="4581" y="502"/>
                </a:lnTo>
                <a:lnTo>
                  <a:pt x="4599" y="518"/>
                </a:lnTo>
                <a:lnTo>
                  <a:pt x="4612" y="538"/>
                </a:lnTo>
                <a:lnTo>
                  <a:pt x="4621" y="561"/>
                </a:lnTo>
                <a:lnTo>
                  <a:pt x="4621" y="584"/>
                </a:lnTo>
                <a:lnTo>
                  <a:pt x="4617" y="609"/>
                </a:lnTo>
                <a:lnTo>
                  <a:pt x="4606" y="630"/>
                </a:lnTo>
                <a:lnTo>
                  <a:pt x="4589" y="650"/>
                </a:lnTo>
                <a:lnTo>
                  <a:pt x="4569" y="662"/>
                </a:lnTo>
                <a:lnTo>
                  <a:pt x="4546" y="670"/>
                </a:lnTo>
                <a:lnTo>
                  <a:pt x="4523" y="671"/>
                </a:lnTo>
                <a:lnTo>
                  <a:pt x="4500" y="666"/>
                </a:lnTo>
                <a:lnTo>
                  <a:pt x="4476" y="655"/>
                </a:lnTo>
                <a:lnTo>
                  <a:pt x="4354" y="577"/>
                </a:lnTo>
                <a:lnTo>
                  <a:pt x="4229" y="506"/>
                </a:lnTo>
                <a:lnTo>
                  <a:pt x="4099" y="442"/>
                </a:lnTo>
                <a:lnTo>
                  <a:pt x="3967" y="385"/>
                </a:lnTo>
                <a:lnTo>
                  <a:pt x="3834" y="335"/>
                </a:lnTo>
                <a:lnTo>
                  <a:pt x="3697" y="292"/>
                </a:lnTo>
                <a:lnTo>
                  <a:pt x="3784" y="369"/>
                </a:lnTo>
                <a:lnTo>
                  <a:pt x="3869" y="454"/>
                </a:lnTo>
                <a:lnTo>
                  <a:pt x="3951" y="548"/>
                </a:lnTo>
                <a:lnTo>
                  <a:pt x="4030" y="650"/>
                </a:lnTo>
                <a:lnTo>
                  <a:pt x="4106" y="760"/>
                </a:lnTo>
                <a:lnTo>
                  <a:pt x="4177" y="880"/>
                </a:lnTo>
                <a:lnTo>
                  <a:pt x="4254" y="1020"/>
                </a:lnTo>
                <a:lnTo>
                  <a:pt x="4323" y="1166"/>
                </a:lnTo>
                <a:lnTo>
                  <a:pt x="4387" y="1321"/>
                </a:lnTo>
                <a:lnTo>
                  <a:pt x="4444" y="1480"/>
                </a:lnTo>
                <a:lnTo>
                  <a:pt x="4599" y="1448"/>
                </a:lnTo>
                <a:lnTo>
                  <a:pt x="4747" y="1412"/>
                </a:lnTo>
                <a:lnTo>
                  <a:pt x="4886" y="1373"/>
                </a:lnTo>
                <a:lnTo>
                  <a:pt x="5018" y="1332"/>
                </a:lnTo>
                <a:lnTo>
                  <a:pt x="5141" y="1287"/>
                </a:lnTo>
                <a:lnTo>
                  <a:pt x="5046" y="1168"/>
                </a:lnTo>
                <a:lnTo>
                  <a:pt x="4943" y="1054"/>
                </a:lnTo>
                <a:lnTo>
                  <a:pt x="4836" y="944"/>
                </a:lnTo>
                <a:lnTo>
                  <a:pt x="4720" y="840"/>
                </a:lnTo>
                <a:lnTo>
                  <a:pt x="4704" y="823"/>
                </a:lnTo>
                <a:lnTo>
                  <a:pt x="4694" y="801"/>
                </a:lnTo>
                <a:lnTo>
                  <a:pt x="4688" y="778"/>
                </a:lnTo>
                <a:lnTo>
                  <a:pt x="4688" y="753"/>
                </a:lnTo>
                <a:lnTo>
                  <a:pt x="4697" y="730"/>
                </a:lnTo>
                <a:lnTo>
                  <a:pt x="4710" y="710"/>
                </a:lnTo>
                <a:lnTo>
                  <a:pt x="4728" y="693"/>
                </a:lnTo>
                <a:lnTo>
                  <a:pt x="4751" y="682"/>
                </a:lnTo>
                <a:lnTo>
                  <a:pt x="4774" y="677"/>
                </a:lnTo>
                <a:lnTo>
                  <a:pt x="4797" y="678"/>
                </a:lnTo>
                <a:lnTo>
                  <a:pt x="4820" y="686"/>
                </a:lnTo>
                <a:lnTo>
                  <a:pt x="4841" y="700"/>
                </a:lnTo>
                <a:lnTo>
                  <a:pt x="4955" y="803"/>
                </a:lnTo>
                <a:lnTo>
                  <a:pt x="5064" y="910"/>
                </a:lnTo>
                <a:lnTo>
                  <a:pt x="5167" y="1024"/>
                </a:lnTo>
                <a:lnTo>
                  <a:pt x="5263" y="1141"/>
                </a:lnTo>
                <a:lnTo>
                  <a:pt x="5353" y="1264"/>
                </a:lnTo>
                <a:lnTo>
                  <a:pt x="5360" y="1275"/>
                </a:lnTo>
                <a:lnTo>
                  <a:pt x="5367" y="1286"/>
                </a:lnTo>
                <a:lnTo>
                  <a:pt x="5452" y="1419"/>
                </a:lnTo>
                <a:lnTo>
                  <a:pt x="5531" y="1556"/>
                </a:lnTo>
                <a:lnTo>
                  <a:pt x="5602" y="1699"/>
                </a:lnTo>
                <a:lnTo>
                  <a:pt x="5666" y="1845"/>
                </a:lnTo>
                <a:lnTo>
                  <a:pt x="5721" y="1992"/>
                </a:lnTo>
                <a:lnTo>
                  <a:pt x="5767" y="2146"/>
                </a:lnTo>
                <a:lnTo>
                  <a:pt x="5807" y="2299"/>
                </a:lnTo>
                <a:lnTo>
                  <a:pt x="5837" y="2457"/>
                </a:lnTo>
                <a:lnTo>
                  <a:pt x="5858" y="2616"/>
                </a:lnTo>
                <a:lnTo>
                  <a:pt x="5872" y="2776"/>
                </a:lnTo>
                <a:lnTo>
                  <a:pt x="5876" y="2938"/>
                </a:lnTo>
                <a:lnTo>
                  <a:pt x="5871" y="3105"/>
                </a:lnTo>
                <a:lnTo>
                  <a:pt x="5856" y="3271"/>
                </a:lnTo>
                <a:lnTo>
                  <a:pt x="5833" y="3435"/>
                </a:lnTo>
                <a:lnTo>
                  <a:pt x="5801" y="3597"/>
                </a:lnTo>
                <a:lnTo>
                  <a:pt x="5760" y="3757"/>
                </a:lnTo>
                <a:lnTo>
                  <a:pt x="5710" y="3914"/>
                </a:lnTo>
                <a:lnTo>
                  <a:pt x="5652" y="4067"/>
                </a:lnTo>
                <a:lnTo>
                  <a:pt x="5584" y="4216"/>
                </a:lnTo>
                <a:lnTo>
                  <a:pt x="5509" y="4362"/>
                </a:lnTo>
                <a:lnTo>
                  <a:pt x="5424" y="4503"/>
                </a:lnTo>
                <a:lnTo>
                  <a:pt x="5333" y="4640"/>
                </a:lnTo>
                <a:lnTo>
                  <a:pt x="5231" y="4774"/>
                </a:lnTo>
                <a:lnTo>
                  <a:pt x="5125" y="4900"/>
                </a:lnTo>
                <a:lnTo>
                  <a:pt x="5221" y="4939"/>
                </a:lnTo>
                <a:lnTo>
                  <a:pt x="5230" y="4943"/>
                </a:lnTo>
                <a:lnTo>
                  <a:pt x="5246" y="4950"/>
                </a:lnTo>
                <a:lnTo>
                  <a:pt x="5265" y="4959"/>
                </a:lnTo>
                <a:lnTo>
                  <a:pt x="5288" y="4971"/>
                </a:lnTo>
                <a:lnTo>
                  <a:pt x="5315" y="4987"/>
                </a:lnTo>
                <a:lnTo>
                  <a:pt x="5342" y="5007"/>
                </a:lnTo>
                <a:lnTo>
                  <a:pt x="5372" y="5030"/>
                </a:lnTo>
                <a:lnTo>
                  <a:pt x="5401" y="5059"/>
                </a:lnTo>
                <a:lnTo>
                  <a:pt x="5431" y="5091"/>
                </a:lnTo>
                <a:lnTo>
                  <a:pt x="5458" y="5126"/>
                </a:lnTo>
                <a:lnTo>
                  <a:pt x="5484" y="5167"/>
                </a:lnTo>
                <a:lnTo>
                  <a:pt x="5507" y="5214"/>
                </a:lnTo>
                <a:lnTo>
                  <a:pt x="5527" y="5263"/>
                </a:lnTo>
                <a:lnTo>
                  <a:pt x="5541" y="5320"/>
                </a:lnTo>
                <a:lnTo>
                  <a:pt x="5550" y="5383"/>
                </a:lnTo>
                <a:lnTo>
                  <a:pt x="5554" y="5450"/>
                </a:lnTo>
                <a:lnTo>
                  <a:pt x="5554" y="5783"/>
                </a:lnTo>
                <a:lnTo>
                  <a:pt x="5548" y="5812"/>
                </a:lnTo>
                <a:lnTo>
                  <a:pt x="5536" y="5837"/>
                </a:lnTo>
                <a:lnTo>
                  <a:pt x="5516" y="5858"/>
                </a:lnTo>
                <a:lnTo>
                  <a:pt x="5490" y="5871"/>
                </a:lnTo>
                <a:lnTo>
                  <a:pt x="5461" y="5876"/>
                </a:lnTo>
                <a:lnTo>
                  <a:pt x="2477" y="5876"/>
                </a:lnTo>
                <a:lnTo>
                  <a:pt x="2447" y="5871"/>
                </a:lnTo>
                <a:lnTo>
                  <a:pt x="2422" y="5858"/>
                </a:lnTo>
                <a:lnTo>
                  <a:pt x="2402" y="5839"/>
                </a:lnTo>
                <a:lnTo>
                  <a:pt x="2388" y="5812"/>
                </a:lnTo>
                <a:lnTo>
                  <a:pt x="2384" y="5783"/>
                </a:lnTo>
                <a:lnTo>
                  <a:pt x="2388" y="5753"/>
                </a:lnTo>
                <a:lnTo>
                  <a:pt x="2402" y="5728"/>
                </a:lnTo>
                <a:lnTo>
                  <a:pt x="2422" y="5709"/>
                </a:lnTo>
                <a:lnTo>
                  <a:pt x="2447" y="5694"/>
                </a:lnTo>
                <a:lnTo>
                  <a:pt x="2477" y="5691"/>
                </a:lnTo>
                <a:lnTo>
                  <a:pt x="3976" y="5691"/>
                </a:lnTo>
                <a:lnTo>
                  <a:pt x="3976" y="5367"/>
                </a:lnTo>
                <a:lnTo>
                  <a:pt x="3973" y="5303"/>
                </a:lnTo>
                <a:lnTo>
                  <a:pt x="3964" y="5244"/>
                </a:lnTo>
                <a:lnTo>
                  <a:pt x="3948" y="5190"/>
                </a:lnTo>
                <a:lnTo>
                  <a:pt x="3930" y="5144"/>
                </a:lnTo>
                <a:lnTo>
                  <a:pt x="3907" y="5101"/>
                </a:lnTo>
                <a:lnTo>
                  <a:pt x="3882" y="5066"/>
                </a:lnTo>
                <a:lnTo>
                  <a:pt x="3855" y="5034"/>
                </a:lnTo>
                <a:lnTo>
                  <a:pt x="3827" y="5007"/>
                </a:lnTo>
                <a:lnTo>
                  <a:pt x="3800" y="4984"/>
                </a:lnTo>
                <a:lnTo>
                  <a:pt x="3775" y="4966"/>
                </a:lnTo>
                <a:lnTo>
                  <a:pt x="3752" y="4950"/>
                </a:lnTo>
                <a:lnTo>
                  <a:pt x="3730" y="4939"/>
                </a:lnTo>
                <a:lnTo>
                  <a:pt x="3714" y="4930"/>
                </a:lnTo>
                <a:lnTo>
                  <a:pt x="3702" y="4927"/>
                </a:lnTo>
                <a:lnTo>
                  <a:pt x="3697" y="4925"/>
                </a:lnTo>
                <a:lnTo>
                  <a:pt x="3695" y="4923"/>
                </a:lnTo>
                <a:lnTo>
                  <a:pt x="3693" y="4923"/>
                </a:lnTo>
                <a:lnTo>
                  <a:pt x="3241" y="4742"/>
                </a:lnTo>
                <a:lnTo>
                  <a:pt x="3011" y="4980"/>
                </a:lnTo>
                <a:lnTo>
                  <a:pt x="2991" y="4996"/>
                </a:lnTo>
                <a:lnTo>
                  <a:pt x="2970" y="5005"/>
                </a:lnTo>
                <a:lnTo>
                  <a:pt x="2945" y="5009"/>
                </a:lnTo>
                <a:lnTo>
                  <a:pt x="2943" y="5009"/>
                </a:lnTo>
                <a:lnTo>
                  <a:pt x="2920" y="5007"/>
                </a:lnTo>
                <a:lnTo>
                  <a:pt x="2899" y="4998"/>
                </a:lnTo>
                <a:lnTo>
                  <a:pt x="2879" y="4984"/>
                </a:lnTo>
                <a:lnTo>
                  <a:pt x="2639" y="4749"/>
                </a:lnTo>
                <a:lnTo>
                  <a:pt x="2637" y="4745"/>
                </a:lnTo>
                <a:lnTo>
                  <a:pt x="2185" y="4923"/>
                </a:lnTo>
                <a:lnTo>
                  <a:pt x="2179" y="4925"/>
                </a:lnTo>
                <a:lnTo>
                  <a:pt x="2174" y="4927"/>
                </a:lnTo>
                <a:lnTo>
                  <a:pt x="2163" y="4932"/>
                </a:lnTo>
                <a:lnTo>
                  <a:pt x="2147" y="4939"/>
                </a:lnTo>
                <a:lnTo>
                  <a:pt x="2126" y="4950"/>
                </a:lnTo>
                <a:lnTo>
                  <a:pt x="2103" y="4966"/>
                </a:lnTo>
                <a:lnTo>
                  <a:pt x="2078" y="4984"/>
                </a:lnTo>
                <a:lnTo>
                  <a:pt x="2051" y="5007"/>
                </a:lnTo>
                <a:lnTo>
                  <a:pt x="2023" y="5034"/>
                </a:lnTo>
                <a:lnTo>
                  <a:pt x="1996" y="5066"/>
                </a:lnTo>
                <a:lnTo>
                  <a:pt x="1971" y="5101"/>
                </a:lnTo>
                <a:lnTo>
                  <a:pt x="1950" y="5144"/>
                </a:lnTo>
                <a:lnTo>
                  <a:pt x="1930" y="5190"/>
                </a:lnTo>
                <a:lnTo>
                  <a:pt x="1914" y="5244"/>
                </a:lnTo>
                <a:lnTo>
                  <a:pt x="1905" y="5303"/>
                </a:lnTo>
                <a:lnTo>
                  <a:pt x="1902" y="5367"/>
                </a:lnTo>
                <a:lnTo>
                  <a:pt x="1902" y="5691"/>
                </a:lnTo>
                <a:lnTo>
                  <a:pt x="2187" y="5691"/>
                </a:lnTo>
                <a:lnTo>
                  <a:pt x="2215" y="5694"/>
                </a:lnTo>
                <a:lnTo>
                  <a:pt x="2242" y="5709"/>
                </a:lnTo>
                <a:lnTo>
                  <a:pt x="2261" y="5728"/>
                </a:lnTo>
                <a:lnTo>
                  <a:pt x="2274" y="5753"/>
                </a:lnTo>
                <a:lnTo>
                  <a:pt x="2279" y="5783"/>
                </a:lnTo>
                <a:lnTo>
                  <a:pt x="2274" y="5812"/>
                </a:lnTo>
                <a:lnTo>
                  <a:pt x="2261" y="5839"/>
                </a:lnTo>
                <a:lnTo>
                  <a:pt x="2242" y="5858"/>
                </a:lnTo>
                <a:lnTo>
                  <a:pt x="2215" y="5871"/>
                </a:lnTo>
                <a:lnTo>
                  <a:pt x="2187" y="5876"/>
                </a:lnTo>
                <a:lnTo>
                  <a:pt x="1809" y="5876"/>
                </a:lnTo>
                <a:lnTo>
                  <a:pt x="1797" y="5874"/>
                </a:lnTo>
                <a:lnTo>
                  <a:pt x="1782" y="5876"/>
                </a:lnTo>
                <a:lnTo>
                  <a:pt x="417" y="5876"/>
                </a:lnTo>
                <a:lnTo>
                  <a:pt x="388" y="5871"/>
                </a:lnTo>
                <a:lnTo>
                  <a:pt x="361" y="5858"/>
                </a:lnTo>
                <a:lnTo>
                  <a:pt x="342" y="5839"/>
                </a:lnTo>
                <a:lnTo>
                  <a:pt x="329" y="5812"/>
                </a:lnTo>
                <a:lnTo>
                  <a:pt x="324" y="5783"/>
                </a:lnTo>
                <a:lnTo>
                  <a:pt x="324" y="5450"/>
                </a:lnTo>
                <a:lnTo>
                  <a:pt x="328" y="5383"/>
                </a:lnTo>
                <a:lnTo>
                  <a:pt x="337" y="5320"/>
                </a:lnTo>
                <a:lnTo>
                  <a:pt x="353" y="5263"/>
                </a:lnTo>
                <a:lnTo>
                  <a:pt x="372" y="5212"/>
                </a:lnTo>
                <a:lnTo>
                  <a:pt x="395" y="5167"/>
                </a:lnTo>
                <a:lnTo>
                  <a:pt x="420" y="5125"/>
                </a:lnTo>
                <a:lnTo>
                  <a:pt x="449" y="5089"/>
                </a:lnTo>
                <a:lnTo>
                  <a:pt x="477" y="5057"/>
                </a:lnTo>
                <a:lnTo>
                  <a:pt x="507" y="5030"/>
                </a:lnTo>
                <a:lnTo>
                  <a:pt x="536" y="5007"/>
                </a:lnTo>
                <a:lnTo>
                  <a:pt x="564" y="4987"/>
                </a:lnTo>
                <a:lnTo>
                  <a:pt x="591" y="4971"/>
                </a:lnTo>
                <a:lnTo>
                  <a:pt x="614" y="4959"/>
                </a:lnTo>
                <a:lnTo>
                  <a:pt x="634" y="4950"/>
                </a:lnTo>
                <a:lnTo>
                  <a:pt x="648" y="4943"/>
                </a:lnTo>
                <a:lnTo>
                  <a:pt x="657" y="4939"/>
                </a:lnTo>
                <a:lnTo>
                  <a:pt x="753" y="4902"/>
                </a:lnTo>
                <a:lnTo>
                  <a:pt x="645" y="4774"/>
                </a:lnTo>
                <a:lnTo>
                  <a:pt x="545" y="4642"/>
                </a:lnTo>
                <a:lnTo>
                  <a:pt x="452" y="4505"/>
                </a:lnTo>
                <a:lnTo>
                  <a:pt x="369" y="4362"/>
                </a:lnTo>
                <a:lnTo>
                  <a:pt x="292" y="4216"/>
                </a:lnTo>
                <a:lnTo>
                  <a:pt x="224" y="4067"/>
                </a:lnTo>
                <a:lnTo>
                  <a:pt x="166" y="3914"/>
                </a:lnTo>
                <a:lnTo>
                  <a:pt x="116" y="3757"/>
                </a:lnTo>
                <a:lnTo>
                  <a:pt x="75" y="3599"/>
                </a:lnTo>
                <a:lnTo>
                  <a:pt x="43" y="3437"/>
                </a:lnTo>
                <a:lnTo>
                  <a:pt x="20" y="3273"/>
                </a:lnTo>
                <a:lnTo>
                  <a:pt x="5" y="3105"/>
                </a:lnTo>
                <a:lnTo>
                  <a:pt x="0" y="2938"/>
                </a:lnTo>
                <a:lnTo>
                  <a:pt x="5" y="2771"/>
                </a:lnTo>
                <a:lnTo>
                  <a:pt x="18" y="2605"/>
                </a:lnTo>
                <a:lnTo>
                  <a:pt x="41" y="2441"/>
                </a:lnTo>
                <a:lnTo>
                  <a:pt x="73" y="2279"/>
                </a:lnTo>
                <a:lnTo>
                  <a:pt x="114" y="2121"/>
                </a:lnTo>
                <a:lnTo>
                  <a:pt x="164" y="1966"/>
                </a:lnTo>
                <a:lnTo>
                  <a:pt x="223" y="1813"/>
                </a:lnTo>
                <a:lnTo>
                  <a:pt x="288" y="1665"/>
                </a:lnTo>
                <a:lnTo>
                  <a:pt x="363" y="1519"/>
                </a:lnTo>
                <a:lnTo>
                  <a:pt x="447" y="1378"/>
                </a:lnTo>
                <a:lnTo>
                  <a:pt x="540" y="1241"/>
                </a:lnTo>
                <a:lnTo>
                  <a:pt x="637" y="1109"/>
                </a:lnTo>
                <a:lnTo>
                  <a:pt x="746" y="983"/>
                </a:lnTo>
                <a:lnTo>
                  <a:pt x="860" y="860"/>
                </a:lnTo>
                <a:lnTo>
                  <a:pt x="983" y="746"/>
                </a:lnTo>
                <a:lnTo>
                  <a:pt x="1109" y="637"/>
                </a:lnTo>
                <a:lnTo>
                  <a:pt x="1241" y="540"/>
                </a:lnTo>
                <a:lnTo>
                  <a:pt x="1378" y="447"/>
                </a:lnTo>
                <a:lnTo>
                  <a:pt x="1519" y="363"/>
                </a:lnTo>
                <a:lnTo>
                  <a:pt x="1665" y="288"/>
                </a:lnTo>
                <a:lnTo>
                  <a:pt x="1813" y="223"/>
                </a:lnTo>
                <a:lnTo>
                  <a:pt x="1966" y="164"/>
                </a:lnTo>
                <a:lnTo>
                  <a:pt x="2121" y="114"/>
                </a:lnTo>
                <a:lnTo>
                  <a:pt x="2279" y="73"/>
                </a:lnTo>
                <a:lnTo>
                  <a:pt x="2441" y="41"/>
                </a:lnTo>
                <a:lnTo>
                  <a:pt x="2605" y="18"/>
                </a:lnTo>
                <a:lnTo>
                  <a:pt x="2771" y="5"/>
                </a:lnTo>
                <a:lnTo>
                  <a:pt x="293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latin typeface="Helvetica Neue" panose="02000503000000020004" pitchFamily="2" charset="0"/>
              <a:cs typeface="Helvetica Neue" panose="02000503000000020004" pitchFamily="2" charset="0"/>
            </a:endParaRPr>
          </a:p>
        </p:txBody>
      </p:sp>
      <p:grpSp>
        <p:nvGrpSpPr>
          <p:cNvPr id="5" name="Group 4">
            <a:extLst>
              <a:ext uri="{FF2B5EF4-FFF2-40B4-BE49-F238E27FC236}">
                <a16:creationId xmlns:a16="http://schemas.microsoft.com/office/drawing/2014/main" id="{28604ED1-9497-BD27-E0A0-BBDD915155EE}"/>
              </a:ext>
            </a:extLst>
          </p:cNvPr>
          <p:cNvGrpSpPr/>
          <p:nvPr/>
        </p:nvGrpSpPr>
        <p:grpSpPr>
          <a:xfrm>
            <a:off x="4063892" y="1500188"/>
            <a:ext cx="1016216" cy="1071562"/>
            <a:chOff x="4056063" y="2566988"/>
            <a:chExt cx="509588" cy="509588"/>
          </a:xfrm>
          <a:solidFill>
            <a:schemeClr val="bg1"/>
          </a:solidFill>
        </p:grpSpPr>
        <p:sp>
          <p:nvSpPr>
            <p:cNvPr id="6" name="Freeform 12">
              <a:extLst>
                <a:ext uri="{FF2B5EF4-FFF2-40B4-BE49-F238E27FC236}">
                  <a16:creationId xmlns:a16="http://schemas.microsoft.com/office/drawing/2014/main" id="{661409F8-FA6B-51AD-2F42-193EBBF2C056}"/>
                </a:ext>
              </a:extLst>
            </p:cNvPr>
            <p:cNvSpPr>
              <a:spLocks/>
            </p:cNvSpPr>
            <p:nvPr/>
          </p:nvSpPr>
          <p:spPr bwMode="auto">
            <a:xfrm>
              <a:off x="4132263" y="3035300"/>
              <a:ext cx="34925" cy="41275"/>
            </a:xfrm>
            <a:custGeom>
              <a:avLst/>
              <a:gdLst>
                <a:gd name="T0" fmla="*/ 63 w 242"/>
                <a:gd name="T1" fmla="*/ 0 h 284"/>
                <a:gd name="T2" fmla="*/ 81 w 242"/>
                <a:gd name="T3" fmla="*/ 1 h 284"/>
                <a:gd name="T4" fmla="*/ 98 w 242"/>
                <a:gd name="T5" fmla="*/ 6 h 284"/>
                <a:gd name="T6" fmla="*/ 113 w 242"/>
                <a:gd name="T7" fmla="*/ 15 h 284"/>
                <a:gd name="T8" fmla="*/ 126 w 242"/>
                <a:gd name="T9" fmla="*/ 29 h 284"/>
                <a:gd name="T10" fmla="*/ 230 w 242"/>
                <a:gd name="T11" fmla="*/ 175 h 284"/>
                <a:gd name="T12" fmla="*/ 238 w 242"/>
                <a:gd name="T13" fmla="*/ 192 h 284"/>
                <a:gd name="T14" fmla="*/ 242 w 242"/>
                <a:gd name="T15" fmla="*/ 209 h 284"/>
                <a:gd name="T16" fmla="*/ 241 w 242"/>
                <a:gd name="T17" fmla="*/ 226 h 284"/>
                <a:gd name="T18" fmla="*/ 236 w 242"/>
                <a:gd name="T19" fmla="*/ 243 h 284"/>
                <a:gd name="T20" fmla="*/ 227 w 242"/>
                <a:gd name="T21" fmla="*/ 258 h 284"/>
                <a:gd name="T22" fmla="*/ 213 w 242"/>
                <a:gd name="T23" fmla="*/ 271 h 284"/>
                <a:gd name="T24" fmla="*/ 201 w 242"/>
                <a:gd name="T25" fmla="*/ 279 h 284"/>
                <a:gd name="T26" fmla="*/ 187 w 242"/>
                <a:gd name="T27" fmla="*/ 283 h 284"/>
                <a:gd name="T28" fmla="*/ 173 w 242"/>
                <a:gd name="T29" fmla="*/ 284 h 284"/>
                <a:gd name="T30" fmla="*/ 157 w 242"/>
                <a:gd name="T31" fmla="*/ 282 h 284"/>
                <a:gd name="T32" fmla="*/ 142 w 242"/>
                <a:gd name="T33" fmla="*/ 276 h 284"/>
                <a:gd name="T34" fmla="*/ 128 w 242"/>
                <a:gd name="T35" fmla="*/ 268 h 284"/>
                <a:gd name="T36" fmla="*/ 117 w 242"/>
                <a:gd name="T37" fmla="*/ 255 h 284"/>
                <a:gd name="T38" fmla="*/ 13 w 242"/>
                <a:gd name="T39" fmla="*/ 108 h 284"/>
                <a:gd name="T40" fmla="*/ 4 w 242"/>
                <a:gd name="T41" fmla="*/ 92 h 284"/>
                <a:gd name="T42" fmla="*/ 0 w 242"/>
                <a:gd name="T43" fmla="*/ 75 h 284"/>
                <a:gd name="T44" fmla="*/ 1 w 242"/>
                <a:gd name="T45" fmla="*/ 56 h 284"/>
                <a:gd name="T46" fmla="*/ 7 w 242"/>
                <a:gd name="T47" fmla="*/ 40 h 284"/>
                <a:gd name="T48" fmla="*/ 15 w 242"/>
                <a:gd name="T49" fmla="*/ 25 h 284"/>
                <a:gd name="T50" fmla="*/ 29 w 242"/>
                <a:gd name="T51" fmla="*/ 12 h 284"/>
                <a:gd name="T52" fmla="*/ 45 w 242"/>
                <a:gd name="T53" fmla="*/ 4 h 284"/>
                <a:gd name="T54" fmla="*/ 63 w 242"/>
                <a:gd name="T5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2" h="284">
                  <a:moveTo>
                    <a:pt x="63" y="0"/>
                  </a:moveTo>
                  <a:lnTo>
                    <a:pt x="81" y="1"/>
                  </a:lnTo>
                  <a:lnTo>
                    <a:pt x="98" y="6"/>
                  </a:lnTo>
                  <a:lnTo>
                    <a:pt x="113" y="15"/>
                  </a:lnTo>
                  <a:lnTo>
                    <a:pt x="126" y="29"/>
                  </a:lnTo>
                  <a:lnTo>
                    <a:pt x="230" y="175"/>
                  </a:lnTo>
                  <a:lnTo>
                    <a:pt x="238" y="192"/>
                  </a:lnTo>
                  <a:lnTo>
                    <a:pt x="242" y="209"/>
                  </a:lnTo>
                  <a:lnTo>
                    <a:pt x="241" y="226"/>
                  </a:lnTo>
                  <a:lnTo>
                    <a:pt x="236" y="243"/>
                  </a:lnTo>
                  <a:lnTo>
                    <a:pt x="227" y="258"/>
                  </a:lnTo>
                  <a:lnTo>
                    <a:pt x="213" y="271"/>
                  </a:lnTo>
                  <a:lnTo>
                    <a:pt x="201" y="279"/>
                  </a:lnTo>
                  <a:lnTo>
                    <a:pt x="187" y="283"/>
                  </a:lnTo>
                  <a:lnTo>
                    <a:pt x="173" y="284"/>
                  </a:lnTo>
                  <a:lnTo>
                    <a:pt x="157" y="282"/>
                  </a:lnTo>
                  <a:lnTo>
                    <a:pt x="142" y="276"/>
                  </a:lnTo>
                  <a:lnTo>
                    <a:pt x="128" y="268"/>
                  </a:lnTo>
                  <a:lnTo>
                    <a:pt x="117" y="255"/>
                  </a:lnTo>
                  <a:lnTo>
                    <a:pt x="13" y="108"/>
                  </a:lnTo>
                  <a:lnTo>
                    <a:pt x="4" y="92"/>
                  </a:lnTo>
                  <a:lnTo>
                    <a:pt x="0" y="75"/>
                  </a:lnTo>
                  <a:lnTo>
                    <a:pt x="1" y="56"/>
                  </a:lnTo>
                  <a:lnTo>
                    <a:pt x="7" y="40"/>
                  </a:lnTo>
                  <a:lnTo>
                    <a:pt x="15" y="25"/>
                  </a:lnTo>
                  <a:lnTo>
                    <a:pt x="29" y="12"/>
                  </a:lnTo>
                  <a:lnTo>
                    <a:pt x="45" y="4"/>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9" name="Freeform 13">
              <a:extLst>
                <a:ext uri="{FF2B5EF4-FFF2-40B4-BE49-F238E27FC236}">
                  <a16:creationId xmlns:a16="http://schemas.microsoft.com/office/drawing/2014/main" id="{358A10A2-05DA-EDB8-E7DA-09B6EA92A4DD}"/>
                </a:ext>
              </a:extLst>
            </p:cNvPr>
            <p:cNvSpPr>
              <a:spLocks/>
            </p:cNvSpPr>
            <p:nvPr/>
          </p:nvSpPr>
          <p:spPr bwMode="auto">
            <a:xfrm>
              <a:off x="4056063" y="2722563"/>
              <a:ext cx="223838" cy="354013"/>
            </a:xfrm>
            <a:custGeom>
              <a:avLst/>
              <a:gdLst>
                <a:gd name="T0" fmla="*/ 316 w 1556"/>
                <a:gd name="T1" fmla="*/ 16 h 2455"/>
                <a:gd name="T2" fmla="*/ 400 w 1556"/>
                <a:gd name="T3" fmla="*/ 73 h 2455"/>
                <a:gd name="T4" fmla="*/ 452 w 1556"/>
                <a:gd name="T5" fmla="*/ 161 h 2455"/>
                <a:gd name="T6" fmla="*/ 463 w 1556"/>
                <a:gd name="T7" fmla="*/ 1063 h 2455"/>
                <a:gd name="T8" fmla="*/ 546 w 1556"/>
                <a:gd name="T9" fmla="*/ 1008 h 2455"/>
                <a:gd name="T10" fmla="*/ 643 w 1556"/>
                <a:gd name="T11" fmla="*/ 991 h 2455"/>
                <a:gd name="T12" fmla="*/ 741 w 1556"/>
                <a:gd name="T13" fmla="*/ 1015 h 2455"/>
                <a:gd name="T14" fmla="*/ 1070 w 1556"/>
                <a:gd name="T15" fmla="*/ 1237 h 2455"/>
                <a:gd name="T16" fmla="*/ 1226 w 1556"/>
                <a:gd name="T17" fmla="*/ 1386 h 2455"/>
                <a:gd name="T18" fmla="*/ 1345 w 1556"/>
                <a:gd name="T19" fmla="*/ 1563 h 2455"/>
                <a:gd name="T20" fmla="*/ 1424 w 1556"/>
                <a:gd name="T21" fmla="*/ 1762 h 2455"/>
                <a:gd name="T22" fmla="*/ 1556 w 1556"/>
                <a:gd name="T23" fmla="*/ 2391 h 2455"/>
                <a:gd name="T24" fmla="*/ 1534 w 1556"/>
                <a:gd name="T25" fmla="*/ 2437 h 2455"/>
                <a:gd name="T26" fmla="*/ 1494 w 1556"/>
                <a:gd name="T27" fmla="*/ 2455 h 2455"/>
                <a:gd name="T28" fmla="*/ 1451 w 1556"/>
                <a:gd name="T29" fmla="*/ 2445 h 2455"/>
                <a:gd name="T30" fmla="*/ 1420 w 1556"/>
                <a:gd name="T31" fmla="*/ 2400 h 2455"/>
                <a:gd name="T32" fmla="*/ 1269 w 1556"/>
                <a:gd name="T33" fmla="*/ 1728 h 2455"/>
                <a:gd name="T34" fmla="*/ 1175 w 1556"/>
                <a:gd name="T35" fmla="*/ 1548 h 2455"/>
                <a:gd name="T36" fmla="*/ 1042 w 1556"/>
                <a:gd name="T37" fmla="*/ 1395 h 2455"/>
                <a:gd name="T38" fmla="*/ 693 w 1556"/>
                <a:gd name="T39" fmla="*/ 1147 h 2455"/>
                <a:gd name="T40" fmla="*/ 632 w 1556"/>
                <a:gd name="T41" fmla="*/ 1128 h 2455"/>
                <a:gd name="T42" fmla="*/ 573 w 1556"/>
                <a:gd name="T43" fmla="*/ 1149 h 2455"/>
                <a:gd name="T44" fmla="*/ 533 w 1556"/>
                <a:gd name="T45" fmla="*/ 1206 h 2455"/>
                <a:gd name="T46" fmla="*/ 532 w 1556"/>
                <a:gd name="T47" fmla="*/ 1274 h 2455"/>
                <a:gd name="T48" fmla="*/ 556 w 1556"/>
                <a:gd name="T49" fmla="*/ 1317 h 2455"/>
                <a:gd name="T50" fmla="*/ 763 w 1556"/>
                <a:gd name="T51" fmla="*/ 1538 h 2455"/>
                <a:gd name="T52" fmla="*/ 826 w 1556"/>
                <a:gd name="T53" fmla="*/ 1606 h 2455"/>
                <a:gd name="T54" fmla="*/ 872 w 1556"/>
                <a:gd name="T55" fmla="*/ 1653 h 2455"/>
                <a:gd name="T56" fmla="*/ 889 w 1556"/>
                <a:gd name="T57" fmla="*/ 1671 h 2455"/>
                <a:gd name="T58" fmla="*/ 908 w 1556"/>
                <a:gd name="T59" fmla="*/ 1721 h 2455"/>
                <a:gd name="T60" fmla="*/ 886 w 1556"/>
                <a:gd name="T61" fmla="*/ 1769 h 2455"/>
                <a:gd name="T62" fmla="*/ 836 w 1556"/>
                <a:gd name="T63" fmla="*/ 1788 h 2455"/>
                <a:gd name="T64" fmla="*/ 788 w 1556"/>
                <a:gd name="T65" fmla="*/ 1766 h 2455"/>
                <a:gd name="T66" fmla="*/ 771 w 1556"/>
                <a:gd name="T67" fmla="*/ 1747 h 2455"/>
                <a:gd name="T68" fmla="*/ 723 w 1556"/>
                <a:gd name="T69" fmla="*/ 1697 h 2455"/>
                <a:gd name="T70" fmla="*/ 680 w 1556"/>
                <a:gd name="T71" fmla="*/ 1652 h 2455"/>
                <a:gd name="T72" fmla="*/ 532 w 1556"/>
                <a:gd name="T73" fmla="*/ 1494 h 2455"/>
                <a:gd name="T74" fmla="*/ 449 w 1556"/>
                <a:gd name="T75" fmla="*/ 1404 h 2455"/>
                <a:gd name="T76" fmla="*/ 366 w 1556"/>
                <a:gd name="T77" fmla="*/ 1278 h 2455"/>
                <a:gd name="T78" fmla="*/ 327 w 1556"/>
                <a:gd name="T79" fmla="*/ 1132 h 2455"/>
                <a:gd name="T80" fmla="*/ 322 w 1556"/>
                <a:gd name="T81" fmla="*/ 210 h 2455"/>
                <a:gd name="T82" fmla="*/ 289 w 1556"/>
                <a:gd name="T83" fmla="*/ 158 h 2455"/>
                <a:gd name="T84" fmla="*/ 231 w 1556"/>
                <a:gd name="T85" fmla="*/ 139 h 2455"/>
                <a:gd name="T86" fmla="*/ 173 w 1556"/>
                <a:gd name="T87" fmla="*/ 159 h 2455"/>
                <a:gd name="T88" fmla="*/ 141 w 1556"/>
                <a:gd name="T89" fmla="*/ 211 h 2455"/>
                <a:gd name="T90" fmla="*/ 141 w 1556"/>
                <a:gd name="T91" fmla="*/ 1357 h 2455"/>
                <a:gd name="T92" fmla="*/ 182 w 1556"/>
                <a:gd name="T93" fmla="*/ 1516 h 2455"/>
                <a:gd name="T94" fmla="*/ 360 w 1556"/>
                <a:gd name="T95" fmla="*/ 1784 h 2455"/>
                <a:gd name="T96" fmla="*/ 371 w 1556"/>
                <a:gd name="T97" fmla="*/ 1836 h 2455"/>
                <a:gd name="T98" fmla="*/ 343 w 1556"/>
                <a:gd name="T99" fmla="*/ 1881 h 2455"/>
                <a:gd name="T100" fmla="*/ 304 w 1556"/>
                <a:gd name="T101" fmla="*/ 1894 h 2455"/>
                <a:gd name="T102" fmla="*/ 259 w 1556"/>
                <a:gd name="T103" fmla="*/ 1878 h 2455"/>
                <a:gd name="T104" fmla="*/ 91 w 1556"/>
                <a:gd name="T105" fmla="*/ 1640 h 2455"/>
                <a:gd name="T106" fmla="*/ 24 w 1556"/>
                <a:gd name="T107" fmla="*/ 1478 h 2455"/>
                <a:gd name="T108" fmla="*/ 0 w 1556"/>
                <a:gd name="T109" fmla="*/ 1302 h 2455"/>
                <a:gd name="T110" fmla="*/ 11 w 1556"/>
                <a:gd name="T111" fmla="*/ 163 h 2455"/>
                <a:gd name="T112" fmla="*/ 61 w 1556"/>
                <a:gd name="T113" fmla="*/ 74 h 2455"/>
                <a:gd name="T114" fmla="*/ 146 w 1556"/>
                <a:gd name="T115" fmla="*/ 16 h 2455"/>
                <a:gd name="T116" fmla="*/ 247 w 1556"/>
                <a:gd name="T117" fmla="*/ 0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6" h="2455">
                  <a:moveTo>
                    <a:pt x="247" y="0"/>
                  </a:moveTo>
                  <a:lnTo>
                    <a:pt x="281" y="6"/>
                  </a:lnTo>
                  <a:lnTo>
                    <a:pt x="316" y="16"/>
                  </a:lnTo>
                  <a:lnTo>
                    <a:pt x="347" y="31"/>
                  </a:lnTo>
                  <a:lnTo>
                    <a:pt x="376" y="51"/>
                  </a:lnTo>
                  <a:lnTo>
                    <a:pt x="400" y="73"/>
                  </a:lnTo>
                  <a:lnTo>
                    <a:pt x="422" y="100"/>
                  </a:lnTo>
                  <a:lnTo>
                    <a:pt x="439" y="129"/>
                  </a:lnTo>
                  <a:lnTo>
                    <a:pt x="452" y="161"/>
                  </a:lnTo>
                  <a:lnTo>
                    <a:pt x="459" y="196"/>
                  </a:lnTo>
                  <a:lnTo>
                    <a:pt x="463" y="231"/>
                  </a:lnTo>
                  <a:lnTo>
                    <a:pt x="463" y="1063"/>
                  </a:lnTo>
                  <a:lnTo>
                    <a:pt x="488" y="1040"/>
                  </a:lnTo>
                  <a:lnTo>
                    <a:pt x="516" y="1022"/>
                  </a:lnTo>
                  <a:lnTo>
                    <a:pt x="546" y="1008"/>
                  </a:lnTo>
                  <a:lnTo>
                    <a:pt x="577" y="997"/>
                  </a:lnTo>
                  <a:lnTo>
                    <a:pt x="611" y="992"/>
                  </a:lnTo>
                  <a:lnTo>
                    <a:pt x="643" y="991"/>
                  </a:lnTo>
                  <a:lnTo>
                    <a:pt x="676" y="994"/>
                  </a:lnTo>
                  <a:lnTo>
                    <a:pt x="708" y="1002"/>
                  </a:lnTo>
                  <a:lnTo>
                    <a:pt x="741" y="1015"/>
                  </a:lnTo>
                  <a:lnTo>
                    <a:pt x="771" y="1032"/>
                  </a:lnTo>
                  <a:lnTo>
                    <a:pt x="1012" y="1194"/>
                  </a:lnTo>
                  <a:lnTo>
                    <a:pt x="1070" y="1237"/>
                  </a:lnTo>
                  <a:lnTo>
                    <a:pt x="1126" y="1283"/>
                  </a:lnTo>
                  <a:lnTo>
                    <a:pt x="1177" y="1333"/>
                  </a:lnTo>
                  <a:lnTo>
                    <a:pt x="1226" y="1386"/>
                  </a:lnTo>
                  <a:lnTo>
                    <a:pt x="1269" y="1442"/>
                  </a:lnTo>
                  <a:lnTo>
                    <a:pt x="1308" y="1501"/>
                  </a:lnTo>
                  <a:lnTo>
                    <a:pt x="1345" y="1563"/>
                  </a:lnTo>
                  <a:lnTo>
                    <a:pt x="1376" y="1626"/>
                  </a:lnTo>
                  <a:lnTo>
                    <a:pt x="1402" y="1693"/>
                  </a:lnTo>
                  <a:lnTo>
                    <a:pt x="1424" y="1762"/>
                  </a:lnTo>
                  <a:lnTo>
                    <a:pt x="1441" y="1832"/>
                  </a:lnTo>
                  <a:lnTo>
                    <a:pt x="1555" y="2371"/>
                  </a:lnTo>
                  <a:lnTo>
                    <a:pt x="1556" y="2391"/>
                  </a:lnTo>
                  <a:lnTo>
                    <a:pt x="1553" y="2408"/>
                  </a:lnTo>
                  <a:lnTo>
                    <a:pt x="1546" y="2424"/>
                  </a:lnTo>
                  <a:lnTo>
                    <a:pt x="1534" y="2437"/>
                  </a:lnTo>
                  <a:lnTo>
                    <a:pt x="1519" y="2447"/>
                  </a:lnTo>
                  <a:lnTo>
                    <a:pt x="1502" y="2454"/>
                  </a:lnTo>
                  <a:lnTo>
                    <a:pt x="1494" y="2455"/>
                  </a:lnTo>
                  <a:lnTo>
                    <a:pt x="1488" y="2455"/>
                  </a:lnTo>
                  <a:lnTo>
                    <a:pt x="1468" y="2453"/>
                  </a:lnTo>
                  <a:lnTo>
                    <a:pt x="1451" y="2445"/>
                  </a:lnTo>
                  <a:lnTo>
                    <a:pt x="1437" y="2434"/>
                  </a:lnTo>
                  <a:lnTo>
                    <a:pt x="1426" y="2419"/>
                  </a:lnTo>
                  <a:lnTo>
                    <a:pt x="1420" y="2400"/>
                  </a:lnTo>
                  <a:lnTo>
                    <a:pt x="1306" y="1861"/>
                  </a:lnTo>
                  <a:lnTo>
                    <a:pt x="1290" y="1794"/>
                  </a:lnTo>
                  <a:lnTo>
                    <a:pt x="1269" y="1728"/>
                  </a:lnTo>
                  <a:lnTo>
                    <a:pt x="1242" y="1666"/>
                  </a:lnTo>
                  <a:lnTo>
                    <a:pt x="1211" y="1606"/>
                  </a:lnTo>
                  <a:lnTo>
                    <a:pt x="1175" y="1548"/>
                  </a:lnTo>
                  <a:lnTo>
                    <a:pt x="1135" y="1493"/>
                  </a:lnTo>
                  <a:lnTo>
                    <a:pt x="1091" y="1442"/>
                  </a:lnTo>
                  <a:lnTo>
                    <a:pt x="1042" y="1395"/>
                  </a:lnTo>
                  <a:lnTo>
                    <a:pt x="991" y="1349"/>
                  </a:lnTo>
                  <a:lnTo>
                    <a:pt x="935" y="1309"/>
                  </a:lnTo>
                  <a:lnTo>
                    <a:pt x="693" y="1147"/>
                  </a:lnTo>
                  <a:lnTo>
                    <a:pt x="674" y="1136"/>
                  </a:lnTo>
                  <a:lnTo>
                    <a:pt x="654" y="1131"/>
                  </a:lnTo>
                  <a:lnTo>
                    <a:pt x="632" y="1128"/>
                  </a:lnTo>
                  <a:lnTo>
                    <a:pt x="612" y="1132"/>
                  </a:lnTo>
                  <a:lnTo>
                    <a:pt x="591" y="1138"/>
                  </a:lnTo>
                  <a:lnTo>
                    <a:pt x="573" y="1149"/>
                  </a:lnTo>
                  <a:lnTo>
                    <a:pt x="557" y="1164"/>
                  </a:lnTo>
                  <a:lnTo>
                    <a:pt x="543" y="1184"/>
                  </a:lnTo>
                  <a:lnTo>
                    <a:pt x="533" y="1206"/>
                  </a:lnTo>
                  <a:lnTo>
                    <a:pt x="528" y="1228"/>
                  </a:lnTo>
                  <a:lnTo>
                    <a:pt x="528" y="1252"/>
                  </a:lnTo>
                  <a:lnTo>
                    <a:pt x="532" y="1274"/>
                  </a:lnTo>
                  <a:lnTo>
                    <a:pt x="541" y="1297"/>
                  </a:lnTo>
                  <a:lnTo>
                    <a:pt x="555" y="1316"/>
                  </a:lnTo>
                  <a:lnTo>
                    <a:pt x="556" y="1317"/>
                  </a:lnTo>
                  <a:lnTo>
                    <a:pt x="715" y="1486"/>
                  </a:lnTo>
                  <a:lnTo>
                    <a:pt x="740" y="1513"/>
                  </a:lnTo>
                  <a:lnTo>
                    <a:pt x="763" y="1538"/>
                  </a:lnTo>
                  <a:lnTo>
                    <a:pt x="786" y="1562"/>
                  </a:lnTo>
                  <a:lnTo>
                    <a:pt x="807" y="1585"/>
                  </a:lnTo>
                  <a:lnTo>
                    <a:pt x="826" y="1606"/>
                  </a:lnTo>
                  <a:lnTo>
                    <a:pt x="845" y="1624"/>
                  </a:lnTo>
                  <a:lnTo>
                    <a:pt x="860" y="1640"/>
                  </a:lnTo>
                  <a:lnTo>
                    <a:pt x="872" y="1653"/>
                  </a:lnTo>
                  <a:lnTo>
                    <a:pt x="881" y="1663"/>
                  </a:lnTo>
                  <a:lnTo>
                    <a:pt x="887" y="1669"/>
                  </a:lnTo>
                  <a:lnTo>
                    <a:pt x="889" y="1671"/>
                  </a:lnTo>
                  <a:lnTo>
                    <a:pt x="899" y="1686"/>
                  </a:lnTo>
                  <a:lnTo>
                    <a:pt x="906" y="1704"/>
                  </a:lnTo>
                  <a:lnTo>
                    <a:pt x="908" y="1721"/>
                  </a:lnTo>
                  <a:lnTo>
                    <a:pt x="905" y="1739"/>
                  </a:lnTo>
                  <a:lnTo>
                    <a:pt x="897" y="1755"/>
                  </a:lnTo>
                  <a:lnTo>
                    <a:pt x="886" y="1769"/>
                  </a:lnTo>
                  <a:lnTo>
                    <a:pt x="870" y="1780"/>
                  </a:lnTo>
                  <a:lnTo>
                    <a:pt x="854" y="1786"/>
                  </a:lnTo>
                  <a:lnTo>
                    <a:pt x="836" y="1788"/>
                  </a:lnTo>
                  <a:lnTo>
                    <a:pt x="819" y="1785"/>
                  </a:lnTo>
                  <a:lnTo>
                    <a:pt x="803" y="1778"/>
                  </a:lnTo>
                  <a:lnTo>
                    <a:pt x="788" y="1766"/>
                  </a:lnTo>
                  <a:lnTo>
                    <a:pt x="786" y="1764"/>
                  </a:lnTo>
                  <a:lnTo>
                    <a:pt x="779" y="1757"/>
                  </a:lnTo>
                  <a:lnTo>
                    <a:pt x="771" y="1747"/>
                  </a:lnTo>
                  <a:lnTo>
                    <a:pt x="758" y="1734"/>
                  </a:lnTo>
                  <a:lnTo>
                    <a:pt x="742" y="1717"/>
                  </a:lnTo>
                  <a:lnTo>
                    <a:pt x="723" y="1697"/>
                  </a:lnTo>
                  <a:lnTo>
                    <a:pt x="704" y="1676"/>
                  </a:lnTo>
                  <a:lnTo>
                    <a:pt x="682" y="1653"/>
                  </a:lnTo>
                  <a:lnTo>
                    <a:pt x="680" y="1652"/>
                  </a:lnTo>
                  <a:lnTo>
                    <a:pt x="610" y="1577"/>
                  </a:lnTo>
                  <a:lnTo>
                    <a:pt x="571" y="1535"/>
                  </a:lnTo>
                  <a:lnTo>
                    <a:pt x="532" y="1494"/>
                  </a:lnTo>
                  <a:lnTo>
                    <a:pt x="495" y="1455"/>
                  </a:lnTo>
                  <a:lnTo>
                    <a:pt x="459" y="1417"/>
                  </a:lnTo>
                  <a:lnTo>
                    <a:pt x="449" y="1404"/>
                  </a:lnTo>
                  <a:lnTo>
                    <a:pt x="416" y="1364"/>
                  </a:lnTo>
                  <a:lnTo>
                    <a:pt x="389" y="1323"/>
                  </a:lnTo>
                  <a:lnTo>
                    <a:pt x="366" y="1278"/>
                  </a:lnTo>
                  <a:lnTo>
                    <a:pt x="348" y="1230"/>
                  </a:lnTo>
                  <a:lnTo>
                    <a:pt x="335" y="1182"/>
                  </a:lnTo>
                  <a:lnTo>
                    <a:pt x="327" y="1132"/>
                  </a:lnTo>
                  <a:lnTo>
                    <a:pt x="324" y="1081"/>
                  </a:lnTo>
                  <a:lnTo>
                    <a:pt x="324" y="231"/>
                  </a:lnTo>
                  <a:lnTo>
                    <a:pt x="322" y="210"/>
                  </a:lnTo>
                  <a:lnTo>
                    <a:pt x="314" y="190"/>
                  </a:lnTo>
                  <a:lnTo>
                    <a:pt x="304" y="173"/>
                  </a:lnTo>
                  <a:lnTo>
                    <a:pt x="289" y="158"/>
                  </a:lnTo>
                  <a:lnTo>
                    <a:pt x="272" y="147"/>
                  </a:lnTo>
                  <a:lnTo>
                    <a:pt x="251" y="141"/>
                  </a:lnTo>
                  <a:lnTo>
                    <a:pt x="231" y="139"/>
                  </a:lnTo>
                  <a:lnTo>
                    <a:pt x="210" y="141"/>
                  </a:lnTo>
                  <a:lnTo>
                    <a:pt x="191" y="147"/>
                  </a:lnTo>
                  <a:lnTo>
                    <a:pt x="173" y="159"/>
                  </a:lnTo>
                  <a:lnTo>
                    <a:pt x="158" y="173"/>
                  </a:lnTo>
                  <a:lnTo>
                    <a:pt x="147" y="191"/>
                  </a:lnTo>
                  <a:lnTo>
                    <a:pt x="141" y="211"/>
                  </a:lnTo>
                  <a:lnTo>
                    <a:pt x="138" y="231"/>
                  </a:lnTo>
                  <a:lnTo>
                    <a:pt x="138" y="1302"/>
                  </a:lnTo>
                  <a:lnTo>
                    <a:pt x="141" y="1357"/>
                  </a:lnTo>
                  <a:lnTo>
                    <a:pt x="149" y="1412"/>
                  </a:lnTo>
                  <a:lnTo>
                    <a:pt x="163" y="1464"/>
                  </a:lnTo>
                  <a:lnTo>
                    <a:pt x="182" y="1516"/>
                  </a:lnTo>
                  <a:lnTo>
                    <a:pt x="207" y="1564"/>
                  </a:lnTo>
                  <a:lnTo>
                    <a:pt x="237" y="1611"/>
                  </a:lnTo>
                  <a:lnTo>
                    <a:pt x="360" y="1784"/>
                  </a:lnTo>
                  <a:lnTo>
                    <a:pt x="368" y="1801"/>
                  </a:lnTo>
                  <a:lnTo>
                    <a:pt x="372" y="1819"/>
                  </a:lnTo>
                  <a:lnTo>
                    <a:pt x="371" y="1836"/>
                  </a:lnTo>
                  <a:lnTo>
                    <a:pt x="366" y="1853"/>
                  </a:lnTo>
                  <a:lnTo>
                    <a:pt x="357" y="1868"/>
                  </a:lnTo>
                  <a:lnTo>
                    <a:pt x="343" y="1881"/>
                  </a:lnTo>
                  <a:lnTo>
                    <a:pt x="331" y="1888"/>
                  </a:lnTo>
                  <a:lnTo>
                    <a:pt x="318" y="1893"/>
                  </a:lnTo>
                  <a:lnTo>
                    <a:pt x="304" y="1894"/>
                  </a:lnTo>
                  <a:lnTo>
                    <a:pt x="288" y="1892"/>
                  </a:lnTo>
                  <a:lnTo>
                    <a:pt x="273" y="1886"/>
                  </a:lnTo>
                  <a:lnTo>
                    <a:pt x="259" y="1878"/>
                  </a:lnTo>
                  <a:lnTo>
                    <a:pt x="247" y="1865"/>
                  </a:lnTo>
                  <a:lnTo>
                    <a:pt x="125" y="1691"/>
                  </a:lnTo>
                  <a:lnTo>
                    <a:pt x="91" y="1640"/>
                  </a:lnTo>
                  <a:lnTo>
                    <a:pt x="64" y="1589"/>
                  </a:lnTo>
                  <a:lnTo>
                    <a:pt x="41" y="1534"/>
                  </a:lnTo>
                  <a:lnTo>
                    <a:pt x="24" y="1478"/>
                  </a:lnTo>
                  <a:lnTo>
                    <a:pt x="11" y="1420"/>
                  </a:lnTo>
                  <a:lnTo>
                    <a:pt x="2" y="1361"/>
                  </a:lnTo>
                  <a:lnTo>
                    <a:pt x="0" y="1302"/>
                  </a:lnTo>
                  <a:lnTo>
                    <a:pt x="0" y="231"/>
                  </a:lnTo>
                  <a:lnTo>
                    <a:pt x="2" y="197"/>
                  </a:lnTo>
                  <a:lnTo>
                    <a:pt x="11" y="163"/>
                  </a:lnTo>
                  <a:lnTo>
                    <a:pt x="23" y="131"/>
                  </a:lnTo>
                  <a:lnTo>
                    <a:pt x="40" y="102"/>
                  </a:lnTo>
                  <a:lnTo>
                    <a:pt x="61" y="74"/>
                  </a:lnTo>
                  <a:lnTo>
                    <a:pt x="87" y="51"/>
                  </a:lnTo>
                  <a:lnTo>
                    <a:pt x="115" y="31"/>
                  </a:lnTo>
                  <a:lnTo>
                    <a:pt x="146" y="16"/>
                  </a:lnTo>
                  <a:lnTo>
                    <a:pt x="178" y="6"/>
                  </a:lnTo>
                  <a:lnTo>
                    <a:pt x="213" y="1"/>
                  </a:lnTo>
                  <a:lnTo>
                    <a:pt x="2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16" name="Freeform 14">
              <a:extLst>
                <a:ext uri="{FF2B5EF4-FFF2-40B4-BE49-F238E27FC236}">
                  <a16:creationId xmlns:a16="http://schemas.microsoft.com/office/drawing/2014/main" id="{F5C1DC47-4F0B-A2EA-6A32-1E93BE5794F3}"/>
                </a:ext>
              </a:extLst>
            </p:cNvPr>
            <p:cNvSpPr>
              <a:spLocks/>
            </p:cNvSpPr>
            <p:nvPr/>
          </p:nvSpPr>
          <p:spPr bwMode="auto">
            <a:xfrm>
              <a:off x="4111626" y="3006725"/>
              <a:ext cx="20638" cy="19050"/>
            </a:xfrm>
            <a:custGeom>
              <a:avLst/>
              <a:gdLst>
                <a:gd name="T0" fmla="*/ 63 w 138"/>
                <a:gd name="T1" fmla="*/ 0 h 138"/>
                <a:gd name="T2" fmla="*/ 80 w 138"/>
                <a:gd name="T3" fmla="*/ 1 h 138"/>
                <a:gd name="T4" fmla="*/ 97 w 138"/>
                <a:gd name="T5" fmla="*/ 6 h 138"/>
                <a:gd name="T6" fmla="*/ 112 w 138"/>
                <a:gd name="T7" fmla="*/ 15 h 138"/>
                <a:gd name="T8" fmla="*/ 125 w 138"/>
                <a:gd name="T9" fmla="*/ 29 h 138"/>
                <a:gd name="T10" fmla="*/ 126 w 138"/>
                <a:gd name="T11" fmla="*/ 30 h 138"/>
                <a:gd name="T12" fmla="*/ 135 w 138"/>
                <a:gd name="T13" fmla="*/ 46 h 138"/>
                <a:gd name="T14" fmla="*/ 138 w 138"/>
                <a:gd name="T15" fmla="*/ 63 h 138"/>
                <a:gd name="T16" fmla="*/ 138 w 138"/>
                <a:gd name="T17" fmla="*/ 80 h 138"/>
                <a:gd name="T18" fmla="*/ 132 w 138"/>
                <a:gd name="T19" fmla="*/ 97 h 138"/>
                <a:gd name="T20" fmla="*/ 123 w 138"/>
                <a:gd name="T21" fmla="*/ 112 h 138"/>
                <a:gd name="T22" fmla="*/ 110 w 138"/>
                <a:gd name="T23" fmla="*/ 125 h 138"/>
                <a:gd name="T24" fmla="*/ 97 w 138"/>
                <a:gd name="T25" fmla="*/ 133 h 138"/>
                <a:gd name="T26" fmla="*/ 83 w 138"/>
                <a:gd name="T27" fmla="*/ 137 h 138"/>
                <a:gd name="T28" fmla="*/ 69 w 138"/>
                <a:gd name="T29" fmla="*/ 138 h 138"/>
                <a:gd name="T30" fmla="*/ 53 w 138"/>
                <a:gd name="T31" fmla="*/ 136 h 138"/>
                <a:gd name="T32" fmla="*/ 38 w 138"/>
                <a:gd name="T33" fmla="*/ 131 h 138"/>
                <a:gd name="T34" fmla="*/ 25 w 138"/>
                <a:gd name="T35" fmla="*/ 122 h 138"/>
                <a:gd name="T36" fmla="*/ 13 w 138"/>
                <a:gd name="T37" fmla="*/ 109 h 138"/>
                <a:gd name="T38" fmla="*/ 12 w 138"/>
                <a:gd name="T39" fmla="*/ 109 h 138"/>
                <a:gd name="T40" fmla="*/ 4 w 138"/>
                <a:gd name="T41" fmla="*/ 92 h 138"/>
                <a:gd name="T42" fmla="*/ 0 w 138"/>
                <a:gd name="T43" fmla="*/ 75 h 138"/>
                <a:gd name="T44" fmla="*/ 0 w 138"/>
                <a:gd name="T45" fmla="*/ 58 h 138"/>
                <a:gd name="T46" fmla="*/ 6 w 138"/>
                <a:gd name="T47" fmla="*/ 41 h 138"/>
                <a:gd name="T48" fmla="*/ 15 w 138"/>
                <a:gd name="T49" fmla="*/ 26 h 138"/>
                <a:gd name="T50" fmla="*/ 28 w 138"/>
                <a:gd name="T51" fmla="*/ 13 h 138"/>
                <a:gd name="T52" fmla="*/ 45 w 138"/>
                <a:gd name="T53" fmla="*/ 4 h 138"/>
                <a:gd name="T54" fmla="*/ 63 w 138"/>
                <a:gd name="T5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8">
                  <a:moveTo>
                    <a:pt x="63" y="0"/>
                  </a:moveTo>
                  <a:lnTo>
                    <a:pt x="80" y="1"/>
                  </a:lnTo>
                  <a:lnTo>
                    <a:pt x="97" y="6"/>
                  </a:lnTo>
                  <a:lnTo>
                    <a:pt x="112" y="15"/>
                  </a:lnTo>
                  <a:lnTo>
                    <a:pt x="125" y="29"/>
                  </a:lnTo>
                  <a:lnTo>
                    <a:pt x="126" y="30"/>
                  </a:lnTo>
                  <a:lnTo>
                    <a:pt x="135" y="46"/>
                  </a:lnTo>
                  <a:lnTo>
                    <a:pt x="138" y="63"/>
                  </a:lnTo>
                  <a:lnTo>
                    <a:pt x="138" y="80"/>
                  </a:lnTo>
                  <a:lnTo>
                    <a:pt x="132" y="97"/>
                  </a:lnTo>
                  <a:lnTo>
                    <a:pt x="123" y="112"/>
                  </a:lnTo>
                  <a:lnTo>
                    <a:pt x="110" y="125"/>
                  </a:lnTo>
                  <a:lnTo>
                    <a:pt x="97" y="133"/>
                  </a:lnTo>
                  <a:lnTo>
                    <a:pt x="83" y="137"/>
                  </a:lnTo>
                  <a:lnTo>
                    <a:pt x="69" y="138"/>
                  </a:lnTo>
                  <a:lnTo>
                    <a:pt x="53" y="136"/>
                  </a:lnTo>
                  <a:lnTo>
                    <a:pt x="38" y="131"/>
                  </a:lnTo>
                  <a:lnTo>
                    <a:pt x="25" y="122"/>
                  </a:lnTo>
                  <a:lnTo>
                    <a:pt x="13" y="109"/>
                  </a:lnTo>
                  <a:lnTo>
                    <a:pt x="12" y="109"/>
                  </a:lnTo>
                  <a:lnTo>
                    <a:pt x="4" y="92"/>
                  </a:lnTo>
                  <a:lnTo>
                    <a:pt x="0" y="75"/>
                  </a:lnTo>
                  <a:lnTo>
                    <a:pt x="0" y="58"/>
                  </a:lnTo>
                  <a:lnTo>
                    <a:pt x="6" y="41"/>
                  </a:lnTo>
                  <a:lnTo>
                    <a:pt x="15" y="26"/>
                  </a:lnTo>
                  <a:lnTo>
                    <a:pt x="28" y="13"/>
                  </a:lnTo>
                  <a:lnTo>
                    <a:pt x="45" y="4"/>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0" name="Freeform 15">
              <a:extLst>
                <a:ext uri="{FF2B5EF4-FFF2-40B4-BE49-F238E27FC236}">
                  <a16:creationId xmlns:a16="http://schemas.microsoft.com/office/drawing/2014/main" id="{2ECCF2F7-2C7F-EF0E-B4B6-0F3740176799}"/>
                </a:ext>
              </a:extLst>
            </p:cNvPr>
            <p:cNvSpPr>
              <a:spLocks/>
            </p:cNvSpPr>
            <p:nvPr/>
          </p:nvSpPr>
          <p:spPr bwMode="auto">
            <a:xfrm>
              <a:off x="4341813" y="2722563"/>
              <a:ext cx="223838" cy="354013"/>
            </a:xfrm>
            <a:custGeom>
              <a:avLst/>
              <a:gdLst>
                <a:gd name="T0" fmla="*/ 1410 w 1557"/>
                <a:gd name="T1" fmla="*/ 16 h 2455"/>
                <a:gd name="T2" fmla="*/ 1517 w 1557"/>
                <a:gd name="T3" fmla="*/ 102 h 2455"/>
                <a:gd name="T4" fmla="*/ 1557 w 1557"/>
                <a:gd name="T5" fmla="*/ 231 h 2455"/>
                <a:gd name="T6" fmla="*/ 1533 w 1557"/>
                <a:gd name="T7" fmla="*/ 1478 h 2455"/>
                <a:gd name="T8" fmla="*/ 1432 w 1557"/>
                <a:gd name="T9" fmla="*/ 1691 h 2455"/>
                <a:gd name="T10" fmla="*/ 870 w 1557"/>
                <a:gd name="T11" fmla="*/ 2453 h 2455"/>
                <a:gd name="T12" fmla="*/ 814 w 1557"/>
                <a:gd name="T13" fmla="*/ 2442 h 2455"/>
                <a:gd name="T14" fmla="*/ 785 w 1557"/>
                <a:gd name="T15" fmla="*/ 2380 h 2455"/>
                <a:gd name="T16" fmla="*/ 1349 w 1557"/>
                <a:gd name="T17" fmla="*/ 1564 h 2455"/>
                <a:gd name="T18" fmla="*/ 1415 w 1557"/>
                <a:gd name="T19" fmla="*/ 1357 h 2455"/>
                <a:gd name="T20" fmla="*/ 1408 w 1557"/>
                <a:gd name="T21" fmla="*/ 191 h 2455"/>
                <a:gd name="T22" fmla="*/ 1346 w 1557"/>
                <a:gd name="T23" fmla="*/ 141 h 2455"/>
                <a:gd name="T24" fmla="*/ 1267 w 1557"/>
                <a:gd name="T25" fmla="*/ 158 h 2455"/>
                <a:gd name="T26" fmla="*/ 1232 w 1557"/>
                <a:gd name="T27" fmla="*/ 231 h 2455"/>
                <a:gd name="T28" fmla="*/ 1208 w 1557"/>
                <a:gd name="T29" fmla="*/ 1230 h 2455"/>
                <a:gd name="T30" fmla="*/ 1108 w 1557"/>
                <a:gd name="T31" fmla="*/ 1404 h 2455"/>
                <a:gd name="T32" fmla="*/ 1064 w 1557"/>
                <a:gd name="T33" fmla="*/ 1451 h 2455"/>
                <a:gd name="T34" fmla="*/ 991 w 1557"/>
                <a:gd name="T35" fmla="*/ 1529 h 2455"/>
                <a:gd name="T36" fmla="*/ 905 w 1557"/>
                <a:gd name="T37" fmla="*/ 1621 h 2455"/>
                <a:gd name="T38" fmla="*/ 826 w 1557"/>
                <a:gd name="T39" fmla="*/ 1705 h 2455"/>
                <a:gd name="T40" fmla="*/ 775 w 1557"/>
                <a:gd name="T41" fmla="*/ 1758 h 2455"/>
                <a:gd name="T42" fmla="*/ 738 w 1557"/>
                <a:gd name="T43" fmla="*/ 1785 h 2455"/>
                <a:gd name="T44" fmla="*/ 670 w 1557"/>
                <a:gd name="T45" fmla="*/ 1769 h 2455"/>
                <a:gd name="T46" fmla="*/ 651 w 1557"/>
                <a:gd name="T47" fmla="*/ 1704 h 2455"/>
                <a:gd name="T48" fmla="*/ 675 w 1557"/>
                <a:gd name="T49" fmla="*/ 1663 h 2455"/>
                <a:gd name="T50" fmla="*/ 729 w 1557"/>
                <a:gd name="T51" fmla="*/ 1607 h 2455"/>
                <a:gd name="T52" fmla="*/ 812 w 1557"/>
                <a:gd name="T53" fmla="*/ 1518 h 2455"/>
                <a:gd name="T54" fmla="*/ 901 w 1557"/>
                <a:gd name="T55" fmla="*/ 1424 h 2455"/>
                <a:gd name="T56" fmla="*/ 971 w 1557"/>
                <a:gd name="T57" fmla="*/ 1348 h 2455"/>
                <a:gd name="T58" fmla="*/ 1000 w 1557"/>
                <a:gd name="T59" fmla="*/ 1317 h 2455"/>
                <a:gd name="T60" fmla="*/ 1028 w 1557"/>
                <a:gd name="T61" fmla="*/ 1252 h 2455"/>
                <a:gd name="T62" fmla="*/ 998 w 1557"/>
                <a:gd name="T63" fmla="*/ 1164 h 2455"/>
                <a:gd name="T64" fmla="*/ 923 w 1557"/>
                <a:gd name="T65" fmla="*/ 1128 h 2455"/>
                <a:gd name="T66" fmla="*/ 622 w 1557"/>
                <a:gd name="T67" fmla="*/ 1309 h 2455"/>
                <a:gd name="T68" fmla="*/ 421 w 1557"/>
                <a:gd name="T69" fmla="*/ 1493 h 2455"/>
                <a:gd name="T70" fmla="*/ 288 w 1557"/>
                <a:gd name="T71" fmla="*/ 1728 h 2455"/>
                <a:gd name="T72" fmla="*/ 130 w 1557"/>
                <a:gd name="T73" fmla="*/ 2419 h 2455"/>
                <a:gd name="T74" fmla="*/ 69 w 1557"/>
                <a:gd name="T75" fmla="*/ 2455 h 2455"/>
                <a:gd name="T76" fmla="*/ 23 w 1557"/>
                <a:gd name="T77" fmla="*/ 2437 h 2455"/>
                <a:gd name="T78" fmla="*/ 1 w 1557"/>
                <a:gd name="T79" fmla="*/ 2371 h 2455"/>
                <a:gd name="T80" fmla="*/ 181 w 1557"/>
                <a:gd name="T81" fmla="*/ 1626 h 2455"/>
                <a:gd name="T82" fmla="*/ 331 w 1557"/>
                <a:gd name="T83" fmla="*/ 1386 h 2455"/>
                <a:gd name="T84" fmla="*/ 544 w 1557"/>
                <a:gd name="T85" fmla="*/ 1194 h 2455"/>
                <a:gd name="T86" fmla="*/ 879 w 1557"/>
                <a:gd name="T87" fmla="*/ 994 h 2455"/>
                <a:gd name="T88" fmla="*/ 1010 w 1557"/>
                <a:gd name="T89" fmla="*/ 1008 h 2455"/>
                <a:gd name="T90" fmla="*/ 1094 w 1557"/>
                <a:gd name="T91" fmla="*/ 231 h 2455"/>
                <a:gd name="T92" fmla="*/ 1135 w 1557"/>
                <a:gd name="T93" fmla="*/ 100 h 2455"/>
                <a:gd name="T94" fmla="*/ 1241 w 1557"/>
                <a:gd name="T95" fmla="*/ 16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7" h="2455">
                  <a:moveTo>
                    <a:pt x="1310" y="0"/>
                  </a:moveTo>
                  <a:lnTo>
                    <a:pt x="1344" y="1"/>
                  </a:lnTo>
                  <a:lnTo>
                    <a:pt x="1377" y="6"/>
                  </a:lnTo>
                  <a:lnTo>
                    <a:pt x="1410" y="16"/>
                  </a:lnTo>
                  <a:lnTo>
                    <a:pt x="1441" y="31"/>
                  </a:lnTo>
                  <a:lnTo>
                    <a:pt x="1470" y="51"/>
                  </a:lnTo>
                  <a:lnTo>
                    <a:pt x="1495" y="74"/>
                  </a:lnTo>
                  <a:lnTo>
                    <a:pt x="1517" y="102"/>
                  </a:lnTo>
                  <a:lnTo>
                    <a:pt x="1533" y="131"/>
                  </a:lnTo>
                  <a:lnTo>
                    <a:pt x="1546" y="163"/>
                  </a:lnTo>
                  <a:lnTo>
                    <a:pt x="1553" y="197"/>
                  </a:lnTo>
                  <a:lnTo>
                    <a:pt x="1557" y="231"/>
                  </a:lnTo>
                  <a:lnTo>
                    <a:pt x="1557" y="1302"/>
                  </a:lnTo>
                  <a:lnTo>
                    <a:pt x="1553" y="1361"/>
                  </a:lnTo>
                  <a:lnTo>
                    <a:pt x="1546" y="1420"/>
                  </a:lnTo>
                  <a:lnTo>
                    <a:pt x="1533" y="1478"/>
                  </a:lnTo>
                  <a:lnTo>
                    <a:pt x="1515" y="1534"/>
                  </a:lnTo>
                  <a:lnTo>
                    <a:pt x="1492" y="1589"/>
                  </a:lnTo>
                  <a:lnTo>
                    <a:pt x="1464" y="1640"/>
                  </a:lnTo>
                  <a:lnTo>
                    <a:pt x="1432" y="1691"/>
                  </a:lnTo>
                  <a:lnTo>
                    <a:pt x="910" y="2426"/>
                  </a:lnTo>
                  <a:lnTo>
                    <a:pt x="899" y="2439"/>
                  </a:lnTo>
                  <a:lnTo>
                    <a:pt x="886" y="2447"/>
                  </a:lnTo>
                  <a:lnTo>
                    <a:pt x="870" y="2453"/>
                  </a:lnTo>
                  <a:lnTo>
                    <a:pt x="854" y="2455"/>
                  </a:lnTo>
                  <a:lnTo>
                    <a:pt x="841" y="2454"/>
                  </a:lnTo>
                  <a:lnTo>
                    <a:pt x="827" y="2450"/>
                  </a:lnTo>
                  <a:lnTo>
                    <a:pt x="814" y="2442"/>
                  </a:lnTo>
                  <a:lnTo>
                    <a:pt x="801" y="2429"/>
                  </a:lnTo>
                  <a:lnTo>
                    <a:pt x="791" y="2414"/>
                  </a:lnTo>
                  <a:lnTo>
                    <a:pt x="786" y="2397"/>
                  </a:lnTo>
                  <a:lnTo>
                    <a:pt x="785" y="2380"/>
                  </a:lnTo>
                  <a:lnTo>
                    <a:pt x="789" y="2363"/>
                  </a:lnTo>
                  <a:lnTo>
                    <a:pt x="798" y="2346"/>
                  </a:lnTo>
                  <a:lnTo>
                    <a:pt x="1319" y="1611"/>
                  </a:lnTo>
                  <a:lnTo>
                    <a:pt x="1349" y="1564"/>
                  </a:lnTo>
                  <a:lnTo>
                    <a:pt x="1374" y="1516"/>
                  </a:lnTo>
                  <a:lnTo>
                    <a:pt x="1393" y="1464"/>
                  </a:lnTo>
                  <a:lnTo>
                    <a:pt x="1406" y="1412"/>
                  </a:lnTo>
                  <a:lnTo>
                    <a:pt x="1415" y="1357"/>
                  </a:lnTo>
                  <a:lnTo>
                    <a:pt x="1418" y="1302"/>
                  </a:lnTo>
                  <a:lnTo>
                    <a:pt x="1418" y="231"/>
                  </a:lnTo>
                  <a:lnTo>
                    <a:pt x="1416" y="211"/>
                  </a:lnTo>
                  <a:lnTo>
                    <a:pt x="1408" y="191"/>
                  </a:lnTo>
                  <a:lnTo>
                    <a:pt x="1398" y="173"/>
                  </a:lnTo>
                  <a:lnTo>
                    <a:pt x="1383" y="159"/>
                  </a:lnTo>
                  <a:lnTo>
                    <a:pt x="1366" y="147"/>
                  </a:lnTo>
                  <a:lnTo>
                    <a:pt x="1346" y="141"/>
                  </a:lnTo>
                  <a:lnTo>
                    <a:pt x="1326" y="139"/>
                  </a:lnTo>
                  <a:lnTo>
                    <a:pt x="1304" y="141"/>
                  </a:lnTo>
                  <a:lnTo>
                    <a:pt x="1285" y="147"/>
                  </a:lnTo>
                  <a:lnTo>
                    <a:pt x="1267" y="158"/>
                  </a:lnTo>
                  <a:lnTo>
                    <a:pt x="1252" y="173"/>
                  </a:lnTo>
                  <a:lnTo>
                    <a:pt x="1241" y="190"/>
                  </a:lnTo>
                  <a:lnTo>
                    <a:pt x="1235" y="210"/>
                  </a:lnTo>
                  <a:lnTo>
                    <a:pt x="1232" y="231"/>
                  </a:lnTo>
                  <a:lnTo>
                    <a:pt x="1232" y="1081"/>
                  </a:lnTo>
                  <a:lnTo>
                    <a:pt x="1229" y="1132"/>
                  </a:lnTo>
                  <a:lnTo>
                    <a:pt x="1222" y="1182"/>
                  </a:lnTo>
                  <a:lnTo>
                    <a:pt x="1208" y="1230"/>
                  </a:lnTo>
                  <a:lnTo>
                    <a:pt x="1191" y="1278"/>
                  </a:lnTo>
                  <a:lnTo>
                    <a:pt x="1167" y="1323"/>
                  </a:lnTo>
                  <a:lnTo>
                    <a:pt x="1140" y="1364"/>
                  </a:lnTo>
                  <a:lnTo>
                    <a:pt x="1108" y="1404"/>
                  </a:lnTo>
                  <a:lnTo>
                    <a:pt x="1097" y="1417"/>
                  </a:lnTo>
                  <a:lnTo>
                    <a:pt x="1089" y="1426"/>
                  </a:lnTo>
                  <a:lnTo>
                    <a:pt x="1078" y="1437"/>
                  </a:lnTo>
                  <a:lnTo>
                    <a:pt x="1064" y="1451"/>
                  </a:lnTo>
                  <a:lnTo>
                    <a:pt x="1049" y="1469"/>
                  </a:lnTo>
                  <a:lnTo>
                    <a:pt x="1031" y="1487"/>
                  </a:lnTo>
                  <a:lnTo>
                    <a:pt x="1011" y="1507"/>
                  </a:lnTo>
                  <a:lnTo>
                    <a:pt x="991" y="1529"/>
                  </a:lnTo>
                  <a:lnTo>
                    <a:pt x="971" y="1551"/>
                  </a:lnTo>
                  <a:lnTo>
                    <a:pt x="948" y="1575"/>
                  </a:lnTo>
                  <a:lnTo>
                    <a:pt x="927" y="1597"/>
                  </a:lnTo>
                  <a:lnTo>
                    <a:pt x="905" y="1621"/>
                  </a:lnTo>
                  <a:lnTo>
                    <a:pt x="884" y="1644"/>
                  </a:lnTo>
                  <a:lnTo>
                    <a:pt x="863" y="1665"/>
                  </a:lnTo>
                  <a:lnTo>
                    <a:pt x="844" y="1686"/>
                  </a:lnTo>
                  <a:lnTo>
                    <a:pt x="826" y="1705"/>
                  </a:lnTo>
                  <a:lnTo>
                    <a:pt x="810" y="1722"/>
                  </a:lnTo>
                  <a:lnTo>
                    <a:pt x="796" y="1737"/>
                  </a:lnTo>
                  <a:lnTo>
                    <a:pt x="784" y="1749"/>
                  </a:lnTo>
                  <a:lnTo>
                    <a:pt x="775" y="1758"/>
                  </a:lnTo>
                  <a:lnTo>
                    <a:pt x="770" y="1764"/>
                  </a:lnTo>
                  <a:lnTo>
                    <a:pt x="768" y="1766"/>
                  </a:lnTo>
                  <a:lnTo>
                    <a:pt x="754" y="1778"/>
                  </a:lnTo>
                  <a:lnTo>
                    <a:pt x="738" y="1785"/>
                  </a:lnTo>
                  <a:lnTo>
                    <a:pt x="719" y="1788"/>
                  </a:lnTo>
                  <a:lnTo>
                    <a:pt x="702" y="1786"/>
                  </a:lnTo>
                  <a:lnTo>
                    <a:pt x="685" y="1780"/>
                  </a:lnTo>
                  <a:lnTo>
                    <a:pt x="670" y="1769"/>
                  </a:lnTo>
                  <a:lnTo>
                    <a:pt x="658" y="1755"/>
                  </a:lnTo>
                  <a:lnTo>
                    <a:pt x="652" y="1739"/>
                  </a:lnTo>
                  <a:lnTo>
                    <a:pt x="649" y="1721"/>
                  </a:lnTo>
                  <a:lnTo>
                    <a:pt x="651" y="1704"/>
                  </a:lnTo>
                  <a:lnTo>
                    <a:pt x="656" y="1686"/>
                  </a:lnTo>
                  <a:lnTo>
                    <a:pt x="667" y="1671"/>
                  </a:lnTo>
                  <a:lnTo>
                    <a:pt x="669" y="1669"/>
                  </a:lnTo>
                  <a:lnTo>
                    <a:pt x="675" y="1663"/>
                  </a:lnTo>
                  <a:lnTo>
                    <a:pt x="684" y="1653"/>
                  </a:lnTo>
                  <a:lnTo>
                    <a:pt x="697" y="1640"/>
                  </a:lnTo>
                  <a:lnTo>
                    <a:pt x="712" y="1624"/>
                  </a:lnTo>
                  <a:lnTo>
                    <a:pt x="729" y="1607"/>
                  </a:lnTo>
                  <a:lnTo>
                    <a:pt x="747" y="1587"/>
                  </a:lnTo>
                  <a:lnTo>
                    <a:pt x="768" y="1565"/>
                  </a:lnTo>
                  <a:lnTo>
                    <a:pt x="789" y="1542"/>
                  </a:lnTo>
                  <a:lnTo>
                    <a:pt x="812" y="1518"/>
                  </a:lnTo>
                  <a:lnTo>
                    <a:pt x="834" y="1494"/>
                  </a:lnTo>
                  <a:lnTo>
                    <a:pt x="857" y="1471"/>
                  </a:lnTo>
                  <a:lnTo>
                    <a:pt x="879" y="1447"/>
                  </a:lnTo>
                  <a:lnTo>
                    <a:pt x="901" y="1424"/>
                  </a:lnTo>
                  <a:lnTo>
                    <a:pt x="920" y="1402"/>
                  </a:lnTo>
                  <a:lnTo>
                    <a:pt x="939" y="1382"/>
                  </a:lnTo>
                  <a:lnTo>
                    <a:pt x="957" y="1364"/>
                  </a:lnTo>
                  <a:lnTo>
                    <a:pt x="971" y="1348"/>
                  </a:lnTo>
                  <a:lnTo>
                    <a:pt x="983" y="1336"/>
                  </a:lnTo>
                  <a:lnTo>
                    <a:pt x="992" y="1326"/>
                  </a:lnTo>
                  <a:lnTo>
                    <a:pt x="998" y="1319"/>
                  </a:lnTo>
                  <a:lnTo>
                    <a:pt x="1000" y="1317"/>
                  </a:lnTo>
                  <a:lnTo>
                    <a:pt x="1002" y="1316"/>
                  </a:lnTo>
                  <a:lnTo>
                    <a:pt x="1015" y="1296"/>
                  </a:lnTo>
                  <a:lnTo>
                    <a:pt x="1024" y="1274"/>
                  </a:lnTo>
                  <a:lnTo>
                    <a:pt x="1028" y="1252"/>
                  </a:lnTo>
                  <a:lnTo>
                    <a:pt x="1027" y="1228"/>
                  </a:lnTo>
                  <a:lnTo>
                    <a:pt x="1023" y="1206"/>
                  </a:lnTo>
                  <a:lnTo>
                    <a:pt x="1013" y="1184"/>
                  </a:lnTo>
                  <a:lnTo>
                    <a:pt x="998" y="1164"/>
                  </a:lnTo>
                  <a:lnTo>
                    <a:pt x="982" y="1149"/>
                  </a:lnTo>
                  <a:lnTo>
                    <a:pt x="964" y="1138"/>
                  </a:lnTo>
                  <a:lnTo>
                    <a:pt x="945" y="1132"/>
                  </a:lnTo>
                  <a:lnTo>
                    <a:pt x="923" y="1128"/>
                  </a:lnTo>
                  <a:lnTo>
                    <a:pt x="903" y="1131"/>
                  </a:lnTo>
                  <a:lnTo>
                    <a:pt x="883" y="1136"/>
                  </a:lnTo>
                  <a:lnTo>
                    <a:pt x="863" y="1147"/>
                  </a:lnTo>
                  <a:lnTo>
                    <a:pt x="622" y="1309"/>
                  </a:lnTo>
                  <a:lnTo>
                    <a:pt x="566" y="1349"/>
                  </a:lnTo>
                  <a:lnTo>
                    <a:pt x="513" y="1395"/>
                  </a:lnTo>
                  <a:lnTo>
                    <a:pt x="465" y="1442"/>
                  </a:lnTo>
                  <a:lnTo>
                    <a:pt x="421" y="1493"/>
                  </a:lnTo>
                  <a:lnTo>
                    <a:pt x="381" y="1548"/>
                  </a:lnTo>
                  <a:lnTo>
                    <a:pt x="346" y="1606"/>
                  </a:lnTo>
                  <a:lnTo>
                    <a:pt x="315" y="1666"/>
                  </a:lnTo>
                  <a:lnTo>
                    <a:pt x="288" y="1728"/>
                  </a:lnTo>
                  <a:lnTo>
                    <a:pt x="266" y="1794"/>
                  </a:lnTo>
                  <a:lnTo>
                    <a:pt x="249" y="1861"/>
                  </a:lnTo>
                  <a:lnTo>
                    <a:pt x="137" y="2400"/>
                  </a:lnTo>
                  <a:lnTo>
                    <a:pt x="130" y="2419"/>
                  </a:lnTo>
                  <a:lnTo>
                    <a:pt x="118" y="2434"/>
                  </a:lnTo>
                  <a:lnTo>
                    <a:pt x="104" y="2445"/>
                  </a:lnTo>
                  <a:lnTo>
                    <a:pt x="87" y="2453"/>
                  </a:lnTo>
                  <a:lnTo>
                    <a:pt x="69" y="2455"/>
                  </a:lnTo>
                  <a:lnTo>
                    <a:pt x="61" y="2455"/>
                  </a:lnTo>
                  <a:lnTo>
                    <a:pt x="55" y="2454"/>
                  </a:lnTo>
                  <a:lnTo>
                    <a:pt x="37" y="2447"/>
                  </a:lnTo>
                  <a:lnTo>
                    <a:pt x="23" y="2437"/>
                  </a:lnTo>
                  <a:lnTo>
                    <a:pt x="11" y="2424"/>
                  </a:lnTo>
                  <a:lnTo>
                    <a:pt x="3" y="2408"/>
                  </a:lnTo>
                  <a:lnTo>
                    <a:pt x="0" y="2391"/>
                  </a:lnTo>
                  <a:lnTo>
                    <a:pt x="1" y="2371"/>
                  </a:lnTo>
                  <a:lnTo>
                    <a:pt x="114" y="1832"/>
                  </a:lnTo>
                  <a:lnTo>
                    <a:pt x="131" y="1762"/>
                  </a:lnTo>
                  <a:lnTo>
                    <a:pt x="154" y="1693"/>
                  </a:lnTo>
                  <a:lnTo>
                    <a:pt x="181" y="1626"/>
                  </a:lnTo>
                  <a:lnTo>
                    <a:pt x="212" y="1563"/>
                  </a:lnTo>
                  <a:lnTo>
                    <a:pt x="247" y="1501"/>
                  </a:lnTo>
                  <a:lnTo>
                    <a:pt x="287" y="1442"/>
                  </a:lnTo>
                  <a:lnTo>
                    <a:pt x="331" y="1386"/>
                  </a:lnTo>
                  <a:lnTo>
                    <a:pt x="378" y="1333"/>
                  </a:lnTo>
                  <a:lnTo>
                    <a:pt x="431" y="1283"/>
                  </a:lnTo>
                  <a:lnTo>
                    <a:pt x="485" y="1237"/>
                  </a:lnTo>
                  <a:lnTo>
                    <a:pt x="544" y="1194"/>
                  </a:lnTo>
                  <a:lnTo>
                    <a:pt x="786" y="1032"/>
                  </a:lnTo>
                  <a:lnTo>
                    <a:pt x="816" y="1015"/>
                  </a:lnTo>
                  <a:lnTo>
                    <a:pt x="847" y="1002"/>
                  </a:lnTo>
                  <a:lnTo>
                    <a:pt x="879" y="994"/>
                  </a:lnTo>
                  <a:lnTo>
                    <a:pt x="913" y="991"/>
                  </a:lnTo>
                  <a:lnTo>
                    <a:pt x="946" y="992"/>
                  </a:lnTo>
                  <a:lnTo>
                    <a:pt x="978" y="997"/>
                  </a:lnTo>
                  <a:lnTo>
                    <a:pt x="1010" y="1008"/>
                  </a:lnTo>
                  <a:lnTo>
                    <a:pt x="1040" y="1022"/>
                  </a:lnTo>
                  <a:lnTo>
                    <a:pt x="1068" y="1040"/>
                  </a:lnTo>
                  <a:lnTo>
                    <a:pt x="1094" y="1063"/>
                  </a:lnTo>
                  <a:lnTo>
                    <a:pt x="1094" y="231"/>
                  </a:lnTo>
                  <a:lnTo>
                    <a:pt x="1096" y="196"/>
                  </a:lnTo>
                  <a:lnTo>
                    <a:pt x="1105" y="161"/>
                  </a:lnTo>
                  <a:lnTo>
                    <a:pt x="1118" y="129"/>
                  </a:lnTo>
                  <a:lnTo>
                    <a:pt x="1135" y="100"/>
                  </a:lnTo>
                  <a:lnTo>
                    <a:pt x="1155" y="73"/>
                  </a:lnTo>
                  <a:lnTo>
                    <a:pt x="1181" y="51"/>
                  </a:lnTo>
                  <a:lnTo>
                    <a:pt x="1209" y="31"/>
                  </a:lnTo>
                  <a:lnTo>
                    <a:pt x="1241" y="16"/>
                  </a:lnTo>
                  <a:lnTo>
                    <a:pt x="1275" y="6"/>
                  </a:lnTo>
                  <a:lnTo>
                    <a:pt x="1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2" name="Freeform 16">
              <a:extLst>
                <a:ext uri="{FF2B5EF4-FFF2-40B4-BE49-F238E27FC236}">
                  <a16:creationId xmlns:a16="http://schemas.microsoft.com/office/drawing/2014/main" id="{E8DCC826-A214-15BC-7D25-458492C3421F}"/>
                </a:ext>
              </a:extLst>
            </p:cNvPr>
            <p:cNvSpPr>
              <a:spLocks noEditPoints="1"/>
            </p:cNvSpPr>
            <p:nvPr/>
          </p:nvSpPr>
          <p:spPr bwMode="auto">
            <a:xfrm>
              <a:off x="4149726" y="2620963"/>
              <a:ext cx="323850" cy="260350"/>
            </a:xfrm>
            <a:custGeom>
              <a:avLst/>
              <a:gdLst>
                <a:gd name="T0" fmla="*/ 1082 w 2247"/>
                <a:gd name="T1" fmla="*/ 1027 h 1806"/>
                <a:gd name="T2" fmla="*/ 1651 w 2247"/>
                <a:gd name="T3" fmla="*/ 1008 h 1806"/>
                <a:gd name="T4" fmla="*/ 1629 w 2247"/>
                <a:gd name="T5" fmla="*/ 1112 h 1806"/>
                <a:gd name="T6" fmla="*/ 2108 w 2247"/>
                <a:gd name="T7" fmla="*/ 1265 h 1806"/>
                <a:gd name="T8" fmla="*/ 1965 w 2247"/>
                <a:gd name="T9" fmla="*/ 1084 h 1806"/>
                <a:gd name="T10" fmla="*/ 510 w 2247"/>
                <a:gd name="T11" fmla="*/ 952 h 1806"/>
                <a:gd name="T12" fmla="*/ 250 w 2247"/>
                <a:gd name="T13" fmla="*/ 1095 h 1806"/>
                <a:gd name="T14" fmla="*/ 137 w 2247"/>
                <a:gd name="T15" fmla="*/ 1326 h 1806"/>
                <a:gd name="T16" fmla="*/ 661 w 2247"/>
                <a:gd name="T17" fmla="*/ 1090 h 1806"/>
                <a:gd name="T18" fmla="*/ 589 w 2247"/>
                <a:gd name="T19" fmla="*/ 992 h 1806"/>
                <a:gd name="T20" fmla="*/ 1408 w 2247"/>
                <a:gd name="T21" fmla="*/ 911 h 1806"/>
                <a:gd name="T22" fmla="*/ 1490 w 2247"/>
                <a:gd name="T23" fmla="*/ 874 h 1806"/>
                <a:gd name="T24" fmla="*/ 904 w 2247"/>
                <a:gd name="T25" fmla="*/ 969 h 1806"/>
                <a:gd name="T26" fmla="*/ 1526 w 2247"/>
                <a:gd name="T27" fmla="*/ 635 h 1806"/>
                <a:gd name="T28" fmla="*/ 1638 w 2247"/>
                <a:gd name="T29" fmla="*/ 806 h 1806"/>
                <a:gd name="T30" fmla="*/ 1845 w 2247"/>
                <a:gd name="T31" fmla="*/ 732 h 1806"/>
                <a:gd name="T32" fmla="*/ 1585 w 2247"/>
                <a:gd name="T33" fmla="*/ 585 h 1806"/>
                <a:gd name="T34" fmla="*/ 378 w 2247"/>
                <a:gd name="T35" fmla="*/ 646 h 1806"/>
                <a:gd name="T36" fmla="*/ 517 w 2247"/>
                <a:gd name="T37" fmla="*/ 814 h 1806"/>
                <a:gd name="T38" fmla="*/ 708 w 2247"/>
                <a:gd name="T39" fmla="*/ 705 h 1806"/>
                <a:gd name="T40" fmla="*/ 1088 w 2247"/>
                <a:gd name="T41" fmla="*/ 531 h 1806"/>
                <a:gd name="T42" fmla="*/ 883 w 2247"/>
                <a:gd name="T43" fmla="*/ 737 h 1806"/>
                <a:gd name="T44" fmla="*/ 1124 w 2247"/>
                <a:gd name="T45" fmla="*/ 891 h 1806"/>
                <a:gd name="T46" fmla="*/ 1373 w 2247"/>
                <a:gd name="T47" fmla="*/ 717 h 1806"/>
                <a:gd name="T48" fmla="*/ 1614 w 2247"/>
                <a:gd name="T49" fmla="*/ 337 h 1806"/>
                <a:gd name="T50" fmla="*/ 1724 w 2247"/>
                <a:gd name="T51" fmla="*/ 472 h 1806"/>
                <a:gd name="T52" fmla="*/ 1761 w 2247"/>
                <a:gd name="T53" fmla="*/ 327 h 1806"/>
                <a:gd name="T54" fmla="*/ 411 w 2247"/>
                <a:gd name="T55" fmla="*/ 385 h 1806"/>
                <a:gd name="T56" fmla="*/ 661 w 2247"/>
                <a:gd name="T57" fmla="*/ 438 h 1806"/>
                <a:gd name="T58" fmla="*/ 549 w 2247"/>
                <a:gd name="T59" fmla="*/ 316 h 1806"/>
                <a:gd name="T60" fmla="*/ 901 w 2247"/>
                <a:gd name="T61" fmla="*/ 259 h 1806"/>
                <a:gd name="T62" fmla="*/ 1026 w 2247"/>
                <a:gd name="T63" fmla="*/ 406 h 1806"/>
                <a:gd name="T64" fmla="*/ 1232 w 2247"/>
                <a:gd name="T65" fmla="*/ 283 h 1806"/>
                <a:gd name="T66" fmla="*/ 1297 w 2247"/>
                <a:gd name="T67" fmla="*/ 202 h 1806"/>
                <a:gd name="T68" fmla="*/ 1222 w 2247"/>
                <a:gd name="T69" fmla="*/ 12 h 1806"/>
                <a:gd name="T70" fmla="*/ 1497 w 2247"/>
                <a:gd name="T71" fmla="*/ 251 h 1806"/>
                <a:gd name="T72" fmla="*/ 1828 w 2247"/>
                <a:gd name="T73" fmla="*/ 206 h 1806"/>
                <a:gd name="T74" fmla="*/ 2006 w 2247"/>
                <a:gd name="T75" fmla="*/ 486 h 1806"/>
                <a:gd name="T76" fmla="*/ 1874 w 2247"/>
                <a:gd name="T77" fmla="*/ 898 h 1806"/>
                <a:gd name="T78" fmla="*/ 2200 w 2247"/>
                <a:gd name="T79" fmla="*/ 1100 h 1806"/>
                <a:gd name="T80" fmla="*/ 2226 w 2247"/>
                <a:gd name="T81" fmla="*/ 1444 h 1806"/>
                <a:gd name="T82" fmla="*/ 1851 w 2247"/>
                <a:gd name="T83" fmla="*/ 1772 h 1806"/>
                <a:gd name="T84" fmla="*/ 1320 w 2247"/>
                <a:gd name="T85" fmla="*/ 1786 h 1806"/>
                <a:gd name="T86" fmla="*/ 1350 w 2247"/>
                <a:gd name="T87" fmla="*/ 1671 h 1806"/>
                <a:gd name="T88" fmla="*/ 1497 w 2247"/>
                <a:gd name="T89" fmla="*/ 1459 h 1806"/>
                <a:gd name="T90" fmla="*/ 1585 w 2247"/>
                <a:gd name="T91" fmla="*/ 1668 h 1806"/>
                <a:gd name="T92" fmla="*/ 1635 w 2247"/>
                <a:gd name="T93" fmla="*/ 1284 h 1806"/>
                <a:gd name="T94" fmla="*/ 1160 w 2247"/>
                <a:gd name="T95" fmla="*/ 1483 h 1806"/>
                <a:gd name="T96" fmla="*/ 933 w 2247"/>
                <a:gd name="T97" fmla="*/ 1165 h 1806"/>
                <a:gd name="T98" fmla="*/ 546 w 2247"/>
                <a:gd name="T99" fmla="*/ 1376 h 1806"/>
                <a:gd name="T100" fmla="*/ 670 w 2247"/>
                <a:gd name="T101" fmla="*/ 1491 h 1806"/>
                <a:gd name="T102" fmla="*/ 789 w 2247"/>
                <a:gd name="T103" fmla="*/ 1491 h 1806"/>
                <a:gd name="T104" fmla="*/ 929 w 2247"/>
                <a:gd name="T105" fmla="*/ 1702 h 1806"/>
                <a:gd name="T106" fmla="*/ 869 w 2247"/>
                <a:gd name="T107" fmla="*/ 1806 h 1806"/>
                <a:gd name="T108" fmla="*/ 385 w 2247"/>
                <a:gd name="T109" fmla="*/ 1489 h 1806"/>
                <a:gd name="T110" fmla="*/ 0 w 2247"/>
                <a:gd name="T111" fmla="*/ 1394 h 1806"/>
                <a:gd name="T112" fmla="*/ 130 w 2247"/>
                <a:gd name="T113" fmla="*/ 1006 h 1806"/>
                <a:gd name="T114" fmla="*/ 287 w 2247"/>
                <a:gd name="T115" fmla="*/ 808 h 1806"/>
                <a:gd name="T116" fmla="*/ 268 w 2247"/>
                <a:gd name="T117" fmla="*/ 356 h 1806"/>
                <a:gd name="T118" fmla="*/ 549 w 2247"/>
                <a:gd name="T119" fmla="*/ 177 h 1806"/>
                <a:gd name="T120" fmla="*/ 825 w 2247"/>
                <a:gd name="T121" fmla="*/ 132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7" h="1806">
                  <a:moveTo>
                    <a:pt x="1042" y="1021"/>
                  </a:moveTo>
                  <a:lnTo>
                    <a:pt x="1042" y="1070"/>
                  </a:lnTo>
                  <a:lnTo>
                    <a:pt x="1123" y="1254"/>
                  </a:lnTo>
                  <a:lnTo>
                    <a:pt x="1203" y="1070"/>
                  </a:lnTo>
                  <a:lnTo>
                    <a:pt x="1203" y="1021"/>
                  </a:lnTo>
                  <a:lnTo>
                    <a:pt x="1164" y="1027"/>
                  </a:lnTo>
                  <a:lnTo>
                    <a:pt x="1124" y="1028"/>
                  </a:lnTo>
                  <a:lnTo>
                    <a:pt x="1082" y="1027"/>
                  </a:lnTo>
                  <a:lnTo>
                    <a:pt x="1042" y="1021"/>
                  </a:lnTo>
                  <a:close/>
                  <a:moveTo>
                    <a:pt x="1736" y="952"/>
                  </a:moveTo>
                  <a:lnTo>
                    <a:pt x="1697" y="954"/>
                  </a:lnTo>
                  <a:lnTo>
                    <a:pt x="1658" y="952"/>
                  </a:lnTo>
                  <a:lnTo>
                    <a:pt x="1658" y="973"/>
                  </a:lnTo>
                  <a:lnTo>
                    <a:pt x="1659" y="975"/>
                  </a:lnTo>
                  <a:lnTo>
                    <a:pt x="1657" y="992"/>
                  </a:lnTo>
                  <a:lnTo>
                    <a:pt x="1651" y="1008"/>
                  </a:lnTo>
                  <a:lnTo>
                    <a:pt x="1641" y="1022"/>
                  </a:lnTo>
                  <a:lnTo>
                    <a:pt x="1627" y="1033"/>
                  </a:lnTo>
                  <a:lnTo>
                    <a:pt x="1615" y="1039"/>
                  </a:lnTo>
                  <a:lnTo>
                    <a:pt x="1603" y="1043"/>
                  </a:lnTo>
                  <a:lnTo>
                    <a:pt x="1498" y="1068"/>
                  </a:lnTo>
                  <a:lnTo>
                    <a:pt x="1534" y="1077"/>
                  </a:lnTo>
                  <a:lnTo>
                    <a:pt x="1583" y="1092"/>
                  </a:lnTo>
                  <a:lnTo>
                    <a:pt x="1629" y="1112"/>
                  </a:lnTo>
                  <a:lnTo>
                    <a:pt x="1672" y="1137"/>
                  </a:lnTo>
                  <a:lnTo>
                    <a:pt x="1712" y="1167"/>
                  </a:lnTo>
                  <a:lnTo>
                    <a:pt x="1747" y="1201"/>
                  </a:lnTo>
                  <a:lnTo>
                    <a:pt x="1779" y="1240"/>
                  </a:lnTo>
                  <a:lnTo>
                    <a:pt x="1805" y="1282"/>
                  </a:lnTo>
                  <a:lnTo>
                    <a:pt x="1827" y="1326"/>
                  </a:lnTo>
                  <a:lnTo>
                    <a:pt x="2108" y="1326"/>
                  </a:lnTo>
                  <a:lnTo>
                    <a:pt x="2108" y="1265"/>
                  </a:lnTo>
                  <a:lnTo>
                    <a:pt x="2105" y="1234"/>
                  </a:lnTo>
                  <a:lnTo>
                    <a:pt x="2097" y="1204"/>
                  </a:lnTo>
                  <a:lnTo>
                    <a:pt x="2084" y="1175"/>
                  </a:lnTo>
                  <a:lnTo>
                    <a:pt x="2068" y="1151"/>
                  </a:lnTo>
                  <a:lnTo>
                    <a:pt x="2047" y="1128"/>
                  </a:lnTo>
                  <a:lnTo>
                    <a:pt x="2023" y="1109"/>
                  </a:lnTo>
                  <a:lnTo>
                    <a:pt x="1995" y="1095"/>
                  </a:lnTo>
                  <a:lnTo>
                    <a:pt x="1965" y="1084"/>
                  </a:lnTo>
                  <a:lnTo>
                    <a:pt x="1789" y="1042"/>
                  </a:lnTo>
                  <a:lnTo>
                    <a:pt x="1772" y="1036"/>
                  </a:lnTo>
                  <a:lnTo>
                    <a:pt x="1757" y="1025"/>
                  </a:lnTo>
                  <a:lnTo>
                    <a:pt x="1745" y="1011"/>
                  </a:lnTo>
                  <a:lnTo>
                    <a:pt x="1739" y="994"/>
                  </a:lnTo>
                  <a:lnTo>
                    <a:pt x="1736" y="976"/>
                  </a:lnTo>
                  <a:lnTo>
                    <a:pt x="1736" y="952"/>
                  </a:lnTo>
                  <a:close/>
                  <a:moveTo>
                    <a:pt x="510" y="952"/>
                  </a:moveTo>
                  <a:lnTo>
                    <a:pt x="510" y="976"/>
                  </a:lnTo>
                  <a:lnTo>
                    <a:pt x="508" y="994"/>
                  </a:lnTo>
                  <a:lnTo>
                    <a:pt x="500" y="1011"/>
                  </a:lnTo>
                  <a:lnTo>
                    <a:pt x="488" y="1025"/>
                  </a:lnTo>
                  <a:lnTo>
                    <a:pt x="474" y="1036"/>
                  </a:lnTo>
                  <a:lnTo>
                    <a:pt x="457" y="1042"/>
                  </a:lnTo>
                  <a:lnTo>
                    <a:pt x="281" y="1084"/>
                  </a:lnTo>
                  <a:lnTo>
                    <a:pt x="250" y="1095"/>
                  </a:lnTo>
                  <a:lnTo>
                    <a:pt x="223" y="1109"/>
                  </a:lnTo>
                  <a:lnTo>
                    <a:pt x="199" y="1128"/>
                  </a:lnTo>
                  <a:lnTo>
                    <a:pt x="178" y="1151"/>
                  </a:lnTo>
                  <a:lnTo>
                    <a:pt x="161" y="1175"/>
                  </a:lnTo>
                  <a:lnTo>
                    <a:pt x="148" y="1204"/>
                  </a:lnTo>
                  <a:lnTo>
                    <a:pt x="141" y="1234"/>
                  </a:lnTo>
                  <a:lnTo>
                    <a:pt x="137" y="1265"/>
                  </a:lnTo>
                  <a:lnTo>
                    <a:pt x="137" y="1326"/>
                  </a:lnTo>
                  <a:lnTo>
                    <a:pt x="418" y="1326"/>
                  </a:lnTo>
                  <a:lnTo>
                    <a:pt x="439" y="1282"/>
                  </a:lnTo>
                  <a:lnTo>
                    <a:pt x="466" y="1240"/>
                  </a:lnTo>
                  <a:lnTo>
                    <a:pt x="497" y="1201"/>
                  </a:lnTo>
                  <a:lnTo>
                    <a:pt x="532" y="1167"/>
                  </a:lnTo>
                  <a:lnTo>
                    <a:pt x="572" y="1137"/>
                  </a:lnTo>
                  <a:lnTo>
                    <a:pt x="615" y="1112"/>
                  </a:lnTo>
                  <a:lnTo>
                    <a:pt x="661" y="1090"/>
                  </a:lnTo>
                  <a:lnTo>
                    <a:pt x="711" y="1075"/>
                  </a:lnTo>
                  <a:lnTo>
                    <a:pt x="746" y="1068"/>
                  </a:lnTo>
                  <a:lnTo>
                    <a:pt x="643" y="1043"/>
                  </a:lnTo>
                  <a:lnTo>
                    <a:pt x="630" y="1039"/>
                  </a:lnTo>
                  <a:lnTo>
                    <a:pt x="618" y="1033"/>
                  </a:lnTo>
                  <a:lnTo>
                    <a:pt x="605" y="1022"/>
                  </a:lnTo>
                  <a:lnTo>
                    <a:pt x="595" y="1008"/>
                  </a:lnTo>
                  <a:lnTo>
                    <a:pt x="589" y="992"/>
                  </a:lnTo>
                  <a:lnTo>
                    <a:pt x="587" y="975"/>
                  </a:lnTo>
                  <a:lnTo>
                    <a:pt x="587" y="972"/>
                  </a:lnTo>
                  <a:lnTo>
                    <a:pt x="587" y="952"/>
                  </a:lnTo>
                  <a:lnTo>
                    <a:pt x="549" y="954"/>
                  </a:lnTo>
                  <a:lnTo>
                    <a:pt x="510" y="952"/>
                  </a:lnTo>
                  <a:close/>
                  <a:moveTo>
                    <a:pt x="1462" y="845"/>
                  </a:moveTo>
                  <a:lnTo>
                    <a:pt x="1436" y="879"/>
                  </a:lnTo>
                  <a:lnTo>
                    <a:pt x="1408" y="911"/>
                  </a:lnTo>
                  <a:lnTo>
                    <a:pt x="1376" y="939"/>
                  </a:lnTo>
                  <a:lnTo>
                    <a:pt x="1342" y="964"/>
                  </a:lnTo>
                  <a:lnTo>
                    <a:pt x="1342" y="969"/>
                  </a:lnTo>
                  <a:lnTo>
                    <a:pt x="1369" y="958"/>
                  </a:lnTo>
                  <a:lnTo>
                    <a:pt x="1398" y="950"/>
                  </a:lnTo>
                  <a:lnTo>
                    <a:pt x="1521" y="921"/>
                  </a:lnTo>
                  <a:lnTo>
                    <a:pt x="1521" y="899"/>
                  </a:lnTo>
                  <a:lnTo>
                    <a:pt x="1490" y="874"/>
                  </a:lnTo>
                  <a:lnTo>
                    <a:pt x="1462" y="845"/>
                  </a:lnTo>
                  <a:close/>
                  <a:moveTo>
                    <a:pt x="785" y="845"/>
                  </a:moveTo>
                  <a:lnTo>
                    <a:pt x="757" y="874"/>
                  </a:lnTo>
                  <a:lnTo>
                    <a:pt x="726" y="899"/>
                  </a:lnTo>
                  <a:lnTo>
                    <a:pt x="726" y="921"/>
                  </a:lnTo>
                  <a:lnTo>
                    <a:pt x="848" y="950"/>
                  </a:lnTo>
                  <a:lnTo>
                    <a:pt x="877" y="958"/>
                  </a:lnTo>
                  <a:lnTo>
                    <a:pt x="904" y="969"/>
                  </a:lnTo>
                  <a:lnTo>
                    <a:pt x="904" y="964"/>
                  </a:lnTo>
                  <a:lnTo>
                    <a:pt x="869" y="938"/>
                  </a:lnTo>
                  <a:lnTo>
                    <a:pt x="838" y="910"/>
                  </a:lnTo>
                  <a:lnTo>
                    <a:pt x="809" y="879"/>
                  </a:lnTo>
                  <a:lnTo>
                    <a:pt x="785" y="845"/>
                  </a:lnTo>
                  <a:close/>
                  <a:moveTo>
                    <a:pt x="1526" y="563"/>
                  </a:moveTo>
                  <a:lnTo>
                    <a:pt x="1526" y="626"/>
                  </a:lnTo>
                  <a:lnTo>
                    <a:pt x="1526" y="635"/>
                  </a:lnTo>
                  <a:lnTo>
                    <a:pt x="1526" y="646"/>
                  </a:lnTo>
                  <a:lnTo>
                    <a:pt x="1530" y="676"/>
                  </a:lnTo>
                  <a:lnTo>
                    <a:pt x="1537" y="705"/>
                  </a:lnTo>
                  <a:lnTo>
                    <a:pt x="1550" y="732"/>
                  </a:lnTo>
                  <a:lnTo>
                    <a:pt x="1567" y="756"/>
                  </a:lnTo>
                  <a:lnTo>
                    <a:pt x="1588" y="776"/>
                  </a:lnTo>
                  <a:lnTo>
                    <a:pt x="1611" y="793"/>
                  </a:lnTo>
                  <a:lnTo>
                    <a:pt x="1638" y="806"/>
                  </a:lnTo>
                  <a:lnTo>
                    <a:pt x="1667" y="814"/>
                  </a:lnTo>
                  <a:lnTo>
                    <a:pt x="1697" y="817"/>
                  </a:lnTo>
                  <a:lnTo>
                    <a:pt x="1728" y="814"/>
                  </a:lnTo>
                  <a:lnTo>
                    <a:pt x="1757" y="806"/>
                  </a:lnTo>
                  <a:lnTo>
                    <a:pt x="1784" y="793"/>
                  </a:lnTo>
                  <a:lnTo>
                    <a:pt x="1808" y="776"/>
                  </a:lnTo>
                  <a:lnTo>
                    <a:pt x="1828" y="756"/>
                  </a:lnTo>
                  <a:lnTo>
                    <a:pt x="1845" y="732"/>
                  </a:lnTo>
                  <a:lnTo>
                    <a:pt x="1858" y="705"/>
                  </a:lnTo>
                  <a:lnTo>
                    <a:pt x="1866" y="676"/>
                  </a:lnTo>
                  <a:lnTo>
                    <a:pt x="1869" y="646"/>
                  </a:lnTo>
                  <a:lnTo>
                    <a:pt x="1869" y="613"/>
                  </a:lnTo>
                  <a:lnTo>
                    <a:pt x="1772" y="613"/>
                  </a:lnTo>
                  <a:lnTo>
                    <a:pt x="1709" y="610"/>
                  </a:lnTo>
                  <a:lnTo>
                    <a:pt x="1647" y="600"/>
                  </a:lnTo>
                  <a:lnTo>
                    <a:pt x="1585" y="585"/>
                  </a:lnTo>
                  <a:lnTo>
                    <a:pt x="1526" y="563"/>
                  </a:lnTo>
                  <a:close/>
                  <a:moveTo>
                    <a:pt x="719" y="563"/>
                  </a:moveTo>
                  <a:lnTo>
                    <a:pt x="660" y="585"/>
                  </a:lnTo>
                  <a:lnTo>
                    <a:pt x="599" y="600"/>
                  </a:lnTo>
                  <a:lnTo>
                    <a:pt x="537" y="610"/>
                  </a:lnTo>
                  <a:lnTo>
                    <a:pt x="474" y="613"/>
                  </a:lnTo>
                  <a:lnTo>
                    <a:pt x="378" y="613"/>
                  </a:lnTo>
                  <a:lnTo>
                    <a:pt x="378" y="646"/>
                  </a:lnTo>
                  <a:lnTo>
                    <a:pt x="380" y="676"/>
                  </a:lnTo>
                  <a:lnTo>
                    <a:pt x="389" y="705"/>
                  </a:lnTo>
                  <a:lnTo>
                    <a:pt x="402" y="732"/>
                  </a:lnTo>
                  <a:lnTo>
                    <a:pt x="418" y="756"/>
                  </a:lnTo>
                  <a:lnTo>
                    <a:pt x="438" y="776"/>
                  </a:lnTo>
                  <a:lnTo>
                    <a:pt x="463" y="793"/>
                  </a:lnTo>
                  <a:lnTo>
                    <a:pt x="490" y="806"/>
                  </a:lnTo>
                  <a:lnTo>
                    <a:pt x="517" y="814"/>
                  </a:lnTo>
                  <a:lnTo>
                    <a:pt x="549" y="817"/>
                  </a:lnTo>
                  <a:lnTo>
                    <a:pt x="580" y="814"/>
                  </a:lnTo>
                  <a:lnTo>
                    <a:pt x="609" y="806"/>
                  </a:lnTo>
                  <a:lnTo>
                    <a:pt x="634" y="793"/>
                  </a:lnTo>
                  <a:lnTo>
                    <a:pt x="659" y="776"/>
                  </a:lnTo>
                  <a:lnTo>
                    <a:pt x="679" y="756"/>
                  </a:lnTo>
                  <a:lnTo>
                    <a:pt x="697" y="732"/>
                  </a:lnTo>
                  <a:lnTo>
                    <a:pt x="708" y="705"/>
                  </a:lnTo>
                  <a:lnTo>
                    <a:pt x="717" y="676"/>
                  </a:lnTo>
                  <a:lnTo>
                    <a:pt x="719" y="646"/>
                  </a:lnTo>
                  <a:lnTo>
                    <a:pt x="719" y="563"/>
                  </a:lnTo>
                  <a:close/>
                  <a:moveTo>
                    <a:pt x="1246" y="439"/>
                  </a:moveTo>
                  <a:lnTo>
                    <a:pt x="1211" y="468"/>
                  </a:lnTo>
                  <a:lnTo>
                    <a:pt x="1172" y="494"/>
                  </a:lnTo>
                  <a:lnTo>
                    <a:pt x="1131" y="514"/>
                  </a:lnTo>
                  <a:lnTo>
                    <a:pt x="1088" y="531"/>
                  </a:lnTo>
                  <a:lnTo>
                    <a:pt x="1044" y="543"/>
                  </a:lnTo>
                  <a:lnTo>
                    <a:pt x="999" y="551"/>
                  </a:lnTo>
                  <a:lnTo>
                    <a:pt x="952" y="553"/>
                  </a:lnTo>
                  <a:lnTo>
                    <a:pt x="859" y="553"/>
                  </a:lnTo>
                  <a:lnTo>
                    <a:pt x="859" y="626"/>
                  </a:lnTo>
                  <a:lnTo>
                    <a:pt x="861" y="664"/>
                  </a:lnTo>
                  <a:lnTo>
                    <a:pt x="869" y="702"/>
                  </a:lnTo>
                  <a:lnTo>
                    <a:pt x="883" y="737"/>
                  </a:lnTo>
                  <a:lnTo>
                    <a:pt x="901" y="770"/>
                  </a:lnTo>
                  <a:lnTo>
                    <a:pt x="923" y="800"/>
                  </a:lnTo>
                  <a:lnTo>
                    <a:pt x="950" y="825"/>
                  </a:lnTo>
                  <a:lnTo>
                    <a:pt x="979" y="848"/>
                  </a:lnTo>
                  <a:lnTo>
                    <a:pt x="1012" y="866"/>
                  </a:lnTo>
                  <a:lnTo>
                    <a:pt x="1047" y="879"/>
                  </a:lnTo>
                  <a:lnTo>
                    <a:pt x="1084" y="888"/>
                  </a:lnTo>
                  <a:lnTo>
                    <a:pt x="1124" y="891"/>
                  </a:lnTo>
                  <a:lnTo>
                    <a:pt x="1166" y="888"/>
                  </a:lnTo>
                  <a:lnTo>
                    <a:pt x="1205" y="878"/>
                  </a:lnTo>
                  <a:lnTo>
                    <a:pt x="1243" y="862"/>
                  </a:lnTo>
                  <a:lnTo>
                    <a:pt x="1277" y="841"/>
                  </a:lnTo>
                  <a:lnTo>
                    <a:pt x="1307" y="816"/>
                  </a:lnTo>
                  <a:lnTo>
                    <a:pt x="1334" y="787"/>
                  </a:lnTo>
                  <a:lnTo>
                    <a:pt x="1356" y="753"/>
                  </a:lnTo>
                  <a:lnTo>
                    <a:pt x="1373" y="717"/>
                  </a:lnTo>
                  <a:lnTo>
                    <a:pt x="1384" y="677"/>
                  </a:lnTo>
                  <a:lnTo>
                    <a:pt x="1388" y="635"/>
                  </a:lnTo>
                  <a:lnTo>
                    <a:pt x="1388" y="523"/>
                  </a:lnTo>
                  <a:lnTo>
                    <a:pt x="1246" y="439"/>
                  </a:lnTo>
                  <a:close/>
                  <a:moveTo>
                    <a:pt x="1697" y="316"/>
                  </a:moveTo>
                  <a:lnTo>
                    <a:pt x="1668" y="318"/>
                  </a:lnTo>
                  <a:lnTo>
                    <a:pt x="1640" y="325"/>
                  </a:lnTo>
                  <a:lnTo>
                    <a:pt x="1614" y="337"/>
                  </a:lnTo>
                  <a:lnTo>
                    <a:pt x="1591" y="352"/>
                  </a:lnTo>
                  <a:lnTo>
                    <a:pt x="1570" y="371"/>
                  </a:lnTo>
                  <a:lnTo>
                    <a:pt x="1553" y="394"/>
                  </a:lnTo>
                  <a:lnTo>
                    <a:pt x="1540" y="419"/>
                  </a:lnTo>
                  <a:lnTo>
                    <a:pt x="1584" y="438"/>
                  </a:lnTo>
                  <a:lnTo>
                    <a:pt x="1629" y="454"/>
                  </a:lnTo>
                  <a:lnTo>
                    <a:pt x="1677" y="466"/>
                  </a:lnTo>
                  <a:lnTo>
                    <a:pt x="1724" y="472"/>
                  </a:lnTo>
                  <a:lnTo>
                    <a:pt x="1772" y="474"/>
                  </a:lnTo>
                  <a:lnTo>
                    <a:pt x="1868" y="474"/>
                  </a:lnTo>
                  <a:lnTo>
                    <a:pt x="1862" y="442"/>
                  </a:lnTo>
                  <a:lnTo>
                    <a:pt x="1852" y="412"/>
                  </a:lnTo>
                  <a:lnTo>
                    <a:pt x="1835" y="385"/>
                  </a:lnTo>
                  <a:lnTo>
                    <a:pt x="1814" y="362"/>
                  </a:lnTo>
                  <a:lnTo>
                    <a:pt x="1789" y="342"/>
                  </a:lnTo>
                  <a:lnTo>
                    <a:pt x="1761" y="327"/>
                  </a:lnTo>
                  <a:lnTo>
                    <a:pt x="1730" y="319"/>
                  </a:lnTo>
                  <a:lnTo>
                    <a:pt x="1697" y="316"/>
                  </a:lnTo>
                  <a:close/>
                  <a:moveTo>
                    <a:pt x="549" y="316"/>
                  </a:moveTo>
                  <a:lnTo>
                    <a:pt x="515" y="319"/>
                  </a:lnTo>
                  <a:lnTo>
                    <a:pt x="484" y="327"/>
                  </a:lnTo>
                  <a:lnTo>
                    <a:pt x="456" y="342"/>
                  </a:lnTo>
                  <a:lnTo>
                    <a:pt x="432" y="362"/>
                  </a:lnTo>
                  <a:lnTo>
                    <a:pt x="411" y="385"/>
                  </a:lnTo>
                  <a:lnTo>
                    <a:pt x="394" y="412"/>
                  </a:lnTo>
                  <a:lnTo>
                    <a:pt x="383" y="442"/>
                  </a:lnTo>
                  <a:lnTo>
                    <a:pt x="378" y="474"/>
                  </a:lnTo>
                  <a:lnTo>
                    <a:pt x="474" y="474"/>
                  </a:lnTo>
                  <a:lnTo>
                    <a:pt x="522" y="472"/>
                  </a:lnTo>
                  <a:lnTo>
                    <a:pt x="570" y="466"/>
                  </a:lnTo>
                  <a:lnTo>
                    <a:pt x="616" y="454"/>
                  </a:lnTo>
                  <a:lnTo>
                    <a:pt x="661" y="438"/>
                  </a:lnTo>
                  <a:lnTo>
                    <a:pt x="705" y="419"/>
                  </a:lnTo>
                  <a:lnTo>
                    <a:pt x="692" y="394"/>
                  </a:lnTo>
                  <a:lnTo>
                    <a:pt x="675" y="371"/>
                  </a:lnTo>
                  <a:lnTo>
                    <a:pt x="655" y="352"/>
                  </a:lnTo>
                  <a:lnTo>
                    <a:pt x="631" y="337"/>
                  </a:lnTo>
                  <a:lnTo>
                    <a:pt x="605" y="325"/>
                  </a:lnTo>
                  <a:lnTo>
                    <a:pt x="578" y="318"/>
                  </a:lnTo>
                  <a:lnTo>
                    <a:pt x="549" y="316"/>
                  </a:lnTo>
                  <a:close/>
                  <a:moveTo>
                    <a:pt x="1124" y="137"/>
                  </a:moveTo>
                  <a:lnTo>
                    <a:pt x="1084" y="141"/>
                  </a:lnTo>
                  <a:lnTo>
                    <a:pt x="1047" y="149"/>
                  </a:lnTo>
                  <a:lnTo>
                    <a:pt x="1012" y="162"/>
                  </a:lnTo>
                  <a:lnTo>
                    <a:pt x="979" y="180"/>
                  </a:lnTo>
                  <a:lnTo>
                    <a:pt x="950" y="203"/>
                  </a:lnTo>
                  <a:lnTo>
                    <a:pt x="923" y="230"/>
                  </a:lnTo>
                  <a:lnTo>
                    <a:pt x="901" y="259"/>
                  </a:lnTo>
                  <a:lnTo>
                    <a:pt x="883" y="291"/>
                  </a:lnTo>
                  <a:lnTo>
                    <a:pt x="869" y="326"/>
                  </a:lnTo>
                  <a:lnTo>
                    <a:pt x="861" y="364"/>
                  </a:lnTo>
                  <a:lnTo>
                    <a:pt x="859" y="404"/>
                  </a:lnTo>
                  <a:lnTo>
                    <a:pt x="859" y="414"/>
                  </a:lnTo>
                  <a:lnTo>
                    <a:pt x="952" y="414"/>
                  </a:lnTo>
                  <a:lnTo>
                    <a:pt x="990" y="412"/>
                  </a:lnTo>
                  <a:lnTo>
                    <a:pt x="1026" y="406"/>
                  </a:lnTo>
                  <a:lnTo>
                    <a:pt x="1062" y="394"/>
                  </a:lnTo>
                  <a:lnTo>
                    <a:pt x="1095" y="378"/>
                  </a:lnTo>
                  <a:lnTo>
                    <a:pt x="1126" y="358"/>
                  </a:lnTo>
                  <a:lnTo>
                    <a:pt x="1155" y="335"/>
                  </a:lnTo>
                  <a:lnTo>
                    <a:pt x="1181" y="308"/>
                  </a:lnTo>
                  <a:lnTo>
                    <a:pt x="1196" y="295"/>
                  </a:lnTo>
                  <a:lnTo>
                    <a:pt x="1213" y="287"/>
                  </a:lnTo>
                  <a:lnTo>
                    <a:pt x="1232" y="283"/>
                  </a:lnTo>
                  <a:lnTo>
                    <a:pt x="1251" y="285"/>
                  </a:lnTo>
                  <a:lnTo>
                    <a:pt x="1269" y="293"/>
                  </a:lnTo>
                  <a:lnTo>
                    <a:pt x="1386" y="361"/>
                  </a:lnTo>
                  <a:lnTo>
                    <a:pt x="1376" y="324"/>
                  </a:lnTo>
                  <a:lnTo>
                    <a:pt x="1363" y="289"/>
                  </a:lnTo>
                  <a:lnTo>
                    <a:pt x="1345" y="256"/>
                  </a:lnTo>
                  <a:lnTo>
                    <a:pt x="1322" y="228"/>
                  </a:lnTo>
                  <a:lnTo>
                    <a:pt x="1297" y="202"/>
                  </a:lnTo>
                  <a:lnTo>
                    <a:pt x="1267" y="180"/>
                  </a:lnTo>
                  <a:lnTo>
                    <a:pt x="1234" y="162"/>
                  </a:lnTo>
                  <a:lnTo>
                    <a:pt x="1199" y="149"/>
                  </a:lnTo>
                  <a:lnTo>
                    <a:pt x="1162" y="141"/>
                  </a:lnTo>
                  <a:lnTo>
                    <a:pt x="1124" y="137"/>
                  </a:lnTo>
                  <a:close/>
                  <a:moveTo>
                    <a:pt x="1124" y="0"/>
                  </a:moveTo>
                  <a:lnTo>
                    <a:pt x="1173" y="3"/>
                  </a:lnTo>
                  <a:lnTo>
                    <a:pt x="1222" y="12"/>
                  </a:lnTo>
                  <a:lnTo>
                    <a:pt x="1267" y="26"/>
                  </a:lnTo>
                  <a:lnTo>
                    <a:pt x="1311" y="46"/>
                  </a:lnTo>
                  <a:lnTo>
                    <a:pt x="1350" y="70"/>
                  </a:lnTo>
                  <a:lnTo>
                    <a:pt x="1388" y="99"/>
                  </a:lnTo>
                  <a:lnTo>
                    <a:pt x="1421" y="132"/>
                  </a:lnTo>
                  <a:lnTo>
                    <a:pt x="1451" y="168"/>
                  </a:lnTo>
                  <a:lnTo>
                    <a:pt x="1476" y="208"/>
                  </a:lnTo>
                  <a:lnTo>
                    <a:pt x="1497" y="251"/>
                  </a:lnTo>
                  <a:lnTo>
                    <a:pt x="1531" y="225"/>
                  </a:lnTo>
                  <a:lnTo>
                    <a:pt x="1569" y="205"/>
                  </a:lnTo>
                  <a:lnTo>
                    <a:pt x="1609" y="190"/>
                  </a:lnTo>
                  <a:lnTo>
                    <a:pt x="1652" y="180"/>
                  </a:lnTo>
                  <a:lnTo>
                    <a:pt x="1697" y="177"/>
                  </a:lnTo>
                  <a:lnTo>
                    <a:pt x="1743" y="180"/>
                  </a:lnTo>
                  <a:lnTo>
                    <a:pt x="1786" y="190"/>
                  </a:lnTo>
                  <a:lnTo>
                    <a:pt x="1828" y="206"/>
                  </a:lnTo>
                  <a:lnTo>
                    <a:pt x="1866" y="226"/>
                  </a:lnTo>
                  <a:lnTo>
                    <a:pt x="1900" y="253"/>
                  </a:lnTo>
                  <a:lnTo>
                    <a:pt x="1931" y="283"/>
                  </a:lnTo>
                  <a:lnTo>
                    <a:pt x="1957" y="318"/>
                  </a:lnTo>
                  <a:lnTo>
                    <a:pt x="1977" y="356"/>
                  </a:lnTo>
                  <a:lnTo>
                    <a:pt x="1993" y="397"/>
                  </a:lnTo>
                  <a:lnTo>
                    <a:pt x="2003" y="440"/>
                  </a:lnTo>
                  <a:lnTo>
                    <a:pt x="2006" y="486"/>
                  </a:lnTo>
                  <a:lnTo>
                    <a:pt x="2006" y="646"/>
                  </a:lnTo>
                  <a:lnTo>
                    <a:pt x="2003" y="690"/>
                  </a:lnTo>
                  <a:lnTo>
                    <a:pt x="1994" y="732"/>
                  </a:lnTo>
                  <a:lnTo>
                    <a:pt x="1979" y="772"/>
                  </a:lnTo>
                  <a:lnTo>
                    <a:pt x="1960" y="808"/>
                  </a:lnTo>
                  <a:lnTo>
                    <a:pt x="1935" y="843"/>
                  </a:lnTo>
                  <a:lnTo>
                    <a:pt x="1906" y="873"/>
                  </a:lnTo>
                  <a:lnTo>
                    <a:pt x="1874" y="898"/>
                  </a:lnTo>
                  <a:lnTo>
                    <a:pt x="1874" y="921"/>
                  </a:lnTo>
                  <a:lnTo>
                    <a:pt x="1998" y="950"/>
                  </a:lnTo>
                  <a:lnTo>
                    <a:pt x="2039" y="964"/>
                  </a:lnTo>
                  <a:lnTo>
                    <a:pt x="2079" y="982"/>
                  </a:lnTo>
                  <a:lnTo>
                    <a:pt x="2116" y="1006"/>
                  </a:lnTo>
                  <a:lnTo>
                    <a:pt x="2148" y="1033"/>
                  </a:lnTo>
                  <a:lnTo>
                    <a:pt x="2177" y="1065"/>
                  </a:lnTo>
                  <a:lnTo>
                    <a:pt x="2200" y="1100"/>
                  </a:lnTo>
                  <a:lnTo>
                    <a:pt x="2220" y="1138"/>
                  </a:lnTo>
                  <a:lnTo>
                    <a:pt x="2235" y="1178"/>
                  </a:lnTo>
                  <a:lnTo>
                    <a:pt x="2243" y="1221"/>
                  </a:lnTo>
                  <a:lnTo>
                    <a:pt x="2247" y="1265"/>
                  </a:lnTo>
                  <a:lnTo>
                    <a:pt x="2247" y="1395"/>
                  </a:lnTo>
                  <a:lnTo>
                    <a:pt x="2243" y="1414"/>
                  </a:lnTo>
                  <a:lnTo>
                    <a:pt x="2237" y="1430"/>
                  </a:lnTo>
                  <a:lnTo>
                    <a:pt x="2226" y="1444"/>
                  </a:lnTo>
                  <a:lnTo>
                    <a:pt x="2212" y="1454"/>
                  </a:lnTo>
                  <a:lnTo>
                    <a:pt x="2195" y="1462"/>
                  </a:lnTo>
                  <a:lnTo>
                    <a:pt x="2177" y="1464"/>
                  </a:lnTo>
                  <a:lnTo>
                    <a:pt x="1859" y="1464"/>
                  </a:lnTo>
                  <a:lnTo>
                    <a:pt x="1860" y="1490"/>
                  </a:lnTo>
                  <a:lnTo>
                    <a:pt x="1860" y="1738"/>
                  </a:lnTo>
                  <a:lnTo>
                    <a:pt x="1857" y="1756"/>
                  </a:lnTo>
                  <a:lnTo>
                    <a:pt x="1851" y="1772"/>
                  </a:lnTo>
                  <a:lnTo>
                    <a:pt x="1840" y="1786"/>
                  </a:lnTo>
                  <a:lnTo>
                    <a:pt x="1826" y="1797"/>
                  </a:lnTo>
                  <a:lnTo>
                    <a:pt x="1809" y="1804"/>
                  </a:lnTo>
                  <a:lnTo>
                    <a:pt x="1790" y="1806"/>
                  </a:lnTo>
                  <a:lnTo>
                    <a:pt x="1369" y="1806"/>
                  </a:lnTo>
                  <a:lnTo>
                    <a:pt x="1350" y="1804"/>
                  </a:lnTo>
                  <a:lnTo>
                    <a:pt x="1334" y="1797"/>
                  </a:lnTo>
                  <a:lnTo>
                    <a:pt x="1320" y="1786"/>
                  </a:lnTo>
                  <a:lnTo>
                    <a:pt x="1310" y="1772"/>
                  </a:lnTo>
                  <a:lnTo>
                    <a:pt x="1302" y="1756"/>
                  </a:lnTo>
                  <a:lnTo>
                    <a:pt x="1300" y="1738"/>
                  </a:lnTo>
                  <a:lnTo>
                    <a:pt x="1302" y="1719"/>
                  </a:lnTo>
                  <a:lnTo>
                    <a:pt x="1310" y="1702"/>
                  </a:lnTo>
                  <a:lnTo>
                    <a:pt x="1320" y="1688"/>
                  </a:lnTo>
                  <a:lnTo>
                    <a:pt x="1334" y="1678"/>
                  </a:lnTo>
                  <a:lnTo>
                    <a:pt x="1350" y="1671"/>
                  </a:lnTo>
                  <a:lnTo>
                    <a:pt x="1369" y="1668"/>
                  </a:lnTo>
                  <a:lnTo>
                    <a:pt x="1447" y="1668"/>
                  </a:lnTo>
                  <a:lnTo>
                    <a:pt x="1447" y="1525"/>
                  </a:lnTo>
                  <a:lnTo>
                    <a:pt x="1449" y="1507"/>
                  </a:lnTo>
                  <a:lnTo>
                    <a:pt x="1457" y="1491"/>
                  </a:lnTo>
                  <a:lnTo>
                    <a:pt x="1467" y="1477"/>
                  </a:lnTo>
                  <a:lnTo>
                    <a:pt x="1481" y="1466"/>
                  </a:lnTo>
                  <a:lnTo>
                    <a:pt x="1497" y="1459"/>
                  </a:lnTo>
                  <a:lnTo>
                    <a:pt x="1516" y="1456"/>
                  </a:lnTo>
                  <a:lnTo>
                    <a:pt x="1535" y="1459"/>
                  </a:lnTo>
                  <a:lnTo>
                    <a:pt x="1551" y="1466"/>
                  </a:lnTo>
                  <a:lnTo>
                    <a:pt x="1565" y="1477"/>
                  </a:lnTo>
                  <a:lnTo>
                    <a:pt x="1576" y="1491"/>
                  </a:lnTo>
                  <a:lnTo>
                    <a:pt x="1582" y="1507"/>
                  </a:lnTo>
                  <a:lnTo>
                    <a:pt x="1585" y="1525"/>
                  </a:lnTo>
                  <a:lnTo>
                    <a:pt x="1585" y="1668"/>
                  </a:lnTo>
                  <a:lnTo>
                    <a:pt x="1722" y="1668"/>
                  </a:lnTo>
                  <a:lnTo>
                    <a:pt x="1722" y="1490"/>
                  </a:lnTo>
                  <a:lnTo>
                    <a:pt x="1720" y="1450"/>
                  </a:lnTo>
                  <a:lnTo>
                    <a:pt x="1711" y="1412"/>
                  </a:lnTo>
                  <a:lnTo>
                    <a:pt x="1699" y="1376"/>
                  </a:lnTo>
                  <a:lnTo>
                    <a:pt x="1682" y="1343"/>
                  </a:lnTo>
                  <a:lnTo>
                    <a:pt x="1661" y="1312"/>
                  </a:lnTo>
                  <a:lnTo>
                    <a:pt x="1635" y="1284"/>
                  </a:lnTo>
                  <a:lnTo>
                    <a:pt x="1606" y="1259"/>
                  </a:lnTo>
                  <a:lnTo>
                    <a:pt x="1575" y="1239"/>
                  </a:lnTo>
                  <a:lnTo>
                    <a:pt x="1539" y="1222"/>
                  </a:lnTo>
                  <a:lnTo>
                    <a:pt x="1502" y="1211"/>
                  </a:lnTo>
                  <a:lnTo>
                    <a:pt x="1313" y="1166"/>
                  </a:lnTo>
                  <a:lnTo>
                    <a:pt x="1186" y="1453"/>
                  </a:lnTo>
                  <a:lnTo>
                    <a:pt x="1175" y="1470"/>
                  </a:lnTo>
                  <a:lnTo>
                    <a:pt x="1160" y="1483"/>
                  </a:lnTo>
                  <a:lnTo>
                    <a:pt x="1143" y="1492"/>
                  </a:lnTo>
                  <a:lnTo>
                    <a:pt x="1123" y="1494"/>
                  </a:lnTo>
                  <a:lnTo>
                    <a:pt x="1123" y="1494"/>
                  </a:lnTo>
                  <a:lnTo>
                    <a:pt x="1102" y="1492"/>
                  </a:lnTo>
                  <a:lnTo>
                    <a:pt x="1085" y="1483"/>
                  </a:lnTo>
                  <a:lnTo>
                    <a:pt x="1070" y="1470"/>
                  </a:lnTo>
                  <a:lnTo>
                    <a:pt x="1059" y="1453"/>
                  </a:lnTo>
                  <a:lnTo>
                    <a:pt x="933" y="1165"/>
                  </a:lnTo>
                  <a:lnTo>
                    <a:pt x="743" y="1211"/>
                  </a:lnTo>
                  <a:lnTo>
                    <a:pt x="705" y="1222"/>
                  </a:lnTo>
                  <a:lnTo>
                    <a:pt x="671" y="1239"/>
                  </a:lnTo>
                  <a:lnTo>
                    <a:pt x="639" y="1259"/>
                  </a:lnTo>
                  <a:lnTo>
                    <a:pt x="610" y="1284"/>
                  </a:lnTo>
                  <a:lnTo>
                    <a:pt x="585" y="1312"/>
                  </a:lnTo>
                  <a:lnTo>
                    <a:pt x="564" y="1343"/>
                  </a:lnTo>
                  <a:lnTo>
                    <a:pt x="546" y="1376"/>
                  </a:lnTo>
                  <a:lnTo>
                    <a:pt x="534" y="1412"/>
                  </a:lnTo>
                  <a:lnTo>
                    <a:pt x="526" y="1450"/>
                  </a:lnTo>
                  <a:lnTo>
                    <a:pt x="524" y="1489"/>
                  </a:lnTo>
                  <a:lnTo>
                    <a:pt x="524" y="1668"/>
                  </a:lnTo>
                  <a:lnTo>
                    <a:pt x="660" y="1668"/>
                  </a:lnTo>
                  <a:lnTo>
                    <a:pt x="660" y="1525"/>
                  </a:lnTo>
                  <a:lnTo>
                    <a:pt x="662" y="1507"/>
                  </a:lnTo>
                  <a:lnTo>
                    <a:pt x="670" y="1491"/>
                  </a:lnTo>
                  <a:lnTo>
                    <a:pt x="681" y="1477"/>
                  </a:lnTo>
                  <a:lnTo>
                    <a:pt x="695" y="1466"/>
                  </a:lnTo>
                  <a:lnTo>
                    <a:pt x="711" y="1459"/>
                  </a:lnTo>
                  <a:lnTo>
                    <a:pt x="729" y="1456"/>
                  </a:lnTo>
                  <a:lnTo>
                    <a:pt x="747" y="1459"/>
                  </a:lnTo>
                  <a:lnTo>
                    <a:pt x="764" y="1466"/>
                  </a:lnTo>
                  <a:lnTo>
                    <a:pt x="778" y="1477"/>
                  </a:lnTo>
                  <a:lnTo>
                    <a:pt x="789" y="1491"/>
                  </a:lnTo>
                  <a:lnTo>
                    <a:pt x="795" y="1507"/>
                  </a:lnTo>
                  <a:lnTo>
                    <a:pt x="798" y="1525"/>
                  </a:lnTo>
                  <a:lnTo>
                    <a:pt x="798" y="1668"/>
                  </a:lnTo>
                  <a:lnTo>
                    <a:pt x="869" y="1668"/>
                  </a:lnTo>
                  <a:lnTo>
                    <a:pt x="888" y="1671"/>
                  </a:lnTo>
                  <a:lnTo>
                    <a:pt x="904" y="1678"/>
                  </a:lnTo>
                  <a:lnTo>
                    <a:pt x="918" y="1688"/>
                  </a:lnTo>
                  <a:lnTo>
                    <a:pt x="929" y="1702"/>
                  </a:lnTo>
                  <a:lnTo>
                    <a:pt x="936" y="1719"/>
                  </a:lnTo>
                  <a:lnTo>
                    <a:pt x="938" y="1738"/>
                  </a:lnTo>
                  <a:lnTo>
                    <a:pt x="936" y="1756"/>
                  </a:lnTo>
                  <a:lnTo>
                    <a:pt x="929" y="1772"/>
                  </a:lnTo>
                  <a:lnTo>
                    <a:pt x="918" y="1786"/>
                  </a:lnTo>
                  <a:lnTo>
                    <a:pt x="904" y="1797"/>
                  </a:lnTo>
                  <a:lnTo>
                    <a:pt x="888" y="1804"/>
                  </a:lnTo>
                  <a:lnTo>
                    <a:pt x="869" y="1806"/>
                  </a:lnTo>
                  <a:lnTo>
                    <a:pt x="454" y="1806"/>
                  </a:lnTo>
                  <a:lnTo>
                    <a:pt x="436" y="1804"/>
                  </a:lnTo>
                  <a:lnTo>
                    <a:pt x="420" y="1797"/>
                  </a:lnTo>
                  <a:lnTo>
                    <a:pt x="406" y="1786"/>
                  </a:lnTo>
                  <a:lnTo>
                    <a:pt x="395" y="1772"/>
                  </a:lnTo>
                  <a:lnTo>
                    <a:pt x="388" y="1756"/>
                  </a:lnTo>
                  <a:lnTo>
                    <a:pt x="385" y="1738"/>
                  </a:lnTo>
                  <a:lnTo>
                    <a:pt x="385" y="1489"/>
                  </a:lnTo>
                  <a:lnTo>
                    <a:pt x="386" y="1464"/>
                  </a:lnTo>
                  <a:lnTo>
                    <a:pt x="69" y="1464"/>
                  </a:lnTo>
                  <a:lnTo>
                    <a:pt x="51" y="1462"/>
                  </a:lnTo>
                  <a:lnTo>
                    <a:pt x="34" y="1454"/>
                  </a:lnTo>
                  <a:lnTo>
                    <a:pt x="20" y="1444"/>
                  </a:lnTo>
                  <a:lnTo>
                    <a:pt x="10" y="1430"/>
                  </a:lnTo>
                  <a:lnTo>
                    <a:pt x="2" y="1414"/>
                  </a:lnTo>
                  <a:lnTo>
                    <a:pt x="0" y="1394"/>
                  </a:lnTo>
                  <a:lnTo>
                    <a:pt x="0" y="1265"/>
                  </a:lnTo>
                  <a:lnTo>
                    <a:pt x="3" y="1221"/>
                  </a:lnTo>
                  <a:lnTo>
                    <a:pt x="12" y="1178"/>
                  </a:lnTo>
                  <a:lnTo>
                    <a:pt x="26" y="1138"/>
                  </a:lnTo>
                  <a:lnTo>
                    <a:pt x="45" y="1100"/>
                  </a:lnTo>
                  <a:lnTo>
                    <a:pt x="70" y="1065"/>
                  </a:lnTo>
                  <a:lnTo>
                    <a:pt x="98" y="1033"/>
                  </a:lnTo>
                  <a:lnTo>
                    <a:pt x="130" y="1006"/>
                  </a:lnTo>
                  <a:lnTo>
                    <a:pt x="166" y="982"/>
                  </a:lnTo>
                  <a:lnTo>
                    <a:pt x="206" y="964"/>
                  </a:lnTo>
                  <a:lnTo>
                    <a:pt x="249" y="950"/>
                  </a:lnTo>
                  <a:lnTo>
                    <a:pt x="371" y="921"/>
                  </a:lnTo>
                  <a:lnTo>
                    <a:pt x="371" y="898"/>
                  </a:lnTo>
                  <a:lnTo>
                    <a:pt x="339" y="873"/>
                  </a:lnTo>
                  <a:lnTo>
                    <a:pt x="310" y="843"/>
                  </a:lnTo>
                  <a:lnTo>
                    <a:pt x="287" y="808"/>
                  </a:lnTo>
                  <a:lnTo>
                    <a:pt x="266" y="772"/>
                  </a:lnTo>
                  <a:lnTo>
                    <a:pt x="252" y="732"/>
                  </a:lnTo>
                  <a:lnTo>
                    <a:pt x="243" y="690"/>
                  </a:lnTo>
                  <a:lnTo>
                    <a:pt x="239" y="646"/>
                  </a:lnTo>
                  <a:lnTo>
                    <a:pt x="239" y="486"/>
                  </a:lnTo>
                  <a:lnTo>
                    <a:pt x="243" y="440"/>
                  </a:lnTo>
                  <a:lnTo>
                    <a:pt x="252" y="397"/>
                  </a:lnTo>
                  <a:lnTo>
                    <a:pt x="268" y="356"/>
                  </a:lnTo>
                  <a:lnTo>
                    <a:pt x="290" y="318"/>
                  </a:lnTo>
                  <a:lnTo>
                    <a:pt x="316" y="283"/>
                  </a:lnTo>
                  <a:lnTo>
                    <a:pt x="346" y="253"/>
                  </a:lnTo>
                  <a:lnTo>
                    <a:pt x="380" y="226"/>
                  </a:lnTo>
                  <a:lnTo>
                    <a:pt x="419" y="206"/>
                  </a:lnTo>
                  <a:lnTo>
                    <a:pt x="459" y="190"/>
                  </a:lnTo>
                  <a:lnTo>
                    <a:pt x="503" y="180"/>
                  </a:lnTo>
                  <a:lnTo>
                    <a:pt x="549" y="177"/>
                  </a:lnTo>
                  <a:lnTo>
                    <a:pt x="594" y="180"/>
                  </a:lnTo>
                  <a:lnTo>
                    <a:pt x="637" y="190"/>
                  </a:lnTo>
                  <a:lnTo>
                    <a:pt x="677" y="205"/>
                  </a:lnTo>
                  <a:lnTo>
                    <a:pt x="715" y="226"/>
                  </a:lnTo>
                  <a:lnTo>
                    <a:pt x="749" y="251"/>
                  </a:lnTo>
                  <a:lnTo>
                    <a:pt x="771" y="209"/>
                  </a:lnTo>
                  <a:lnTo>
                    <a:pt x="795" y="168"/>
                  </a:lnTo>
                  <a:lnTo>
                    <a:pt x="825" y="132"/>
                  </a:lnTo>
                  <a:lnTo>
                    <a:pt x="859" y="99"/>
                  </a:lnTo>
                  <a:lnTo>
                    <a:pt x="895" y="71"/>
                  </a:lnTo>
                  <a:lnTo>
                    <a:pt x="936" y="46"/>
                  </a:lnTo>
                  <a:lnTo>
                    <a:pt x="980" y="26"/>
                  </a:lnTo>
                  <a:lnTo>
                    <a:pt x="1025" y="12"/>
                  </a:lnTo>
                  <a:lnTo>
                    <a:pt x="1073" y="3"/>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3" name="Freeform 17">
              <a:extLst>
                <a:ext uri="{FF2B5EF4-FFF2-40B4-BE49-F238E27FC236}">
                  <a16:creationId xmlns:a16="http://schemas.microsoft.com/office/drawing/2014/main" id="{2C1FA1A5-3890-C0F1-DF24-4388833F81C8}"/>
                </a:ext>
              </a:extLst>
            </p:cNvPr>
            <p:cNvSpPr>
              <a:spLocks/>
            </p:cNvSpPr>
            <p:nvPr/>
          </p:nvSpPr>
          <p:spPr bwMode="auto">
            <a:xfrm>
              <a:off x="4300538" y="2860675"/>
              <a:ext cx="20638" cy="20638"/>
            </a:xfrm>
            <a:custGeom>
              <a:avLst/>
              <a:gdLst>
                <a:gd name="T0" fmla="*/ 70 w 138"/>
                <a:gd name="T1" fmla="*/ 0 h 138"/>
                <a:gd name="T2" fmla="*/ 87 w 138"/>
                <a:gd name="T3" fmla="*/ 3 h 138"/>
                <a:gd name="T4" fmla="*/ 104 w 138"/>
                <a:gd name="T5" fmla="*/ 10 h 138"/>
                <a:gd name="T6" fmla="*/ 118 w 138"/>
                <a:gd name="T7" fmla="*/ 20 h 138"/>
                <a:gd name="T8" fmla="*/ 129 w 138"/>
                <a:gd name="T9" fmla="*/ 35 h 138"/>
                <a:gd name="T10" fmla="*/ 136 w 138"/>
                <a:gd name="T11" fmla="*/ 51 h 138"/>
                <a:gd name="T12" fmla="*/ 138 w 138"/>
                <a:gd name="T13" fmla="*/ 70 h 138"/>
                <a:gd name="T14" fmla="*/ 136 w 138"/>
                <a:gd name="T15" fmla="*/ 87 h 138"/>
                <a:gd name="T16" fmla="*/ 129 w 138"/>
                <a:gd name="T17" fmla="*/ 104 h 138"/>
                <a:gd name="T18" fmla="*/ 118 w 138"/>
                <a:gd name="T19" fmla="*/ 118 h 138"/>
                <a:gd name="T20" fmla="*/ 104 w 138"/>
                <a:gd name="T21" fmla="*/ 129 h 138"/>
                <a:gd name="T22" fmla="*/ 87 w 138"/>
                <a:gd name="T23" fmla="*/ 136 h 138"/>
                <a:gd name="T24" fmla="*/ 70 w 138"/>
                <a:gd name="T25" fmla="*/ 138 h 138"/>
                <a:gd name="T26" fmla="*/ 52 w 138"/>
                <a:gd name="T27" fmla="*/ 136 h 138"/>
                <a:gd name="T28" fmla="*/ 35 w 138"/>
                <a:gd name="T29" fmla="*/ 129 h 138"/>
                <a:gd name="T30" fmla="*/ 20 w 138"/>
                <a:gd name="T31" fmla="*/ 118 h 138"/>
                <a:gd name="T32" fmla="*/ 10 w 138"/>
                <a:gd name="T33" fmla="*/ 104 h 138"/>
                <a:gd name="T34" fmla="*/ 3 w 138"/>
                <a:gd name="T35" fmla="*/ 87 h 138"/>
                <a:gd name="T36" fmla="*/ 0 w 138"/>
                <a:gd name="T37" fmla="*/ 70 h 138"/>
                <a:gd name="T38" fmla="*/ 3 w 138"/>
                <a:gd name="T39" fmla="*/ 51 h 138"/>
                <a:gd name="T40" fmla="*/ 10 w 138"/>
                <a:gd name="T41" fmla="*/ 35 h 138"/>
                <a:gd name="T42" fmla="*/ 20 w 138"/>
                <a:gd name="T43" fmla="*/ 20 h 138"/>
                <a:gd name="T44" fmla="*/ 35 w 138"/>
                <a:gd name="T45" fmla="*/ 10 h 138"/>
                <a:gd name="T46" fmla="*/ 52 w 138"/>
                <a:gd name="T47" fmla="*/ 3 h 138"/>
                <a:gd name="T48" fmla="*/ 70 w 138"/>
                <a:gd name="T4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38">
                  <a:moveTo>
                    <a:pt x="70" y="0"/>
                  </a:moveTo>
                  <a:lnTo>
                    <a:pt x="87" y="3"/>
                  </a:lnTo>
                  <a:lnTo>
                    <a:pt x="104" y="10"/>
                  </a:lnTo>
                  <a:lnTo>
                    <a:pt x="118" y="20"/>
                  </a:lnTo>
                  <a:lnTo>
                    <a:pt x="129" y="35"/>
                  </a:lnTo>
                  <a:lnTo>
                    <a:pt x="136" y="51"/>
                  </a:lnTo>
                  <a:lnTo>
                    <a:pt x="138" y="70"/>
                  </a:lnTo>
                  <a:lnTo>
                    <a:pt x="136" y="87"/>
                  </a:lnTo>
                  <a:lnTo>
                    <a:pt x="129" y="104"/>
                  </a:lnTo>
                  <a:lnTo>
                    <a:pt x="118" y="118"/>
                  </a:lnTo>
                  <a:lnTo>
                    <a:pt x="104" y="129"/>
                  </a:lnTo>
                  <a:lnTo>
                    <a:pt x="87" y="136"/>
                  </a:lnTo>
                  <a:lnTo>
                    <a:pt x="70" y="138"/>
                  </a:lnTo>
                  <a:lnTo>
                    <a:pt x="52" y="136"/>
                  </a:lnTo>
                  <a:lnTo>
                    <a:pt x="35" y="129"/>
                  </a:lnTo>
                  <a:lnTo>
                    <a:pt x="20" y="118"/>
                  </a:lnTo>
                  <a:lnTo>
                    <a:pt x="10" y="104"/>
                  </a:lnTo>
                  <a:lnTo>
                    <a:pt x="3" y="87"/>
                  </a:lnTo>
                  <a:lnTo>
                    <a:pt x="0" y="70"/>
                  </a:lnTo>
                  <a:lnTo>
                    <a:pt x="3" y="51"/>
                  </a:lnTo>
                  <a:lnTo>
                    <a:pt x="10" y="35"/>
                  </a:lnTo>
                  <a:lnTo>
                    <a:pt x="20" y="20"/>
                  </a:lnTo>
                  <a:lnTo>
                    <a:pt x="35" y="10"/>
                  </a:lnTo>
                  <a:lnTo>
                    <a:pt x="52"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4" name="Freeform 18">
              <a:extLst>
                <a:ext uri="{FF2B5EF4-FFF2-40B4-BE49-F238E27FC236}">
                  <a16:creationId xmlns:a16="http://schemas.microsoft.com/office/drawing/2014/main" id="{B665C946-085E-5F60-E1BE-B66A4EA3F569}"/>
                </a:ext>
              </a:extLst>
            </p:cNvPr>
            <p:cNvSpPr>
              <a:spLocks/>
            </p:cNvSpPr>
            <p:nvPr/>
          </p:nvSpPr>
          <p:spPr bwMode="auto">
            <a:xfrm>
              <a:off x="4300538" y="2566988"/>
              <a:ext cx="20638" cy="34925"/>
            </a:xfrm>
            <a:custGeom>
              <a:avLst/>
              <a:gdLst>
                <a:gd name="T0" fmla="*/ 70 w 138"/>
                <a:gd name="T1" fmla="*/ 0 h 242"/>
                <a:gd name="T2" fmla="*/ 88 w 138"/>
                <a:gd name="T3" fmla="*/ 4 h 242"/>
                <a:gd name="T4" fmla="*/ 104 w 138"/>
                <a:gd name="T5" fmla="*/ 10 h 242"/>
                <a:gd name="T6" fmla="*/ 118 w 138"/>
                <a:gd name="T7" fmla="*/ 21 h 242"/>
                <a:gd name="T8" fmla="*/ 129 w 138"/>
                <a:gd name="T9" fmla="*/ 35 h 242"/>
                <a:gd name="T10" fmla="*/ 136 w 138"/>
                <a:gd name="T11" fmla="*/ 52 h 242"/>
                <a:gd name="T12" fmla="*/ 138 w 138"/>
                <a:gd name="T13" fmla="*/ 70 h 242"/>
                <a:gd name="T14" fmla="*/ 138 w 138"/>
                <a:gd name="T15" fmla="*/ 173 h 242"/>
                <a:gd name="T16" fmla="*/ 136 w 138"/>
                <a:gd name="T17" fmla="*/ 191 h 242"/>
                <a:gd name="T18" fmla="*/ 129 w 138"/>
                <a:gd name="T19" fmla="*/ 208 h 242"/>
                <a:gd name="T20" fmla="*/ 118 w 138"/>
                <a:gd name="T21" fmla="*/ 222 h 242"/>
                <a:gd name="T22" fmla="*/ 104 w 138"/>
                <a:gd name="T23" fmla="*/ 233 h 242"/>
                <a:gd name="T24" fmla="*/ 88 w 138"/>
                <a:gd name="T25" fmla="*/ 240 h 242"/>
                <a:gd name="T26" fmla="*/ 70 w 138"/>
                <a:gd name="T27" fmla="*/ 242 h 242"/>
                <a:gd name="T28" fmla="*/ 52 w 138"/>
                <a:gd name="T29" fmla="*/ 240 h 242"/>
                <a:gd name="T30" fmla="*/ 34 w 138"/>
                <a:gd name="T31" fmla="*/ 233 h 242"/>
                <a:gd name="T32" fmla="*/ 20 w 138"/>
                <a:gd name="T33" fmla="*/ 222 h 242"/>
                <a:gd name="T34" fmla="*/ 10 w 138"/>
                <a:gd name="T35" fmla="*/ 208 h 242"/>
                <a:gd name="T36" fmla="*/ 3 w 138"/>
                <a:gd name="T37" fmla="*/ 191 h 242"/>
                <a:gd name="T38" fmla="*/ 0 w 138"/>
                <a:gd name="T39" fmla="*/ 173 h 242"/>
                <a:gd name="T40" fmla="*/ 0 w 138"/>
                <a:gd name="T41" fmla="*/ 70 h 242"/>
                <a:gd name="T42" fmla="*/ 3 w 138"/>
                <a:gd name="T43" fmla="*/ 52 h 242"/>
                <a:gd name="T44" fmla="*/ 10 w 138"/>
                <a:gd name="T45" fmla="*/ 35 h 242"/>
                <a:gd name="T46" fmla="*/ 20 w 138"/>
                <a:gd name="T47" fmla="*/ 21 h 242"/>
                <a:gd name="T48" fmla="*/ 34 w 138"/>
                <a:gd name="T49" fmla="*/ 10 h 242"/>
                <a:gd name="T50" fmla="*/ 52 w 138"/>
                <a:gd name="T51" fmla="*/ 4 h 242"/>
                <a:gd name="T52" fmla="*/ 70 w 138"/>
                <a:gd name="T5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2">
                  <a:moveTo>
                    <a:pt x="70" y="0"/>
                  </a:moveTo>
                  <a:lnTo>
                    <a:pt x="88" y="4"/>
                  </a:lnTo>
                  <a:lnTo>
                    <a:pt x="104" y="10"/>
                  </a:lnTo>
                  <a:lnTo>
                    <a:pt x="118" y="21"/>
                  </a:lnTo>
                  <a:lnTo>
                    <a:pt x="129" y="35"/>
                  </a:lnTo>
                  <a:lnTo>
                    <a:pt x="136" y="52"/>
                  </a:lnTo>
                  <a:lnTo>
                    <a:pt x="138" y="70"/>
                  </a:lnTo>
                  <a:lnTo>
                    <a:pt x="138" y="173"/>
                  </a:lnTo>
                  <a:lnTo>
                    <a:pt x="136" y="191"/>
                  </a:lnTo>
                  <a:lnTo>
                    <a:pt x="129" y="208"/>
                  </a:lnTo>
                  <a:lnTo>
                    <a:pt x="118" y="222"/>
                  </a:lnTo>
                  <a:lnTo>
                    <a:pt x="104" y="233"/>
                  </a:lnTo>
                  <a:lnTo>
                    <a:pt x="88" y="240"/>
                  </a:lnTo>
                  <a:lnTo>
                    <a:pt x="70" y="242"/>
                  </a:lnTo>
                  <a:lnTo>
                    <a:pt x="52" y="240"/>
                  </a:lnTo>
                  <a:lnTo>
                    <a:pt x="34" y="233"/>
                  </a:lnTo>
                  <a:lnTo>
                    <a:pt x="20" y="222"/>
                  </a:lnTo>
                  <a:lnTo>
                    <a:pt x="10" y="208"/>
                  </a:lnTo>
                  <a:lnTo>
                    <a:pt x="3" y="191"/>
                  </a:lnTo>
                  <a:lnTo>
                    <a:pt x="0" y="173"/>
                  </a:lnTo>
                  <a:lnTo>
                    <a:pt x="0" y="70"/>
                  </a:lnTo>
                  <a:lnTo>
                    <a:pt x="3" y="52"/>
                  </a:lnTo>
                  <a:lnTo>
                    <a:pt x="10" y="35"/>
                  </a:lnTo>
                  <a:lnTo>
                    <a:pt x="20" y="21"/>
                  </a:lnTo>
                  <a:lnTo>
                    <a:pt x="34" y="10"/>
                  </a:lnTo>
                  <a:lnTo>
                    <a:pt x="52"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5" name="Freeform 19">
              <a:extLst>
                <a:ext uri="{FF2B5EF4-FFF2-40B4-BE49-F238E27FC236}">
                  <a16:creationId xmlns:a16="http://schemas.microsoft.com/office/drawing/2014/main" id="{BD2A3E00-09F4-E5AB-BF60-6DB05C29C90C}"/>
                </a:ext>
              </a:extLst>
            </p:cNvPr>
            <p:cNvSpPr>
              <a:spLocks/>
            </p:cNvSpPr>
            <p:nvPr/>
          </p:nvSpPr>
          <p:spPr bwMode="auto">
            <a:xfrm>
              <a:off x="4246563" y="2586038"/>
              <a:ext cx="30163" cy="30163"/>
            </a:xfrm>
            <a:custGeom>
              <a:avLst/>
              <a:gdLst>
                <a:gd name="T0" fmla="*/ 69 w 211"/>
                <a:gd name="T1" fmla="*/ 0 h 210"/>
                <a:gd name="T2" fmla="*/ 86 w 211"/>
                <a:gd name="T3" fmla="*/ 2 h 210"/>
                <a:gd name="T4" fmla="*/ 103 w 211"/>
                <a:gd name="T5" fmla="*/ 8 h 210"/>
                <a:gd name="T6" fmla="*/ 117 w 211"/>
                <a:gd name="T7" fmla="*/ 20 h 210"/>
                <a:gd name="T8" fmla="*/ 190 w 211"/>
                <a:gd name="T9" fmla="*/ 92 h 210"/>
                <a:gd name="T10" fmla="*/ 201 w 211"/>
                <a:gd name="T11" fmla="*/ 107 h 210"/>
                <a:gd name="T12" fmla="*/ 209 w 211"/>
                <a:gd name="T13" fmla="*/ 123 h 210"/>
                <a:gd name="T14" fmla="*/ 211 w 211"/>
                <a:gd name="T15" fmla="*/ 141 h 210"/>
                <a:gd name="T16" fmla="*/ 209 w 211"/>
                <a:gd name="T17" fmla="*/ 158 h 210"/>
                <a:gd name="T18" fmla="*/ 201 w 211"/>
                <a:gd name="T19" fmla="*/ 174 h 210"/>
                <a:gd name="T20" fmla="*/ 190 w 211"/>
                <a:gd name="T21" fmla="*/ 190 h 210"/>
                <a:gd name="T22" fmla="*/ 175 w 211"/>
                <a:gd name="T23" fmla="*/ 201 h 210"/>
                <a:gd name="T24" fmla="*/ 159 w 211"/>
                <a:gd name="T25" fmla="*/ 208 h 210"/>
                <a:gd name="T26" fmla="*/ 141 w 211"/>
                <a:gd name="T27" fmla="*/ 210 h 210"/>
                <a:gd name="T28" fmla="*/ 124 w 211"/>
                <a:gd name="T29" fmla="*/ 208 h 210"/>
                <a:gd name="T30" fmla="*/ 108 w 211"/>
                <a:gd name="T31" fmla="*/ 201 h 210"/>
                <a:gd name="T32" fmla="*/ 93 w 211"/>
                <a:gd name="T33" fmla="*/ 190 h 210"/>
                <a:gd name="T34" fmla="*/ 20 w 211"/>
                <a:gd name="T35" fmla="*/ 118 h 210"/>
                <a:gd name="T36" fmla="*/ 9 w 211"/>
                <a:gd name="T37" fmla="*/ 103 h 210"/>
                <a:gd name="T38" fmla="*/ 3 w 211"/>
                <a:gd name="T39" fmla="*/ 86 h 210"/>
                <a:gd name="T40" fmla="*/ 0 w 211"/>
                <a:gd name="T41" fmla="*/ 68 h 210"/>
                <a:gd name="T42" fmla="*/ 3 w 211"/>
                <a:gd name="T43" fmla="*/ 51 h 210"/>
                <a:gd name="T44" fmla="*/ 9 w 211"/>
                <a:gd name="T45" fmla="*/ 35 h 210"/>
                <a:gd name="T46" fmla="*/ 20 w 211"/>
                <a:gd name="T47" fmla="*/ 20 h 210"/>
                <a:gd name="T48" fmla="*/ 35 w 211"/>
                <a:gd name="T49" fmla="*/ 8 h 210"/>
                <a:gd name="T50" fmla="*/ 51 w 211"/>
                <a:gd name="T51" fmla="*/ 2 h 210"/>
                <a:gd name="T52" fmla="*/ 69 w 211"/>
                <a:gd name="T5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1" h="210">
                  <a:moveTo>
                    <a:pt x="69" y="0"/>
                  </a:moveTo>
                  <a:lnTo>
                    <a:pt x="86" y="2"/>
                  </a:lnTo>
                  <a:lnTo>
                    <a:pt x="103" y="8"/>
                  </a:lnTo>
                  <a:lnTo>
                    <a:pt x="117" y="20"/>
                  </a:lnTo>
                  <a:lnTo>
                    <a:pt x="190" y="92"/>
                  </a:lnTo>
                  <a:lnTo>
                    <a:pt x="201" y="107"/>
                  </a:lnTo>
                  <a:lnTo>
                    <a:pt x="209" y="123"/>
                  </a:lnTo>
                  <a:lnTo>
                    <a:pt x="211" y="141"/>
                  </a:lnTo>
                  <a:lnTo>
                    <a:pt x="209" y="158"/>
                  </a:lnTo>
                  <a:lnTo>
                    <a:pt x="201" y="174"/>
                  </a:lnTo>
                  <a:lnTo>
                    <a:pt x="190" y="190"/>
                  </a:lnTo>
                  <a:lnTo>
                    <a:pt x="175" y="201"/>
                  </a:lnTo>
                  <a:lnTo>
                    <a:pt x="159" y="208"/>
                  </a:lnTo>
                  <a:lnTo>
                    <a:pt x="141" y="210"/>
                  </a:lnTo>
                  <a:lnTo>
                    <a:pt x="124" y="208"/>
                  </a:lnTo>
                  <a:lnTo>
                    <a:pt x="108" y="201"/>
                  </a:lnTo>
                  <a:lnTo>
                    <a:pt x="93" y="190"/>
                  </a:lnTo>
                  <a:lnTo>
                    <a:pt x="20" y="118"/>
                  </a:lnTo>
                  <a:lnTo>
                    <a:pt x="9" y="103"/>
                  </a:lnTo>
                  <a:lnTo>
                    <a:pt x="3" y="86"/>
                  </a:lnTo>
                  <a:lnTo>
                    <a:pt x="0" y="68"/>
                  </a:lnTo>
                  <a:lnTo>
                    <a:pt x="3" y="51"/>
                  </a:lnTo>
                  <a:lnTo>
                    <a:pt x="9" y="35"/>
                  </a:lnTo>
                  <a:lnTo>
                    <a:pt x="20" y="20"/>
                  </a:lnTo>
                  <a:lnTo>
                    <a:pt x="35" y="8"/>
                  </a:lnTo>
                  <a:lnTo>
                    <a:pt x="51" y="2"/>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26" name="Freeform 20">
              <a:extLst>
                <a:ext uri="{FF2B5EF4-FFF2-40B4-BE49-F238E27FC236}">
                  <a16:creationId xmlns:a16="http://schemas.microsoft.com/office/drawing/2014/main" id="{7F53F2E9-07A3-E48C-4077-184582EC743C}"/>
                </a:ext>
              </a:extLst>
            </p:cNvPr>
            <p:cNvSpPr>
              <a:spLocks/>
            </p:cNvSpPr>
            <p:nvPr/>
          </p:nvSpPr>
          <p:spPr bwMode="auto">
            <a:xfrm>
              <a:off x="4344988" y="2586038"/>
              <a:ext cx="30163" cy="30163"/>
            </a:xfrm>
            <a:custGeom>
              <a:avLst/>
              <a:gdLst>
                <a:gd name="T0" fmla="*/ 140 w 209"/>
                <a:gd name="T1" fmla="*/ 0 h 209"/>
                <a:gd name="T2" fmla="*/ 157 w 209"/>
                <a:gd name="T3" fmla="*/ 2 h 209"/>
                <a:gd name="T4" fmla="*/ 175 w 209"/>
                <a:gd name="T5" fmla="*/ 8 h 209"/>
                <a:gd name="T6" fmla="*/ 190 w 209"/>
                <a:gd name="T7" fmla="*/ 19 h 209"/>
                <a:gd name="T8" fmla="*/ 200 w 209"/>
                <a:gd name="T9" fmla="*/ 34 h 209"/>
                <a:gd name="T10" fmla="*/ 207 w 209"/>
                <a:gd name="T11" fmla="*/ 51 h 209"/>
                <a:gd name="T12" fmla="*/ 209 w 209"/>
                <a:gd name="T13" fmla="*/ 68 h 209"/>
                <a:gd name="T14" fmla="*/ 207 w 209"/>
                <a:gd name="T15" fmla="*/ 86 h 209"/>
                <a:gd name="T16" fmla="*/ 200 w 209"/>
                <a:gd name="T17" fmla="*/ 103 h 209"/>
                <a:gd name="T18" fmla="*/ 190 w 209"/>
                <a:gd name="T19" fmla="*/ 117 h 209"/>
                <a:gd name="T20" fmla="*/ 118 w 209"/>
                <a:gd name="T21" fmla="*/ 189 h 209"/>
                <a:gd name="T22" fmla="*/ 103 w 209"/>
                <a:gd name="T23" fmla="*/ 200 h 209"/>
                <a:gd name="T24" fmla="*/ 87 w 209"/>
                <a:gd name="T25" fmla="*/ 207 h 209"/>
                <a:gd name="T26" fmla="*/ 68 w 209"/>
                <a:gd name="T27" fmla="*/ 209 h 209"/>
                <a:gd name="T28" fmla="*/ 51 w 209"/>
                <a:gd name="T29" fmla="*/ 207 h 209"/>
                <a:gd name="T30" fmla="*/ 34 w 209"/>
                <a:gd name="T31" fmla="*/ 200 h 209"/>
                <a:gd name="T32" fmla="*/ 20 w 209"/>
                <a:gd name="T33" fmla="*/ 190 h 209"/>
                <a:gd name="T34" fmla="*/ 8 w 209"/>
                <a:gd name="T35" fmla="*/ 175 h 209"/>
                <a:gd name="T36" fmla="*/ 2 w 209"/>
                <a:gd name="T37" fmla="*/ 157 h 209"/>
                <a:gd name="T38" fmla="*/ 0 w 209"/>
                <a:gd name="T39" fmla="*/ 140 h 209"/>
                <a:gd name="T40" fmla="*/ 2 w 209"/>
                <a:gd name="T41" fmla="*/ 123 h 209"/>
                <a:gd name="T42" fmla="*/ 8 w 209"/>
                <a:gd name="T43" fmla="*/ 106 h 209"/>
                <a:gd name="T44" fmla="*/ 20 w 209"/>
                <a:gd name="T45" fmla="*/ 92 h 209"/>
                <a:gd name="T46" fmla="*/ 92 w 209"/>
                <a:gd name="T47" fmla="*/ 20 h 209"/>
                <a:gd name="T48" fmla="*/ 106 w 209"/>
                <a:gd name="T49" fmla="*/ 8 h 209"/>
                <a:gd name="T50" fmla="*/ 123 w 209"/>
                <a:gd name="T51" fmla="*/ 2 h 209"/>
                <a:gd name="T52" fmla="*/ 140 w 209"/>
                <a:gd name="T5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209">
                  <a:moveTo>
                    <a:pt x="140" y="0"/>
                  </a:moveTo>
                  <a:lnTo>
                    <a:pt x="157" y="2"/>
                  </a:lnTo>
                  <a:lnTo>
                    <a:pt x="175" y="8"/>
                  </a:lnTo>
                  <a:lnTo>
                    <a:pt x="190" y="19"/>
                  </a:lnTo>
                  <a:lnTo>
                    <a:pt x="200" y="34"/>
                  </a:lnTo>
                  <a:lnTo>
                    <a:pt x="207" y="51"/>
                  </a:lnTo>
                  <a:lnTo>
                    <a:pt x="209" y="68"/>
                  </a:lnTo>
                  <a:lnTo>
                    <a:pt x="207" y="86"/>
                  </a:lnTo>
                  <a:lnTo>
                    <a:pt x="200" y="103"/>
                  </a:lnTo>
                  <a:lnTo>
                    <a:pt x="190" y="117"/>
                  </a:lnTo>
                  <a:lnTo>
                    <a:pt x="118" y="189"/>
                  </a:lnTo>
                  <a:lnTo>
                    <a:pt x="103" y="200"/>
                  </a:lnTo>
                  <a:lnTo>
                    <a:pt x="87" y="207"/>
                  </a:lnTo>
                  <a:lnTo>
                    <a:pt x="68" y="209"/>
                  </a:lnTo>
                  <a:lnTo>
                    <a:pt x="51" y="207"/>
                  </a:lnTo>
                  <a:lnTo>
                    <a:pt x="34" y="200"/>
                  </a:lnTo>
                  <a:lnTo>
                    <a:pt x="20" y="190"/>
                  </a:lnTo>
                  <a:lnTo>
                    <a:pt x="8" y="175"/>
                  </a:lnTo>
                  <a:lnTo>
                    <a:pt x="2" y="157"/>
                  </a:lnTo>
                  <a:lnTo>
                    <a:pt x="0" y="140"/>
                  </a:lnTo>
                  <a:lnTo>
                    <a:pt x="2" y="123"/>
                  </a:lnTo>
                  <a:lnTo>
                    <a:pt x="8" y="106"/>
                  </a:lnTo>
                  <a:lnTo>
                    <a:pt x="20" y="92"/>
                  </a:lnTo>
                  <a:lnTo>
                    <a:pt x="92" y="20"/>
                  </a:lnTo>
                  <a:lnTo>
                    <a:pt x="106" y="8"/>
                  </a:lnTo>
                  <a:lnTo>
                    <a:pt x="123" y="2"/>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grpSp>
      <p:grpSp>
        <p:nvGrpSpPr>
          <p:cNvPr id="10" name="Group 9"/>
          <p:cNvGrpSpPr/>
          <p:nvPr/>
        </p:nvGrpSpPr>
        <p:grpSpPr>
          <a:xfrm>
            <a:off x="8352836" y="3025511"/>
            <a:ext cx="497954" cy="463756"/>
            <a:chOff x="415925" y="3217863"/>
            <a:chExt cx="436563" cy="412750"/>
          </a:xfrm>
          <a:solidFill>
            <a:schemeClr val="bg1"/>
          </a:solidFill>
        </p:grpSpPr>
        <p:sp>
          <p:nvSpPr>
            <p:cNvPr id="11" name="Freeform 16"/>
            <p:cNvSpPr>
              <a:spLocks noEditPoints="1"/>
            </p:cNvSpPr>
            <p:nvPr/>
          </p:nvSpPr>
          <p:spPr bwMode="auto">
            <a:xfrm>
              <a:off x="517525" y="3217863"/>
              <a:ext cx="233363" cy="231775"/>
            </a:xfrm>
            <a:custGeom>
              <a:avLst/>
              <a:gdLst>
                <a:gd name="T0" fmla="*/ 761 w 1768"/>
                <a:gd name="T1" fmla="*/ 241 h 1756"/>
                <a:gd name="T2" fmla="*/ 591 w 1768"/>
                <a:gd name="T3" fmla="*/ 299 h 1756"/>
                <a:gd name="T4" fmla="*/ 446 w 1768"/>
                <a:gd name="T5" fmla="*/ 399 h 1756"/>
                <a:gd name="T6" fmla="*/ 332 w 1768"/>
                <a:gd name="T7" fmla="*/ 534 h 1756"/>
                <a:gd name="T8" fmla="*/ 259 w 1768"/>
                <a:gd name="T9" fmla="*/ 696 h 1756"/>
                <a:gd name="T10" fmla="*/ 233 w 1768"/>
                <a:gd name="T11" fmla="*/ 877 h 1756"/>
                <a:gd name="T12" fmla="*/ 259 w 1768"/>
                <a:gd name="T13" fmla="*/ 1058 h 1756"/>
                <a:gd name="T14" fmla="*/ 332 w 1768"/>
                <a:gd name="T15" fmla="*/ 1219 h 1756"/>
                <a:gd name="T16" fmla="*/ 446 w 1768"/>
                <a:gd name="T17" fmla="*/ 1353 h 1756"/>
                <a:gd name="T18" fmla="*/ 591 w 1768"/>
                <a:gd name="T19" fmla="*/ 1453 h 1756"/>
                <a:gd name="T20" fmla="*/ 761 w 1768"/>
                <a:gd name="T21" fmla="*/ 1511 h 1756"/>
                <a:gd name="T22" fmla="*/ 946 w 1768"/>
                <a:gd name="T23" fmla="*/ 1520 h 1756"/>
                <a:gd name="T24" fmla="*/ 1124 w 1768"/>
                <a:gd name="T25" fmla="*/ 1478 h 1756"/>
                <a:gd name="T26" fmla="*/ 1278 w 1768"/>
                <a:gd name="T27" fmla="*/ 1391 h 1756"/>
                <a:gd name="T28" fmla="*/ 1403 w 1768"/>
                <a:gd name="T29" fmla="*/ 1267 h 1756"/>
                <a:gd name="T30" fmla="*/ 1489 w 1768"/>
                <a:gd name="T31" fmla="*/ 1114 h 1756"/>
                <a:gd name="T32" fmla="*/ 1533 w 1768"/>
                <a:gd name="T33" fmla="*/ 939 h 1756"/>
                <a:gd name="T34" fmla="*/ 1524 w 1768"/>
                <a:gd name="T35" fmla="*/ 754 h 1756"/>
                <a:gd name="T36" fmla="*/ 1465 w 1768"/>
                <a:gd name="T37" fmla="*/ 585 h 1756"/>
                <a:gd name="T38" fmla="*/ 1364 w 1768"/>
                <a:gd name="T39" fmla="*/ 440 h 1756"/>
                <a:gd name="T40" fmla="*/ 1229 w 1768"/>
                <a:gd name="T41" fmla="*/ 328 h 1756"/>
                <a:gd name="T42" fmla="*/ 1066 w 1768"/>
                <a:gd name="T43" fmla="*/ 255 h 1756"/>
                <a:gd name="T44" fmla="*/ 884 w 1768"/>
                <a:gd name="T45" fmla="*/ 229 h 1756"/>
                <a:gd name="T46" fmla="*/ 1028 w 1768"/>
                <a:gd name="T47" fmla="*/ 12 h 1756"/>
                <a:gd name="T48" fmla="*/ 1228 w 1768"/>
                <a:gd name="T49" fmla="*/ 69 h 1756"/>
                <a:gd name="T50" fmla="*/ 1407 w 1768"/>
                <a:gd name="T51" fmla="*/ 169 h 1756"/>
                <a:gd name="T52" fmla="*/ 1556 w 1768"/>
                <a:gd name="T53" fmla="*/ 305 h 1756"/>
                <a:gd name="T54" fmla="*/ 1670 w 1768"/>
                <a:gd name="T55" fmla="*/ 473 h 1756"/>
                <a:gd name="T56" fmla="*/ 1743 w 1768"/>
                <a:gd name="T57" fmla="*/ 666 h 1756"/>
                <a:gd name="T58" fmla="*/ 1768 w 1768"/>
                <a:gd name="T59" fmla="*/ 877 h 1756"/>
                <a:gd name="T60" fmla="*/ 1743 w 1768"/>
                <a:gd name="T61" fmla="*/ 1088 h 1756"/>
                <a:gd name="T62" fmla="*/ 1670 w 1768"/>
                <a:gd name="T63" fmla="*/ 1280 h 1756"/>
                <a:gd name="T64" fmla="*/ 1556 w 1768"/>
                <a:gd name="T65" fmla="*/ 1448 h 1756"/>
                <a:gd name="T66" fmla="*/ 1407 w 1768"/>
                <a:gd name="T67" fmla="*/ 1586 h 1756"/>
                <a:gd name="T68" fmla="*/ 1228 w 1768"/>
                <a:gd name="T69" fmla="*/ 1687 h 1756"/>
                <a:gd name="T70" fmla="*/ 1028 w 1768"/>
                <a:gd name="T71" fmla="*/ 1744 h 1756"/>
                <a:gd name="T72" fmla="*/ 811 w 1768"/>
                <a:gd name="T73" fmla="*/ 1753 h 1756"/>
                <a:gd name="T74" fmla="*/ 605 w 1768"/>
                <a:gd name="T75" fmla="*/ 1711 h 1756"/>
                <a:gd name="T76" fmla="*/ 419 w 1768"/>
                <a:gd name="T77" fmla="*/ 1624 h 1756"/>
                <a:gd name="T78" fmla="*/ 258 w 1768"/>
                <a:gd name="T79" fmla="*/ 1496 h 1756"/>
                <a:gd name="T80" fmla="*/ 132 w 1768"/>
                <a:gd name="T81" fmla="*/ 1338 h 1756"/>
                <a:gd name="T82" fmla="*/ 45 w 1768"/>
                <a:gd name="T83" fmla="*/ 1153 h 1756"/>
                <a:gd name="T84" fmla="*/ 3 w 1768"/>
                <a:gd name="T85" fmla="*/ 948 h 1756"/>
                <a:gd name="T86" fmla="*/ 11 w 1768"/>
                <a:gd name="T87" fmla="*/ 735 h 1756"/>
                <a:gd name="T88" fmla="*/ 69 w 1768"/>
                <a:gd name="T89" fmla="*/ 536 h 1756"/>
                <a:gd name="T90" fmla="*/ 170 w 1768"/>
                <a:gd name="T91" fmla="*/ 359 h 1756"/>
                <a:gd name="T92" fmla="*/ 309 w 1768"/>
                <a:gd name="T93" fmla="*/ 211 h 1756"/>
                <a:gd name="T94" fmla="*/ 478 w 1768"/>
                <a:gd name="T95" fmla="*/ 98 h 1756"/>
                <a:gd name="T96" fmla="*/ 671 w 1768"/>
                <a:gd name="T97" fmla="*/ 26 h 1756"/>
                <a:gd name="T98" fmla="*/ 884 w 1768"/>
                <a:gd name="T99"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8" h="1756">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sp>
          <p:nvSpPr>
            <p:cNvPr id="12" name="Freeform 17"/>
            <p:cNvSpPr>
              <a:spLocks noEditPoints="1"/>
            </p:cNvSpPr>
            <p:nvPr/>
          </p:nvSpPr>
          <p:spPr bwMode="auto">
            <a:xfrm>
              <a:off x="415925" y="3470275"/>
              <a:ext cx="436563" cy="160338"/>
            </a:xfrm>
            <a:custGeom>
              <a:avLst/>
              <a:gdLst>
                <a:gd name="T0" fmla="*/ 1036 w 3305"/>
                <a:gd name="T1" fmla="*/ 235 h 1219"/>
                <a:gd name="T2" fmla="*/ 894 w 3305"/>
                <a:gd name="T3" fmla="*/ 259 h 1219"/>
                <a:gd name="T4" fmla="*/ 763 w 3305"/>
                <a:gd name="T5" fmla="*/ 304 h 1219"/>
                <a:gd name="T6" fmla="*/ 640 w 3305"/>
                <a:gd name="T7" fmla="*/ 368 h 1219"/>
                <a:gd name="T8" fmla="*/ 530 w 3305"/>
                <a:gd name="T9" fmla="*/ 451 h 1219"/>
                <a:gd name="T10" fmla="*/ 435 w 3305"/>
                <a:gd name="T11" fmla="*/ 549 h 1219"/>
                <a:gd name="T12" fmla="*/ 356 w 3305"/>
                <a:gd name="T13" fmla="*/ 660 h 1219"/>
                <a:gd name="T14" fmla="*/ 295 w 3305"/>
                <a:gd name="T15" fmla="*/ 785 h 1219"/>
                <a:gd name="T16" fmla="*/ 254 w 3305"/>
                <a:gd name="T17" fmla="*/ 918 h 1219"/>
                <a:gd name="T18" fmla="*/ 3063 w 3305"/>
                <a:gd name="T19" fmla="*/ 987 h 1219"/>
                <a:gd name="T20" fmla="*/ 3033 w 3305"/>
                <a:gd name="T21" fmla="*/ 849 h 1219"/>
                <a:gd name="T22" fmla="*/ 2983 w 3305"/>
                <a:gd name="T23" fmla="*/ 720 h 1219"/>
                <a:gd name="T24" fmla="*/ 2912 w 3305"/>
                <a:gd name="T25" fmla="*/ 602 h 1219"/>
                <a:gd name="T26" fmla="*/ 2824 w 3305"/>
                <a:gd name="T27" fmla="*/ 497 h 1219"/>
                <a:gd name="T28" fmla="*/ 2722 w 3305"/>
                <a:gd name="T29" fmla="*/ 406 h 1219"/>
                <a:gd name="T30" fmla="*/ 2606 w 3305"/>
                <a:gd name="T31" fmla="*/ 333 h 1219"/>
                <a:gd name="T32" fmla="*/ 2478 w 3305"/>
                <a:gd name="T33" fmla="*/ 278 h 1219"/>
                <a:gd name="T34" fmla="*/ 2340 w 3305"/>
                <a:gd name="T35" fmla="*/ 244 h 1219"/>
                <a:gd name="T36" fmla="*/ 2195 w 3305"/>
                <a:gd name="T37" fmla="*/ 232 h 1219"/>
                <a:gd name="T38" fmla="*/ 1110 w 3305"/>
                <a:gd name="T39" fmla="*/ 0 h 1219"/>
                <a:gd name="T40" fmla="*/ 2278 w 3305"/>
                <a:gd name="T41" fmla="*/ 3 h 1219"/>
                <a:gd name="T42" fmla="*/ 2439 w 3305"/>
                <a:gd name="T43" fmla="*/ 27 h 1219"/>
                <a:gd name="T44" fmla="*/ 2591 w 3305"/>
                <a:gd name="T45" fmla="*/ 73 h 1219"/>
                <a:gd name="T46" fmla="*/ 2733 w 3305"/>
                <a:gd name="T47" fmla="*/ 139 h 1219"/>
                <a:gd name="T48" fmla="*/ 2864 w 3305"/>
                <a:gd name="T49" fmla="*/ 223 h 1219"/>
                <a:gd name="T50" fmla="*/ 2981 w 3305"/>
                <a:gd name="T51" fmla="*/ 324 h 1219"/>
                <a:gd name="T52" fmla="*/ 3081 w 3305"/>
                <a:gd name="T53" fmla="*/ 440 h 1219"/>
                <a:gd name="T54" fmla="*/ 3167 w 3305"/>
                <a:gd name="T55" fmla="*/ 570 h 1219"/>
                <a:gd name="T56" fmla="*/ 3232 w 3305"/>
                <a:gd name="T57" fmla="*/ 710 h 1219"/>
                <a:gd name="T58" fmla="*/ 3279 w 3305"/>
                <a:gd name="T59" fmla="*/ 862 h 1219"/>
                <a:gd name="T60" fmla="*/ 3302 w 3305"/>
                <a:gd name="T61" fmla="*/ 1021 h 1219"/>
                <a:gd name="T62" fmla="*/ 3302 w 3305"/>
                <a:gd name="T63" fmla="*/ 1130 h 1219"/>
                <a:gd name="T64" fmla="*/ 3280 w 3305"/>
                <a:gd name="T65" fmla="*/ 1176 h 1219"/>
                <a:gd name="T66" fmla="*/ 3240 w 3305"/>
                <a:gd name="T67" fmla="*/ 1207 h 1219"/>
                <a:gd name="T68" fmla="*/ 3188 w 3305"/>
                <a:gd name="T69" fmla="*/ 1219 h 1219"/>
                <a:gd name="T70" fmla="*/ 90 w 3305"/>
                <a:gd name="T71" fmla="*/ 1216 h 1219"/>
                <a:gd name="T72" fmla="*/ 43 w 3305"/>
                <a:gd name="T73" fmla="*/ 1194 h 1219"/>
                <a:gd name="T74" fmla="*/ 12 w 3305"/>
                <a:gd name="T75" fmla="*/ 1154 h 1219"/>
                <a:gd name="T76" fmla="*/ 0 w 3305"/>
                <a:gd name="T77" fmla="*/ 1103 h 1219"/>
                <a:gd name="T78" fmla="*/ 12 w 3305"/>
                <a:gd name="T79" fmla="*/ 940 h 1219"/>
                <a:gd name="T80" fmla="*/ 47 w 3305"/>
                <a:gd name="T81" fmla="*/ 785 h 1219"/>
                <a:gd name="T82" fmla="*/ 104 w 3305"/>
                <a:gd name="T83" fmla="*/ 638 h 1219"/>
                <a:gd name="T84" fmla="*/ 179 w 3305"/>
                <a:gd name="T85" fmla="*/ 502 h 1219"/>
                <a:gd name="T86" fmla="*/ 273 w 3305"/>
                <a:gd name="T87" fmla="*/ 379 h 1219"/>
                <a:gd name="T88" fmla="*/ 383 w 3305"/>
                <a:gd name="T89" fmla="*/ 271 h 1219"/>
                <a:gd name="T90" fmla="*/ 507 w 3305"/>
                <a:gd name="T91" fmla="*/ 178 h 1219"/>
                <a:gd name="T92" fmla="*/ 643 w 3305"/>
                <a:gd name="T93" fmla="*/ 103 h 1219"/>
                <a:gd name="T94" fmla="*/ 790 w 3305"/>
                <a:gd name="T95" fmla="*/ 47 h 1219"/>
                <a:gd name="T96" fmla="*/ 946 w 3305"/>
                <a:gd name="T97" fmla="*/ 12 h 1219"/>
                <a:gd name="T98" fmla="*/ 1110 w 3305"/>
                <a:gd name="T9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5" h="1219">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cs typeface="Helvetica Neue" panose="02000503000000020004" pitchFamily="2" charset="0"/>
              </a:endParaRPr>
            </a:p>
          </p:txBody>
        </p:sp>
      </p:grpSp>
      <p:sp>
        <p:nvSpPr>
          <p:cNvPr id="18" name="TextBox 17">
            <a:extLst>
              <a:ext uri="{FF2B5EF4-FFF2-40B4-BE49-F238E27FC236}">
                <a16:creationId xmlns:a16="http://schemas.microsoft.com/office/drawing/2014/main" id="{2E76E8FC-FCDE-6267-26DC-AF8B84C29594}"/>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2830794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35D114-CCFC-E9AE-A57F-E51042EFB3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20238" y="927470"/>
            <a:ext cx="3079774" cy="2053182"/>
          </a:xfrm>
          <a:prstGeom prst="rect">
            <a:avLst/>
          </a:prstGeom>
        </p:spPr>
      </p:pic>
      <p:pic>
        <p:nvPicPr>
          <p:cNvPr id="2" name="Picture 1" descr="Diagram&#10;&#10;Description automatically generated with low confidence">
            <a:extLst>
              <a:ext uri="{FF2B5EF4-FFF2-40B4-BE49-F238E27FC236}">
                <a16:creationId xmlns:a16="http://schemas.microsoft.com/office/drawing/2014/main" id="{43F46035-7B33-3F44-8728-929D2BB737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765" b="25000"/>
          <a:stretch/>
        </p:blipFill>
        <p:spPr>
          <a:xfrm>
            <a:off x="59330" y="147484"/>
            <a:ext cx="1240623" cy="1228519"/>
          </a:xfrm>
          <a:prstGeom prst="rect">
            <a:avLst/>
          </a:prstGeom>
        </p:spPr>
      </p:pic>
      <p:sp>
        <p:nvSpPr>
          <p:cNvPr id="3" name="TextBox 2">
            <a:extLst>
              <a:ext uri="{FF2B5EF4-FFF2-40B4-BE49-F238E27FC236}">
                <a16:creationId xmlns:a16="http://schemas.microsoft.com/office/drawing/2014/main" id="{C60CFBA7-C32D-50F7-A8A5-B0B9F4BC67DA}"/>
              </a:ext>
            </a:extLst>
          </p:cNvPr>
          <p:cNvSpPr txBox="1"/>
          <p:nvPr/>
        </p:nvSpPr>
        <p:spPr>
          <a:xfrm>
            <a:off x="1338053" y="1063217"/>
            <a:ext cx="3278099" cy="3202864"/>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5">
                  <a:extLst>
                    <a:ext uri="{A12FA001-AC4F-418D-AE19-62706E023703}">
                      <ahyp:hlinkClr xmlns:ahyp="http://schemas.microsoft.com/office/drawing/2018/hyperlinkcolor" val="tx"/>
                    </a:ext>
                  </a:extLst>
                </a:hlinkClick>
              </a:rPr>
              <a:t>Toolkits/Tip Sheets</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6">
                  <a:extLst>
                    <a:ext uri="{A12FA001-AC4F-418D-AE19-62706E023703}">
                      <ahyp:hlinkClr xmlns:ahyp="http://schemas.microsoft.com/office/drawing/2018/hyperlinkcolor" val="tx"/>
                    </a:ext>
                  </a:extLst>
                </a:hlinkClick>
              </a:rPr>
              <a:t>E-Learning</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7">
                  <a:extLst>
                    <a:ext uri="{A12FA001-AC4F-418D-AE19-62706E023703}">
                      <ahyp:hlinkClr xmlns:ahyp="http://schemas.microsoft.com/office/drawing/2018/hyperlinkcolor" val="tx"/>
                    </a:ext>
                  </a:extLst>
                </a:hlinkClick>
              </a:rPr>
              <a:t>Time to Talk Podcast</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8">
                  <a:extLst>
                    <a:ext uri="{A12FA001-AC4F-418D-AE19-62706E023703}">
                      <ahyp:hlinkClr xmlns:ahyp="http://schemas.microsoft.com/office/drawing/2018/hyperlinkcolor" val="tx"/>
                    </a:ext>
                  </a:extLst>
                </a:hlinkClick>
              </a:rPr>
              <a:t>90 Second Caregiver</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9">
                  <a:extLst>
                    <a:ext uri="{A12FA001-AC4F-418D-AE19-62706E023703}">
                      <ahyp:hlinkClr xmlns:ahyp="http://schemas.microsoft.com/office/drawing/2018/hyperlinkcolor" val="tx"/>
                    </a:ext>
                  </a:extLst>
                </a:hlinkClick>
              </a:rPr>
              <a:t>Young Caregivers Connect</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10">
                  <a:extLst>
                    <a:ext uri="{A12FA001-AC4F-418D-AE19-62706E023703}">
                      <ahyp:hlinkClr xmlns:ahyp="http://schemas.microsoft.com/office/drawing/2018/hyperlinkcolor" val="tx"/>
                    </a:ext>
                  </a:extLst>
                </a:hlinkClick>
              </a:rPr>
              <a:t>Webinars</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11">
                  <a:extLst>
                    <a:ext uri="{A12FA001-AC4F-418D-AE19-62706E023703}">
                      <ahyp:hlinkClr xmlns:ahyp="http://schemas.microsoft.com/office/drawing/2018/hyperlinkcolor" val="tx"/>
                    </a:ext>
                  </a:extLst>
                </a:hlinkClick>
              </a:rPr>
              <a:t>Caregiver Coaching</a:t>
            </a:r>
            <a:endParaRPr lang="en-CA" sz="1600">
              <a:solidFill>
                <a:schemeClr val="accent1"/>
              </a:solidFill>
              <a:latin typeface="Helvetica Neue" panose="02000503000000020004"/>
              <a:cs typeface="Helvetica" panose="020B0604020202020204" pitchFamily="34" charset="0"/>
            </a:endParaRPr>
          </a:p>
          <a:p>
            <a:pPr marL="257175" indent="-257175">
              <a:lnSpc>
                <a:spcPct val="150000"/>
              </a:lnSpc>
              <a:buFont typeface="Arial" panose="020B0604020202020204" pitchFamily="34" charset="0"/>
              <a:buChar char="•"/>
            </a:pPr>
            <a:r>
              <a:rPr lang="en-CA" sz="1600">
                <a:solidFill>
                  <a:schemeClr val="accent1"/>
                </a:solidFill>
                <a:latin typeface="Helvetica Neue" panose="02000503000000020004"/>
                <a:cs typeface="Helvetica" panose="020B0604020202020204" pitchFamily="34" charset="0"/>
                <a:hlinkClick r:id="rId12">
                  <a:extLst>
                    <a:ext uri="{A12FA001-AC4F-418D-AE19-62706E023703}">
                      <ahyp:hlinkClr xmlns:ahyp="http://schemas.microsoft.com/office/drawing/2018/hyperlinkcolor" val="tx"/>
                    </a:ext>
                  </a:extLst>
                </a:hlinkClick>
              </a:rPr>
              <a:t>SCALE Program</a:t>
            </a:r>
            <a:endParaRPr lang="en-CA" sz="1600">
              <a:solidFill>
                <a:schemeClr val="accent1"/>
              </a:solidFill>
              <a:latin typeface="Helvetica Neue" panose="02000503000000020004"/>
              <a:cs typeface="Helvetica" panose="020B0604020202020204" pitchFamily="34" charset="0"/>
            </a:endParaRPr>
          </a:p>
          <a:p>
            <a:endParaRPr lang="en-CA" sz="1013"/>
          </a:p>
        </p:txBody>
      </p:sp>
      <p:sp>
        <p:nvSpPr>
          <p:cNvPr id="4" name="TextBox 3">
            <a:extLst>
              <a:ext uri="{FF2B5EF4-FFF2-40B4-BE49-F238E27FC236}">
                <a16:creationId xmlns:a16="http://schemas.microsoft.com/office/drawing/2014/main" id="{52D79235-5EA2-0D62-888A-2134E7DEBB78}"/>
              </a:ext>
            </a:extLst>
          </p:cNvPr>
          <p:cNvSpPr txBox="1"/>
          <p:nvPr/>
        </p:nvSpPr>
        <p:spPr>
          <a:xfrm>
            <a:off x="1338053" y="370802"/>
            <a:ext cx="8246515" cy="461665"/>
          </a:xfrm>
          <a:prstGeom prst="rect">
            <a:avLst/>
          </a:prstGeom>
          <a:noFill/>
        </p:spPr>
        <p:txBody>
          <a:bodyPr wrap="square" rtlCol="0">
            <a:spAutoFit/>
          </a:bodyPr>
          <a:lstStyle/>
          <a:p>
            <a:r>
              <a:rPr lang="en-US" sz="2400" b="1">
                <a:solidFill>
                  <a:schemeClr val="accent6"/>
                </a:solidFill>
                <a:latin typeface="Helvetica Neue" panose="02000503000000020004"/>
                <a:ea typeface="Verdana" panose="020B0604030504040204" pitchFamily="34" charset="0"/>
              </a:rPr>
              <a:t>More Programs and Services for Caregivers</a:t>
            </a:r>
          </a:p>
        </p:txBody>
      </p:sp>
      <p:pic>
        <p:nvPicPr>
          <p:cNvPr id="5" name="Picture 4">
            <a:extLst>
              <a:ext uri="{FF2B5EF4-FFF2-40B4-BE49-F238E27FC236}">
                <a16:creationId xmlns:a16="http://schemas.microsoft.com/office/drawing/2014/main" id="{00732A31-3470-A66D-6541-06CCCD1BFC97}"/>
              </a:ext>
            </a:extLst>
          </p:cNvPr>
          <p:cNvPicPr>
            <a:picLocks noChangeAspect="1"/>
          </p:cNvPicPr>
          <p:nvPr/>
        </p:nvPicPr>
        <p:blipFill>
          <a:blip r:embed="rId13"/>
          <a:stretch>
            <a:fillRect/>
          </a:stretch>
        </p:blipFill>
        <p:spPr>
          <a:xfrm>
            <a:off x="4420238" y="2950515"/>
            <a:ext cx="2426946" cy="1303838"/>
          </a:xfrm>
          <a:prstGeom prst="rect">
            <a:avLst/>
          </a:prstGeom>
        </p:spPr>
      </p:pic>
      <p:pic>
        <p:nvPicPr>
          <p:cNvPr id="6" name="Picture 5">
            <a:extLst>
              <a:ext uri="{FF2B5EF4-FFF2-40B4-BE49-F238E27FC236}">
                <a16:creationId xmlns:a16="http://schemas.microsoft.com/office/drawing/2014/main" id="{807259CB-02B6-BCA6-C5B7-6F9FB3AB7DA3}"/>
              </a:ext>
            </a:extLst>
          </p:cNvPr>
          <p:cNvPicPr>
            <a:picLocks noChangeAspect="1"/>
          </p:cNvPicPr>
          <p:nvPr/>
        </p:nvPicPr>
        <p:blipFill>
          <a:blip r:embed="rId14"/>
          <a:stretch>
            <a:fillRect/>
          </a:stretch>
        </p:blipFill>
        <p:spPr>
          <a:xfrm>
            <a:off x="6784318" y="2151452"/>
            <a:ext cx="2102901" cy="2102901"/>
          </a:xfrm>
          <a:prstGeom prst="rect">
            <a:avLst/>
          </a:prstGeom>
          <a:ln>
            <a:solidFill>
              <a:schemeClr val="accent1"/>
            </a:solidFill>
          </a:ln>
        </p:spPr>
      </p:pic>
      <p:pic>
        <p:nvPicPr>
          <p:cNvPr id="7" name="Picture 6" descr="Diagram&#10;&#10;Description automatically generated">
            <a:extLst>
              <a:ext uri="{FF2B5EF4-FFF2-40B4-BE49-F238E27FC236}">
                <a16:creationId xmlns:a16="http://schemas.microsoft.com/office/drawing/2014/main" id="{606D24D3-928C-6A9D-DED3-A4DE69588CF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49" t="2145" r="54954" b="6270"/>
          <a:stretch/>
        </p:blipFill>
        <p:spPr>
          <a:xfrm>
            <a:off x="65381" y="1516922"/>
            <a:ext cx="1228520" cy="1228519"/>
          </a:xfrm>
          <a:prstGeom prst="rect">
            <a:avLst/>
          </a:prstGeom>
        </p:spPr>
      </p:pic>
      <p:pic>
        <p:nvPicPr>
          <p:cNvPr id="10" name="Picture 9">
            <a:hlinkClick r:id="rId16"/>
            <a:extLst>
              <a:ext uri="{FF2B5EF4-FFF2-40B4-BE49-F238E27FC236}">
                <a16:creationId xmlns:a16="http://schemas.microsoft.com/office/drawing/2014/main" id="{D3BF27AC-74C1-ABDD-8E81-1062FDB18815}"/>
              </a:ext>
            </a:extLst>
          </p:cNvPr>
          <p:cNvPicPr>
            <a:picLocks noChangeAspect="1"/>
          </p:cNvPicPr>
          <p:nvPr/>
        </p:nvPicPr>
        <p:blipFill>
          <a:blip r:embed="rId17"/>
          <a:stretch>
            <a:fillRect/>
          </a:stretch>
        </p:blipFill>
        <p:spPr>
          <a:xfrm>
            <a:off x="5615006" y="932810"/>
            <a:ext cx="3272213" cy="1303838"/>
          </a:xfrm>
          <a:prstGeom prst="rect">
            <a:avLst/>
          </a:prstGeom>
        </p:spPr>
      </p:pic>
      <p:sp>
        <p:nvSpPr>
          <p:cNvPr id="13" name="TextBox 12">
            <a:extLst>
              <a:ext uri="{FF2B5EF4-FFF2-40B4-BE49-F238E27FC236}">
                <a16:creationId xmlns:a16="http://schemas.microsoft.com/office/drawing/2014/main" id="{E3A9DA1E-4305-A58F-369C-C33B65215AD5}"/>
              </a:ext>
            </a:extLst>
          </p:cNvPr>
          <p:cNvSpPr txBox="1"/>
          <p:nvPr/>
        </p:nvSpPr>
        <p:spPr>
          <a:xfrm>
            <a:off x="6612344" y="4690813"/>
            <a:ext cx="343949" cy="197745"/>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B4F5C40A-C494-4EBB-9EFE-1B36B1404D37}"/>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2462593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B837-8D65-54F3-B0AB-F3C359E30FF3}"/>
              </a:ext>
            </a:extLst>
          </p:cNvPr>
          <p:cNvSpPr>
            <a:spLocks noGrp="1"/>
          </p:cNvSpPr>
          <p:nvPr>
            <p:ph type="title" idx="4294967295"/>
          </p:nvPr>
        </p:nvSpPr>
        <p:spPr>
          <a:xfrm>
            <a:off x="152899" y="3330453"/>
            <a:ext cx="7886700" cy="993775"/>
          </a:xfrm>
          <a:prstGeom prst="rect">
            <a:avLst/>
          </a:prstGeom>
        </p:spPr>
        <p:txBody>
          <a:bodyPr/>
          <a:lstStyle/>
          <a:p>
            <a:r>
              <a:rPr lang="en-US" sz="4000">
                <a:solidFill>
                  <a:schemeClr val="bg1"/>
                </a:solidFill>
              </a:rPr>
              <a:t>Reflections</a:t>
            </a:r>
            <a:br>
              <a:rPr lang="en-US" sz="4000">
                <a:solidFill>
                  <a:schemeClr val="bg1"/>
                </a:solidFill>
              </a:rPr>
            </a:br>
            <a:r>
              <a:rPr lang="en-US" sz="4000">
                <a:solidFill>
                  <a:schemeClr val="bg1"/>
                </a:solidFill>
              </a:rPr>
              <a:t>and Actions</a:t>
            </a:r>
          </a:p>
        </p:txBody>
      </p:sp>
      <p:sp>
        <p:nvSpPr>
          <p:cNvPr id="3" name="TextBox 2">
            <a:extLst>
              <a:ext uri="{FF2B5EF4-FFF2-40B4-BE49-F238E27FC236}">
                <a16:creationId xmlns:a16="http://schemas.microsoft.com/office/drawing/2014/main" id="{C2F4ED26-7B25-8BEA-0520-A2F5B2E593CC}"/>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672707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793607-4CA0-EF78-70CC-C2BC21232968}"/>
              </a:ext>
            </a:extLst>
          </p:cNvPr>
          <p:cNvSpPr txBox="1"/>
          <p:nvPr/>
        </p:nvSpPr>
        <p:spPr>
          <a:xfrm>
            <a:off x="2222379" y="1438030"/>
            <a:ext cx="5252915" cy="1754326"/>
          </a:xfrm>
          <a:prstGeom prst="rect">
            <a:avLst/>
          </a:prstGeom>
          <a:noFill/>
        </p:spPr>
        <p:txBody>
          <a:bodyPr wrap="square" rtlCol="0">
            <a:spAutoFit/>
          </a:bodyPr>
          <a:lstStyle/>
          <a:p>
            <a:r>
              <a:rPr lang="en-US" sz="5400">
                <a:solidFill>
                  <a:schemeClr val="bg1"/>
                </a:solidFill>
              </a:rPr>
              <a:t>What resonated with you today?</a:t>
            </a:r>
          </a:p>
        </p:txBody>
      </p:sp>
      <p:sp>
        <p:nvSpPr>
          <p:cNvPr id="4" name="TextBox 3">
            <a:extLst>
              <a:ext uri="{FF2B5EF4-FFF2-40B4-BE49-F238E27FC236}">
                <a16:creationId xmlns:a16="http://schemas.microsoft.com/office/drawing/2014/main" id="{C2F48A33-2EF0-4E75-83B0-D63DADC5E39B}"/>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653165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5D0A-85BB-B971-6E1A-66938062CC6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AED389C-C09E-7FB3-5395-599E646F74B0}"/>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graphicFrame>
        <p:nvGraphicFramePr>
          <p:cNvPr id="5" name="Diagram 4">
            <a:extLst>
              <a:ext uri="{FF2B5EF4-FFF2-40B4-BE49-F238E27FC236}">
                <a16:creationId xmlns:a16="http://schemas.microsoft.com/office/drawing/2014/main" id="{487265FF-4E3A-16D4-70B3-0D33A37F8E2F}"/>
              </a:ext>
            </a:extLst>
          </p:cNvPr>
          <p:cNvGraphicFramePr/>
          <p:nvPr>
            <p:extLst>
              <p:ext uri="{D42A27DB-BD31-4B8C-83A1-F6EECF244321}">
                <p14:modId xmlns:p14="http://schemas.microsoft.com/office/powerpoint/2010/main" val="155472816"/>
              </p:ext>
            </p:extLst>
          </p:nvPr>
        </p:nvGraphicFramePr>
        <p:xfrm>
          <a:off x="1142695" y="104390"/>
          <a:ext cx="7412283" cy="4367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68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3FC206CD-C752-7634-DC6F-0C051E30D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64" y="269518"/>
            <a:ext cx="4496530" cy="4335116"/>
          </a:xfrm>
          <a:prstGeom prst="rect">
            <a:avLst/>
          </a:prstGeom>
        </p:spPr>
      </p:pic>
      <p:sp>
        <p:nvSpPr>
          <p:cNvPr id="8" name="Title 2"/>
          <p:cNvSpPr txBox="1">
            <a:spLocks/>
          </p:cNvSpPr>
          <p:nvPr/>
        </p:nvSpPr>
        <p:spPr>
          <a:xfrm>
            <a:off x="5034211" y="432685"/>
            <a:ext cx="3696321" cy="738664"/>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accent6"/>
                </a:solidFill>
                <a:latin typeface="Helvetica Neue" panose="02000503000000020004"/>
                <a:ea typeface="Verdana" panose="020B0604030504040204" pitchFamily="34" charset="0"/>
                <a:cs typeface="Helvetica" panose="020B0604020202020204" pitchFamily="34" charset="0"/>
              </a:rPr>
              <a:t>About the Ontario Caregiver Organization </a:t>
            </a:r>
            <a:endParaRPr lang="en-US" sz="1600" b="1">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2" name="TextBox 1">
            <a:extLst>
              <a:ext uri="{FF2B5EF4-FFF2-40B4-BE49-F238E27FC236}">
                <a16:creationId xmlns:a16="http://schemas.microsoft.com/office/drawing/2014/main" id="{B5211EEE-E3E1-255E-1914-13F7E0B449E3}"/>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
        <p:nvSpPr>
          <p:cNvPr id="4" name="Rectangle 3">
            <a:extLst>
              <a:ext uri="{FF2B5EF4-FFF2-40B4-BE49-F238E27FC236}">
                <a16:creationId xmlns:a16="http://schemas.microsoft.com/office/drawing/2014/main" id="{A3AFBFA1-9C65-3C12-5080-316B6DF8E526}"/>
              </a:ext>
            </a:extLst>
          </p:cNvPr>
          <p:cNvSpPr/>
          <p:nvPr/>
        </p:nvSpPr>
        <p:spPr>
          <a:xfrm>
            <a:off x="5061700" y="1921374"/>
            <a:ext cx="3403870" cy="1938992"/>
          </a:xfrm>
          <a:prstGeom prst="rect">
            <a:avLst/>
          </a:prstGeom>
        </p:spPr>
        <p:txBody>
          <a:bodyPr wrap="square" lIns="0" tIns="0" rIns="0" bIns="0" anchor="t">
            <a:spAutoFit/>
          </a:bodyPr>
          <a:lstStyle/>
          <a:p>
            <a:r>
              <a:rPr lang="en-US" sz="1800">
                <a:latin typeface="Helvetica Neue" panose="02000503000000020004" pitchFamily="2" charset="0"/>
                <a:cs typeface="Helvetica" panose="020B0604020202020204" pitchFamily="34" charset="0"/>
              </a:rPr>
              <a:t>The Ontario Caregiver Organization (OCO) exists to improve the lives of Ontario caregivers; ordinary people who provide physical and emotional support to a family member, partner, friend or neighbor. </a:t>
            </a:r>
            <a:endParaRPr lang="en-CA" sz="1800">
              <a:latin typeface="Helvetica Neue" panose="02000503000000020004" pitchFamily="2" charset="0"/>
              <a:cs typeface="Helvetica" panose="020B0604020202020204" pitchFamily="34" charset="0"/>
            </a:endParaRPr>
          </a:p>
        </p:txBody>
      </p:sp>
    </p:spTree>
    <p:extLst>
      <p:ext uri="{BB962C8B-B14F-4D97-AF65-F5344CB8AC3E}">
        <p14:creationId xmlns:p14="http://schemas.microsoft.com/office/powerpoint/2010/main" val="2055311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41FF97-8875-B3F8-8BA5-8204FE834A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64E367-51E1-19C4-306C-6CFF17A41104}"/>
              </a:ext>
            </a:extLst>
          </p:cNvPr>
          <p:cNvSpPr/>
          <p:nvPr/>
        </p:nvSpPr>
        <p:spPr>
          <a:xfrm>
            <a:off x="4736122" y="0"/>
            <a:ext cx="4407878" cy="461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5FC591-F789-20F0-C602-B8BA2DEEDBE4}"/>
              </a:ext>
            </a:extLst>
          </p:cNvPr>
          <p:cNvSpPr txBox="1"/>
          <p:nvPr/>
        </p:nvSpPr>
        <p:spPr>
          <a:xfrm>
            <a:off x="545068" y="715097"/>
            <a:ext cx="3911600" cy="3416320"/>
          </a:xfrm>
          <a:prstGeom prst="rect">
            <a:avLst/>
          </a:prstGeom>
          <a:noFill/>
        </p:spPr>
        <p:txBody>
          <a:bodyPr wrap="square" rtlCol="0">
            <a:spAutoFit/>
          </a:bodyPr>
          <a:lstStyle/>
          <a:p>
            <a:r>
              <a:rPr lang="en-US" sz="5400">
                <a:solidFill>
                  <a:schemeClr val="bg1"/>
                </a:solidFill>
              </a:rPr>
              <a:t>Doing something new or different.</a:t>
            </a:r>
          </a:p>
        </p:txBody>
      </p:sp>
      <p:sp>
        <p:nvSpPr>
          <p:cNvPr id="3" name="TextBox 2">
            <a:extLst>
              <a:ext uri="{FF2B5EF4-FFF2-40B4-BE49-F238E27FC236}">
                <a16:creationId xmlns:a16="http://schemas.microsoft.com/office/drawing/2014/main" id="{1461173B-5A3D-02B8-DFAA-3396B6043AD3}"/>
              </a:ext>
            </a:extLst>
          </p:cNvPr>
          <p:cNvSpPr txBox="1"/>
          <p:nvPr/>
        </p:nvSpPr>
        <p:spPr>
          <a:xfrm>
            <a:off x="4848837" y="715097"/>
            <a:ext cx="3783433" cy="3416320"/>
          </a:xfrm>
          <a:prstGeom prst="rect">
            <a:avLst/>
          </a:prstGeom>
          <a:noFill/>
        </p:spPr>
        <p:txBody>
          <a:bodyPr wrap="square" rtlCol="0">
            <a:spAutoFit/>
          </a:bodyPr>
          <a:lstStyle/>
          <a:p>
            <a:pPr marL="685800" indent="-685800">
              <a:buFont typeface="Arial" panose="020B0604020202020204" pitchFamily="34" charset="0"/>
              <a:buChar char="•"/>
            </a:pPr>
            <a:r>
              <a:rPr lang="en-US" sz="3600"/>
              <a:t>Is it important to you? Why?</a:t>
            </a:r>
          </a:p>
          <a:p>
            <a:pPr marL="685800" indent="-685800">
              <a:buFont typeface="Arial" panose="020B0604020202020204" pitchFamily="34" charset="0"/>
              <a:buChar char="•"/>
            </a:pPr>
            <a:r>
              <a:rPr lang="en-US" sz="3600"/>
              <a:t>Can you do it?</a:t>
            </a:r>
          </a:p>
          <a:p>
            <a:pPr marL="685800" indent="-685800">
              <a:buFont typeface="Arial" panose="020B0604020202020204" pitchFamily="34" charset="0"/>
              <a:buChar char="•"/>
            </a:pPr>
            <a:r>
              <a:rPr lang="en-US" sz="3600"/>
              <a:t>Does it fit within your role? </a:t>
            </a:r>
          </a:p>
        </p:txBody>
      </p:sp>
      <p:sp>
        <p:nvSpPr>
          <p:cNvPr id="6" name="TextBox 5">
            <a:extLst>
              <a:ext uri="{FF2B5EF4-FFF2-40B4-BE49-F238E27FC236}">
                <a16:creationId xmlns:a16="http://schemas.microsoft.com/office/drawing/2014/main" id="{F5C8BBA1-2E65-1467-5336-155A3043092E}"/>
              </a:ext>
            </a:extLst>
          </p:cNvPr>
          <p:cNvSpPr txBox="1"/>
          <p:nvPr/>
        </p:nvSpPr>
        <p:spPr>
          <a:xfrm>
            <a:off x="152899" y="4785194"/>
            <a:ext cx="3578470" cy="253916"/>
          </a:xfrm>
          <a:prstGeom prst="rect">
            <a:avLst/>
          </a:prstGeom>
          <a:solidFill>
            <a:schemeClr val="bg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62626">
                    <a:lumMod val="50000"/>
                    <a:lumOff val="50000"/>
                  </a:srgbClr>
                </a:solidFill>
                <a:effectLst/>
                <a:uLnTx/>
                <a:uFillTx/>
                <a:latin typeface="Roboto"/>
                <a:ea typeface="+mn-ea"/>
                <a:cs typeface="Roboto"/>
              </a:rPr>
              <a:t>March 2025 – The Ontario Caregiver Organization</a:t>
            </a:r>
          </a:p>
        </p:txBody>
      </p:sp>
      <p:sp>
        <p:nvSpPr>
          <p:cNvPr id="7" name="TextBox 6">
            <a:extLst>
              <a:ext uri="{FF2B5EF4-FFF2-40B4-BE49-F238E27FC236}">
                <a16:creationId xmlns:a16="http://schemas.microsoft.com/office/drawing/2014/main" id="{C7A0DB0E-4A2D-8859-3306-8FC0AA4060F5}"/>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207931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A32FB-E3FC-EC1C-0495-B90F6F5580BE}"/>
              </a:ext>
            </a:extLst>
          </p:cNvPr>
          <p:cNvSpPr/>
          <p:nvPr/>
        </p:nvSpPr>
        <p:spPr>
          <a:xfrm>
            <a:off x="4736122" y="0"/>
            <a:ext cx="4407878" cy="461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cture">
            <a:extLst>
              <a:ext uri="{FF2B5EF4-FFF2-40B4-BE49-F238E27FC236}">
                <a16:creationId xmlns:a16="http://schemas.microsoft.com/office/drawing/2014/main" id="{4B1A9891-A3BB-4438-06CE-9EB3651839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1963" y="274638"/>
            <a:ext cx="3776196" cy="3931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37A61B-FF64-586F-4DB7-D15FA9D6515C}"/>
              </a:ext>
            </a:extLst>
          </p:cNvPr>
          <p:cNvSpPr txBox="1"/>
          <p:nvPr/>
        </p:nvSpPr>
        <p:spPr>
          <a:xfrm>
            <a:off x="152899" y="4785194"/>
            <a:ext cx="3578470" cy="253916"/>
          </a:xfrm>
          <a:prstGeom prst="rect">
            <a:avLst/>
          </a:prstGeom>
          <a:solidFill>
            <a:schemeClr val="bg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62626">
                    <a:lumMod val="50000"/>
                    <a:lumOff val="50000"/>
                  </a:srgbClr>
                </a:solidFill>
                <a:effectLst/>
                <a:uLnTx/>
                <a:uFillTx/>
                <a:latin typeface="Roboto"/>
                <a:ea typeface="+mn-ea"/>
                <a:cs typeface="Roboto"/>
              </a:rPr>
              <a:t>March 2025 – The Ontario Caregiver Organization</a:t>
            </a:r>
          </a:p>
        </p:txBody>
      </p:sp>
      <p:sp>
        <p:nvSpPr>
          <p:cNvPr id="6" name="TextBox 5">
            <a:extLst>
              <a:ext uri="{FF2B5EF4-FFF2-40B4-BE49-F238E27FC236}">
                <a16:creationId xmlns:a16="http://schemas.microsoft.com/office/drawing/2014/main" id="{72E896F3-0FCE-896E-4084-42D57C199102}"/>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
        <p:nvSpPr>
          <p:cNvPr id="8" name="TextBox 7">
            <a:extLst>
              <a:ext uri="{FF2B5EF4-FFF2-40B4-BE49-F238E27FC236}">
                <a16:creationId xmlns:a16="http://schemas.microsoft.com/office/drawing/2014/main" id="{4B04EC16-762E-0BB2-CE1C-DE06A2B9A3B9}"/>
              </a:ext>
            </a:extLst>
          </p:cNvPr>
          <p:cNvSpPr txBox="1"/>
          <p:nvPr/>
        </p:nvSpPr>
        <p:spPr>
          <a:xfrm>
            <a:off x="545068" y="1778568"/>
            <a:ext cx="3911600" cy="923330"/>
          </a:xfrm>
          <a:prstGeom prst="rect">
            <a:avLst/>
          </a:prstGeom>
          <a:noFill/>
        </p:spPr>
        <p:txBody>
          <a:bodyPr wrap="square" rtlCol="0">
            <a:spAutoFit/>
          </a:bodyPr>
          <a:lstStyle/>
          <a:p>
            <a:r>
              <a:rPr lang="en-US" sz="5400">
                <a:solidFill>
                  <a:schemeClr val="bg1"/>
                </a:solidFill>
              </a:rPr>
              <a:t>Now what?</a:t>
            </a:r>
          </a:p>
        </p:txBody>
      </p:sp>
    </p:spTree>
    <p:extLst>
      <p:ext uri="{BB962C8B-B14F-4D97-AF65-F5344CB8AC3E}">
        <p14:creationId xmlns:p14="http://schemas.microsoft.com/office/powerpoint/2010/main" val="1474445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9e0ac22111_0_74"/>
          <p:cNvSpPr txBox="1">
            <a:spLocks noGrp="1"/>
          </p:cNvSpPr>
          <p:nvPr>
            <p:ph type="body" idx="4294967295"/>
          </p:nvPr>
        </p:nvSpPr>
        <p:spPr>
          <a:xfrm>
            <a:off x="388144" y="569441"/>
            <a:ext cx="8367713" cy="173831"/>
          </a:xfrm>
          <a:prstGeom prst="rect">
            <a:avLst/>
          </a:prstGeom>
          <a:noFill/>
          <a:ln>
            <a:noFill/>
          </a:ln>
        </p:spPr>
        <p:txBody>
          <a:bodyPr spcFirstLastPara="1" wrap="square" lIns="0" tIns="0" rIns="0" bIns="0" anchor="ctr" anchorCtr="0">
            <a:noAutofit/>
          </a:bodyPr>
          <a:lstStyle/>
          <a:p>
            <a:pPr marL="0" indent="0" algn="ctr">
              <a:spcBef>
                <a:spcPts val="0"/>
              </a:spcBef>
              <a:buClr>
                <a:srgbClr val="515254"/>
              </a:buClr>
              <a:buSzPts val="4400"/>
              <a:buNone/>
            </a:pPr>
            <a:r>
              <a:rPr lang="en-CA" sz="3300" dirty="0">
                <a:solidFill>
                  <a:srgbClr val="515254"/>
                </a:solidFill>
              </a:rPr>
              <a:t>Now what: easy ideas to implement</a:t>
            </a:r>
            <a:endParaRPr dirty="0"/>
          </a:p>
        </p:txBody>
      </p:sp>
      <p:sp>
        <p:nvSpPr>
          <p:cNvPr id="600" name="Google Shape;600;g19e0ac22111_0_74"/>
          <p:cNvSpPr/>
          <p:nvPr/>
        </p:nvSpPr>
        <p:spPr>
          <a:xfrm>
            <a:off x="475551" y="3027228"/>
            <a:ext cx="515746" cy="519373"/>
          </a:xfrm>
          <a:custGeom>
            <a:avLst/>
            <a:gdLst/>
            <a:ahLst/>
            <a:cxnLst/>
            <a:rect l="l" t="t" r="r" b="b"/>
            <a:pathLst>
              <a:path w="3380" h="3357" extrusionOk="0">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3"/>
          </a:solidFill>
          <a:ln>
            <a:noFill/>
          </a:ln>
        </p:spPr>
        <p:txBody>
          <a:bodyPr spcFirstLastPara="1" wrap="square" lIns="91425" tIns="45694" rIns="91425" bIns="45694" anchor="t" anchorCtr="0">
            <a:noAutofit/>
          </a:bodyPr>
          <a:lstStyle/>
          <a:p>
            <a:pPr>
              <a:buClr>
                <a:srgbClr val="000000"/>
              </a:buClr>
              <a:buSzPts val="1800"/>
              <a:defRPr/>
            </a:pPr>
            <a:endParaRPr sz="1800">
              <a:solidFill>
                <a:srgbClr val="A5A5A5"/>
              </a:solidFill>
              <a:latin typeface="Helvetica Neue"/>
              <a:ea typeface="Helvetica Neue"/>
              <a:cs typeface="Helvetica Neue"/>
              <a:sym typeface="Helvetica Neue"/>
            </a:endParaRPr>
          </a:p>
        </p:txBody>
      </p:sp>
      <p:sp>
        <p:nvSpPr>
          <p:cNvPr id="601" name="Google Shape;601;g19e0ac22111_0_74"/>
          <p:cNvSpPr/>
          <p:nvPr/>
        </p:nvSpPr>
        <p:spPr>
          <a:xfrm>
            <a:off x="475551" y="2032870"/>
            <a:ext cx="515746" cy="519373"/>
          </a:xfrm>
          <a:custGeom>
            <a:avLst/>
            <a:gdLst/>
            <a:ahLst/>
            <a:cxnLst/>
            <a:rect l="l" t="t" r="r" b="b"/>
            <a:pathLst>
              <a:path w="3380" h="3357" extrusionOk="0">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5"/>
          </a:solidFill>
          <a:ln>
            <a:noFill/>
          </a:ln>
        </p:spPr>
        <p:txBody>
          <a:bodyPr spcFirstLastPara="1" wrap="square" lIns="91425" tIns="45694" rIns="91425" bIns="45694" anchor="t" anchorCtr="0">
            <a:noAutofit/>
          </a:bodyPr>
          <a:lstStyle/>
          <a:p>
            <a:pPr>
              <a:buClr>
                <a:srgbClr val="000000"/>
              </a:buClr>
              <a:buSzPts val="1800"/>
              <a:defRPr/>
            </a:pPr>
            <a:endParaRPr sz="1800">
              <a:solidFill>
                <a:srgbClr val="A5A5A5"/>
              </a:solidFill>
              <a:latin typeface="Helvetica Neue"/>
              <a:ea typeface="Helvetica Neue"/>
              <a:cs typeface="Helvetica Neue"/>
              <a:sym typeface="Helvetica Neue"/>
            </a:endParaRPr>
          </a:p>
        </p:txBody>
      </p:sp>
      <p:sp>
        <p:nvSpPr>
          <p:cNvPr id="602" name="Google Shape;602;g19e0ac22111_0_74"/>
          <p:cNvSpPr txBox="1"/>
          <p:nvPr/>
        </p:nvSpPr>
        <p:spPr>
          <a:xfrm>
            <a:off x="1249170" y="3027227"/>
            <a:ext cx="7717301" cy="646278"/>
          </a:xfrm>
          <a:prstGeom prst="rect">
            <a:avLst/>
          </a:prstGeom>
          <a:noFill/>
          <a:ln>
            <a:noFill/>
          </a:ln>
        </p:spPr>
        <p:txBody>
          <a:bodyPr spcFirstLastPara="1" wrap="square" lIns="91425" tIns="45694" rIns="91425" bIns="45694" anchor="t" anchorCtr="0">
            <a:spAutoFit/>
          </a:bodyPr>
          <a:lstStyle/>
          <a:p>
            <a:pPr>
              <a:buClr>
                <a:srgbClr val="000000"/>
              </a:buClr>
              <a:buSzPts val="3200"/>
              <a:defRPr/>
            </a:pPr>
            <a:r>
              <a:rPr lang="en-US" sz="1800" dirty="0">
                <a:solidFill>
                  <a:srgbClr val="000000"/>
                </a:solidFill>
                <a:latin typeface="Helvetica" panose="020B0604020202020204" pitchFamily="34" charset="0"/>
                <a:ea typeface="Arial"/>
                <a:cs typeface="Helvetica" panose="020B0604020202020204" pitchFamily="34" charset="0"/>
                <a:sym typeface="Arial"/>
              </a:rPr>
              <a:t>Attend an upcoming Learning Collaborative Event or subscribe to OCO’s newsletters:</a:t>
            </a:r>
            <a:r>
              <a:rPr lang="en-US" sz="1800" dirty="0">
                <a:solidFill>
                  <a:srgbClr val="7558B1"/>
                </a:solidFill>
                <a:latin typeface="Helvetica" panose="020B0604020202020204" pitchFamily="34" charset="0"/>
                <a:ea typeface="Roboto"/>
                <a:cs typeface="Helvetica" panose="020B0604020202020204" pitchFamily="34" charset="0"/>
                <a:sym typeface="Arial"/>
              </a:rPr>
              <a:t> </a:t>
            </a:r>
            <a:r>
              <a:rPr lang="en-US" sz="1800" dirty="0">
                <a:solidFill>
                  <a:srgbClr val="7558B1"/>
                </a:solidFill>
                <a:latin typeface="Helvetica" panose="020B0604020202020204" pitchFamily="34" charset="0"/>
                <a:ea typeface="Roboto"/>
                <a:cs typeface="Helvetica" panose="020B0604020202020204" pitchFamily="34" charset="0"/>
                <a:sym typeface="Arial"/>
                <a:hlinkClick r:id="rId3">
                  <a:extLst>
                    <a:ext uri="{A12FA001-AC4F-418D-AE19-62706E023703}">
                      <ahyp:hlinkClr xmlns:ahyp="http://schemas.microsoft.com/office/drawing/2018/hyperlinkcolor" val="tx"/>
                    </a:ext>
                  </a:extLst>
                </a:hlinkClick>
              </a:rPr>
              <a:t>https://ontariocaregiver.ca/contact/subscribe/</a:t>
            </a:r>
            <a:r>
              <a:rPr lang="en-US" sz="1800" dirty="0">
                <a:solidFill>
                  <a:srgbClr val="7558B1"/>
                </a:solidFill>
                <a:latin typeface="Helvetica" panose="020B0604020202020204" pitchFamily="34" charset="0"/>
                <a:ea typeface="Roboto"/>
                <a:cs typeface="Helvetica" panose="020B0604020202020204" pitchFamily="34" charset="0"/>
                <a:sym typeface="Arial"/>
              </a:rPr>
              <a:t> </a:t>
            </a:r>
          </a:p>
        </p:txBody>
      </p:sp>
      <p:sp>
        <p:nvSpPr>
          <p:cNvPr id="3" name="TextBox 2">
            <a:extLst>
              <a:ext uri="{FF2B5EF4-FFF2-40B4-BE49-F238E27FC236}">
                <a16:creationId xmlns:a16="http://schemas.microsoft.com/office/drawing/2014/main" id="{096DBF59-FF2F-5BBB-9449-F0C43345D787}"/>
              </a:ext>
            </a:extLst>
          </p:cNvPr>
          <p:cNvSpPr txBox="1"/>
          <p:nvPr/>
        </p:nvSpPr>
        <p:spPr>
          <a:xfrm>
            <a:off x="1288992" y="1108187"/>
            <a:ext cx="7379457" cy="646331"/>
          </a:xfrm>
          <a:prstGeom prst="rect">
            <a:avLst/>
          </a:prstGeom>
          <a:noFill/>
        </p:spPr>
        <p:txBody>
          <a:bodyPr wrap="square">
            <a:spAutoFit/>
          </a:bodyPr>
          <a:lstStyle/>
          <a:p>
            <a:pPr>
              <a:buClr>
                <a:srgbClr val="000000"/>
              </a:buClr>
              <a:buSzPts val="3200"/>
              <a:defRPr/>
            </a:pPr>
            <a:r>
              <a:rPr lang="en-US" sz="1800" dirty="0">
                <a:solidFill>
                  <a:srgbClr val="262626"/>
                </a:solidFill>
                <a:latin typeface="Helvetica" panose="020B0604020202020204" pitchFamily="34" charset="0"/>
                <a:ea typeface="Roboto"/>
                <a:cs typeface="Helvetica" panose="020B0604020202020204" pitchFamily="34" charset="0"/>
                <a:sym typeface="Roboto"/>
              </a:rPr>
              <a:t>Visit our booth, and reach out to a Regional Lead or Implementation Lead to get connected to our resources!</a:t>
            </a:r>
            <a:endParaRPr lang="en-US" sz="1800" dirty="0">
              <a:solidFill>
                <a:srgbClr val="7558B1"/>
              </a:solidFill>
              <a:latin typeface="Helvetica" panose="020B0604020202020204" pitchFamily="34" charset="0"/>
              <a:ea typeface="Roboto"/>
              <a:cs typeface="Helvetica" panose="020B0604020202020204" pitchFamily="34" charset="0"/>
              <a:sym typeface="Roboto"/>
            </a:endParaRPr>
          </a:p>
        </p:txBody>
      </p:sp>
      <p:sp>
        <p:nvSpPr>
          <p:cNvPr id="4" name="TextBox 3">
            <a:extLst>
              <a:ext uri="{FF2B5EF4-FFF2-40B4-BE49-F238E27FC236}">
                <a16:creationId xmlns:a16="http://schemas.microsoft.com/office/drawing/2014/main" id="{3809D0A5-7E8C-C7CD-B448-F580A22992E4}"/>
              </a:ext>
            </a:extLst>
          </p:cNvPr>
          <p:cNvSpPr txBox="1"/>
          <p:nvPr/>
        </p:nvSpPr>
        <p:spPr>
          <a:xfrm>
            <a:off x="1249170" y="2119433"/>
            <a:ext cx="6824183" cy="64633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
                <a:srgbClr val="000000"/>
              </a:buClr>
              <a:buSzPts val="3200"/>
              <a:buFontTx/>
              <a:buNone/>
              <a:tabLst/>
              <a:defRPr kumimoji="0" sz="2400" b="0" i="0" u="none" strike="noStrike" cap="none" spc="0" normalizeH="0" baseline="0">
                <a:ln>
                  <a:noFill/>
                </a:ln>
                <a:solidFill>
                  <a:srgbClr val="262626"/>
                </a:solidFill>
                <a:effectLst/>
                <a:uLnTx/>
                <a:uFillTx/>
                <a:latin typeface="Helvetica" panose="020B0604020202020204" pitchFamily="34" charset="0"/>
                <a:ea typeface="Roboto"/>
                <a:cs typeface="Helvetica" panose="020B0604020202020204" pitchFamily="34" charset="0"/>
              </a:defRPr>
            </a:lvl1pPr>
          </a:lstStyle>
          <a:p>
            <a:r>
              <a:rPr lang="en-US" sz="1800" dirty="0">
                <a:sym typeface="Roboto"/>
              </a:rPr>
              <a:t>Check out our Essential Care Partner Support Hub website</a:t>
            </a:r>
            <a:r>
              <a:rPr lang="en-US" sz="1800" dirty="0">
                <a:solidFill>
                  <a:srgbClr val="7558B1"/>
                </a:solidFill>
                <a:sym typeface="Roboto"/>
              </a:rPr>
              <a:t>: </a:t>
            </a:r>
            <a:r>
              <a:rPr lang="en-US" sz="1800" dirty="0">
                <a:solidFill>
                  <a:srgbClr val="7558B1"/>
                </a:solidFill>
                <a:sym typeface="Roboto"/>
                <a:hlinkClick r:id="rId4">
                  <a:extLst>
                    <a:ext uri="{A12FA001-AC4F-418D-AE19-62706E023703}">
                      <ahyp:hlinkClr xmlns:ahyp="http://schemas.microsoft.com/office/drawing/2018/hyperlinkcolor" val="tx"/>
                    </a:ext>
                  </a:extLst>
                </a:hlinkClick>
              </a:rPr>
              <a:t>https://ontariocaregiver.ca/essential-care-partner/overview/</a:t>
            </a:r>
            <a:r>
              <a:rPr lang="en-US" sz="1800" dirty="0">
                <a:solidFill>
                  <a:srgbClr val="7558B1"/>
                </a:solidFill>
                <a:sym typeface="Roboto"/>
              </a:rPr>
              <a:t>  </a:t>
            </a:r>
          </a:p>
        </p:txBody>
      </p:sp>
      <p:sp>
        <p:nvSpPr>
          <p:cNvPr id="5" name="Google Shape;601;g19e0ac22111_0_74">
            <a:extLst>
              <a:ext uri="{FF2B5EF4-FFF2-40B4-BE49-F238E27FC236}">
                <a16:creationId xmlns:a16="http://schemas.microsoft.com/office/drawing/2014/main" id="{F481744B-FF74-FF8B-4B8B-F7B3F0BB5DEE}"/>
              </a:ext>
            </a:extLst>
          </p:cNvPr>
          <p:cNvSpPr/>
          <p:nvPr/>
        </p:nvSpPr>
        <p:spPr>
          <a:xfrm>
            <a:off x="475551" y="1154353"/>
            <a:ext cx="515746" cy="519373"/>
          </a:xfrm>
          <a:custGeom>
            <a:avLst/>
            <a:gdLst/>
            <a:ahLst/>
            <a:cxnLst/>
            <a:rect l="l" t="t" r="r" b="b"/>
            <a:pathLst>
              <a:path w="3380" h="3357" extrusionOk="0">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2"/>
          </a:solidFill>
          <a:ln>
            <a:noFill/>
          </a:ln>
        </p:spPr>
        <p:txBody>
          <a:bodyPr spcFirstLastPara="1" wrap="square" lIns="91425" tIns="45694" rIns="91425" bIns="45694" anchor="t" anchorCtr="0">
            <a:noAutofit/>
          </a:bodyPr>
          <a:lstStyle/>
          <a:p>
            <a:pPr>
              <a:buClr>
                <a:srgbClr val="000000"/>
              </a:buClr>
              <a:buSzPts val="1800"/>
              <a:defRPr/>
            </a:pPr>
            <a:endParaRPr sz="1800">
              <a:solidFill>
                <a:srgbClr val="A5A5A5"/>
              </a:solidFill>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1CAC747D-A994-AEFB-EEBB-1BF83B3F52AD}"/>
              </a:ext>
            </a:extLst>
          </p:cNvPr>
          <p:cNvSpPr txBox="1"/>
          <p:nvPr/>
        </p:nvSpPr>
        <p:spPr>
          <a:xfrm>
            <a:off x="152899" y="4785194"/>
            <a:ext cx="3578470" cy="253916"/>
          </a:xfrm>
          <a:prstGeom prst="rect">
            <a:avLst/>
          </a:prstGeom>
          <a:solidFill>
            <a:schemeClr val="bg2"/>
          </a:solidFill>
        </p:spPr>
        <p:txBody>
          <a:bodyPr wrap="square" rtlCol="0">
            <a:spAutoFit/>
          </a:bodyPr>
          <a:lstStyle/>
          <a:p>
            <a:r>
              <a:rPr lang="en-US" sz="1050" dirty="0">
                <a:solidFill>
                  <a:srgbClr val="262626">
                    <a:lumMod val="50000"/>
                    <a:lumOff val="50000"/>
                  </a:srgbClr>
                </a:solidFill>
                <a:latin typeface="Roboto"/>
                <a:cs typeface="Roboto"/>
              </a:rPr>
              <a:t>2025 - March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492EAB-74B4-5101-FCCA-A4EF70C9B1B3}"/>
              </a:ext>
            </a:extLst>
          </p:cNvPr>
          <p:cNvSpPr>
            <a:spLocks noGrp="1"/>
          </p:cNvSpPr>
          <p:nvPr>
            <p:ph type="title"/>
          </p:nvPr>
        </p:nvSpPr>
        <p:spPr>
          <a:xfrm>
            <a:off x="628649" y="561703"/>
            <a:ext cx="8097339" cy="3746346"/>
          </a:xfrm>
        </p:spPr>
        <p:txBody>
          <a:bodyPr lIns="91440" tIns="45720" rIns="91440" bIns="45720" anchor="t"/>
          <a:lstStyle/>
          <a:p>
            <a:r>
              <a:rPr lang="en-US" sz="3200" b="1" dirty="0">
                <a:solidFill>
                  <a:schemeClr val="bg1"/>
                </a:solidFill>
                <a:latin typeface="Helvetica"/>
                <a:ea typeface="Roboto"/>
                <a:cs typeface="Helvetica"/>
                <a:sym typeface="Roboto"/>
              </a:rPr>
              <a:t>We all have the ability to make a difference. </a:t>
            </a:r>
            <a:br>
              <a:rPr lang="en-US" sz="3200" b="1" dirty="0">
                <a:solidFill>
                  <a:schemeClr val="bg1"/>
                </a:solidFill>
                <a:latin typeface="Helvetica"/>
                <a:ea typeface="Roboto"/>
                <a:cs typeface="Helvetica"/>
                <a:sym typeface="Roboto"/>
              </a:rPr>
            </a:br>
            <a:br>
              <a:rPr lang="en-US" sz="3200" b="1" dirty="0">
                <a:solidFill>
                  <a:schemeClr val="bg1"/>
                </a:solidFill>
                <a:latin typeface="Helvetica"/>
                <a:ea typeface="Roboto"/>
                <a:cs typeface="Helvetica"/>
                <a:sym typeface="Roboto"/>
              </a:rPr>
            </a:br>
            <a:r>
              <a:rPr lang="en-US" sz="3200" b="1" dirty="0">
                <a:solidFill>
                  <a:schemeClr val="bg1"/>
                </a:solidFill>
                <a:latin typeface="Helvetica"/>
                <a:ea typeface="Roboto"/>
                <a:cs typeface="Helvetica"/>
                <a:sym typeface="Roboto"/>
              </a:rPr>
              <a:t>What ‘identify, include, and support’ looks like is up to you.</a:t>
            </a:r>
            <a:br>
              <a:rPr lang="en-US" sz="3200" b="1" dirty="0">
                <a:latin typeface="Helvetica" panose="020B0604020202020204" pitchFamily="34" charset="0"/>
                <a:ea typeface="Roboto"/>
                <a:cs typeface="Helvetica" panose="020B0604020202020204" pitchFamily="34" charset="0"/>
              </a:rPr>
            </a:br>
            <a:br>
              <a:rPr lang="en-US" sz="3200" b="1" dirty="0">
                <a:latin typeface="Helvetica" panose="020B0604020202020204" pitchFamily="34" charset="0"/>
                <a:ea typeface="Roboto"/>
                <a:cs typeface="Helvetica" panose="020B0604020202020204" pitchFamily="34" charset="0"/>
              </a:rPr>
            </a:br>
            <a:r>
              <a:rPr lang="en-US" sz="3200" b="1" dirty="0">
                <a:solidFill>
                  <a:schemeClr val="bg1"/>
                </a:solidFill>
                <a:latin typeface="Helvetica"/>
                <a:ea typeface="Roboto"/>
                <a:cs typeface="Helvetica"/>
                <a:sym typeface="Roboto"/>
              </a:rPr>
              <a:t>One small change can have a big impact.</a:t>
            </a:r>
            <a:br>
              <a:rPr lang="en-US" sz="3200" dirty="0">
                <a:latin typeface="Helvetica" panose="020B0604020202020204" pitchFamily="34" charset="0"/>
                <a:ea typeface="Roboto"/>
                <a:cs typeface="Helvetica" panose="020B0604020202020204" pitchFamily="34" charset="0"/>
              </a:rPr>
            </a:br>
            <a:endParaRPr lang="en-US" sz="3200" dirty="0"/>
          </a:p>
        </p:txBody>
      </p:sp>
      <p:sp>
        <p:nvSpPr>
          <p:cNvPr id="4" name="TextBox 3">
            <a:extLst>
              <a:ext uri="{FF2B5EF4-FFF2-40B4-BE49-F238E27FC236}">
                <a16:creationId xmlns:a16="http://schemas.microsoft.com/office/drawing/2014/main" id="{8F9782BA-B469-4795-2F00-27C59202B8B5}"/>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235509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67" y="2474865"/>
            <a:ext cx="5071019" cy="758907"/>
          </a:xfrm>
        </p:spPr>
        <p:txBody>
          <a:bodyPr/>
          <a:lstStyle/>
          <a:p>
            <a:r>
              <a:rPr lang="en-US" b="1">
                <a:latin typeface="Helvetica" pitchFamily="2" charset="0"/>
                <a:ea typeface="Verdana" panose="020B0604030504040204" pitchFamily="34" charset="0"/>
                <a:cs typeface="Helvetica" panose="020B0604020202020204" pitchFamily="34" charset="0"/>
              </a:rPr>
              <a:t>Thank you!</a:t>
            </a:r>
            <a:endParaRPr lang="en-US" b="1">
              <a:latin typeface="Helvetica" pitchFamily="2" charset="0"/>
              <a:ea typeface="Verdana" panose="020B0604030504040204" pitchFamily="34" charset="0"/>
            </a:endParaRPr>
          </a:p>
        </p:txBody>
      </p:sp>
      <p:sp>
        <p:nvSpPr>
          <p:cNvPr id="8" name="Subtitle 7">
            <a:extLst>
              <a:ext uri="{FF2B5EF4-FFF2-40B4-BE49-F238E27FC236}">
                <a16:creationId xmlns:a16="http://schemas.microsoft.com/office/drawing/2014/main" id="{925DAC82-E4CD-15FA-B6D1-18FDF70B01A2}"/>
              </a:ext>
            </a:extLst>
          </p:cNvPr>
          <p:cNvSpPr>
            <a:spLocks noGrp="1"/>
          </p:cNvSpPr>
          <p:nvPr>
            <p:ph type="subTitle" idx="1"/>
          </p:nvPr>
        </p:nvSpPr>
        <p:spPr>
          <a:xfrm>
            <a:off x="3431095" y="2571750"/>
            <a:ext cx="4094541" cy="401942"/>
          </a:xfrm>
        </p:spPr>
        <p:txBody>
          <a:bodyPr/>
          <a:lstStyle/>
          <a:p>
            <a:pPr>
              <a:lnSpc>
                <a:spcPct val="100000"/>
              </a:lnSpc>
              <a:spcBef>
                <a:spcPts val="600"/>
              </a:spcBef>
            </a:pPr>
            <a:r>
              <a:rPr lang="en-US" sz="1600">
                <a:latin typeface="Helvetica" panose="020B0604020202020204" pitchFamily="34" charset="0"/>
                <a:cs typeface="Helvetica" panose="020B0604020202020204" pitchFamily="34" charset="0"/>
              </a:rPr>
              <a:t>Jennifer Cavanagh</a:t>
            </a:r>
            <a:br>
              <a:rPr lang="en-US" sz="1600">
                <a:latin typeface="Helvetica" panose="020B0604020202020204" pitchFamily="34" charset="0"/>
                <a:cs typeface="Helvetica" panose="020B0604020202020204" pitchFamily="34" charset="0"/>
              </a:rPr>
            </a:br>
            <a:r>
              <a:rPr lang="en-US" sz="1600">
                <a:latin typeface="Helvetica" panose="020B0604020202020204" pitchFamily="34" charset="0"/>
                <a:cs typeface="Helvetica" panose="020B0604020202020204" pitchFamily="34" charset="0"/>
                <a:hlinkClick r:id="rId3"/>
              </a:rPr>
              <a:t>jcavanagh@bruyere.org</a:t>
            </a:r>
            <a:r>
              <a:rPr lang="en-US" sz="1600">
                <a:latin typeface="Helvetica" panose="020B0604020202020204" pitchFamily="34" charset="0"/>
                <a:cs typeface="Helvetica" panose="020B0604020202020204" pitchFamily="34" charset="0"/>
              </a:rPr>
              <a:t> </a:t>
            </a:r>
          </a:p>
          <a:p>
            <a:pPr>
              <a:lnSpc>
                <a:spcPct val="100000"/>
              </a:lnSpc>
              <a:spcBef>
                <a:spcPts val="600"/>
              </a:spcBef>
            </a:pPr>
            <a:r>
              <a:rPr lang="en-CA" sz="1600">
                <a:solidFill>
                  <a:schemeClr val="bg1"/>
                </a:solidFill>
                <a:latin typeface="Helvetica" panose="020B0604020202020204" pitchFamily="34" charset="0"/>
                <a:ea typeface="Verdana" panose="020B0604030504040204" pitchFamily="34" charset="0"/>
                <a:cs typeface="Helvetica" panose="020B0604020202020204" pitchFamily="34" charset="0"/>
              </a:rPr>
              <a:t>Melissa Ngo</a:t>
            </a:r>
          </a:p>
          <a:p>
            <a:pPr>
              <a:lnSpc>
                <a:spcPct val="100000"/>
              </a:lnSpc>
              <a:spcBef>
                <a:spcPts val="0"/>
              </a:spcBef>
            </a:pPr>
            <a:r>
              <a:rPr lang="en-CA" sz="1600">
                <a:solidFill>
                  <a:schemeClr val="bg1"/>
                </a:solidFill>
                <a:latin typeface="Helvetica" panose="020B0604020202020204" pitchFamily="34" charset="0"/>
                <a:ea typeface="Verdana" panose="020B0604030504040204" pitchFamily="34" charset="0"/>
                <a:cs typeface="Helvetica" panose="020B0604020202020204" pitchFamily="34" charset="0"/>
                <a:hlinkClick r:id="rId4"/>
              </a:rPr>
              <a:t>melissan@ontariocaregiver.ca</a:t>
            </a:r>
            <a:endParaRPr lang="en-CA" sz="1600">
              <a:solidFill>
                <a:schemeClr val="bg1"/>
              </a:solidFill>
              <a:latin typeface="Helvetica" panose="020B0604020202020204" pitchFamily="34" charset="0"/>
              <a:ea typeface="Verdana" panose="020B0604030504040204" pitchFamily="34" charset="0"/>
              <a:cs typeface="Helvetica" panose="020B0604020202020204" pitchFamily="34" charset="0"/>
            </a:endParaRPr>
          </a:p>
          <a:p>
            <a:endParaRPr lang="en-US">
              <a:latin typeface="Helvetica" panose="020B0604020202020204" pitchFamily="34" charset="0"/>
              <a:cs typeface="Helvetica" panose="020B0604020202020204" pitchFamily="34" charset="0"/>
            </a:endParaRPr>
          </a:p>
        </p:txBody>
      </p:sp>
      <p:sp>
        <p:nvSpPr>
          <p:cNvPr id="16" name="Freeform 15"/>
          <p:cNvSpPr>
            <a:spLocks noEditPoints="1"/>
          </p:cNvSpPr>
          <p:nvPr/>
        </p:nvSpPr>
        <p:spPr bwMode="auto">
          <a:xfrm>
            <a:off x="3061156" y="2738832"/>
            <a:ext cx="294438" cy="352354"/>
          </a:xfrm>
          <a:custGeom>
            <a:avLst/>
            <a:gdLst>
              <a:gd name="T0" fmla="*/ 1733 w 3729"/>
              <a:gd name="T1" fmla="*/ 2821 h 3238"/>
              <a:gd name="T2" fmla="*/ 1715 w 3729"/>
              <a:gd name="T3" fmla="*/ 2468 h 3238"/>
              <a:gd name="T4" fmla="*/ 1776 w 3729"/>
              <a:gd name="T5" fmla="*/ 2175 h 3238"/>
              <a:gd name="T6" fmla="*/ 3352 w 3729"/>
              <a:gd name="T7" fmla="*/ 601 h 3238"/>
              <a:gd name="T8" fmla="*/ 3611 w 3729"/>
              <a:gd name="T9" fmla="*/ 0 h 3238"/>
              <a:gd name="T10" fmla="*/ 3657 w 3729"/>
              <a:gd name="T11" fmla="*/ 16 h 3238"/>
              <a:gd name="T12" fmla="*/ 3697 w 3729"/>
              <a:gd name="T13" fmla="*/ 48 h 3238"/>
              <a:gd name="T14" fmla="*/ 3721 w 3729"/>
              <a:gd name="T15" fmla="*/ 92 h 3238"/>
              <a:gd name="T16" fmla="*/ 3729 w 3729"/>
              <a:gd name="T17" fmla="*/ 141 h 3238"/>
              <a:gd name="T18" fmla="*/ 3113 w 3729"/>
              <a:gd name="T19" fmla="*/ 3061 h 3238"/>
              <a:gd name="T20" fmla="*/ 3085 w 3729"/>
              <a:gd name="T21" fmla="*/ 3129 h 3238"/>
              <a:gd name="T22" fmla="*/ 3039 w 3729"/>
              <a:gd name="T23" fmla="*/ 3185 h 3238"/>
              <a:gd name="T24" fmla="*/ 2977 w 3729"/>
              <a:gd name="T25" fmla="*/ 3222 h 3238"/>
              <a:gd name="T26" fmla="*/ 2922 w 3729"/>
              <a:gd name="T27" fmla="*/ 3237 h 3238"/>
              <a:gd name="T28" fmla="*/ 2861 w 3729"/>
              <a:gd name="T29" fmla="*/ 3236 h 3238"/>
              <a:gd name="T30" fmla="*/ 2797 w 3729"/>
              <a:gd name="T31" fmla="*/ 3215 h 3238"/>
              <a:gd name="T32" fmla="*/ 2148 w 3729"/>
              <a:gd name="T33" fmla="*/ 2769 h 3238"/>
              <a:gd name="T34" fmla="*/ 1808 w 3729"/>
              <a:gd name="T35" fmla="*/ 3142 h 3238"/>
              <a:gd name="T36" fmla="*/ 1746 w 3729"/>
              <a:gd name="T37" fmla="*/ 3176 h 3238"/>
              <a:gd name="T38" fmla="*/ 1677 w 3729"/>
              <a:gd name="T39" fmla="*/ 3187 h 3238"/>
              <a:gd name="T40" fmla="*/ 1606 w 3729"/>
              <a:gd name="T41" fmla="*/ 3174 h 3238"/>
              <a:gd name="T42" fmla="*/ 1544 w 3729"/>
              <a:gd name="T43" fmla="*/ 3139 h 3238"/>
              <a:gd name="T44" fmla="*/ 1497 w 3729"/>
              <a:gd name="T45" fmla="*/ 3087 h 3238"/>
              <a:gd name="T46" fmla="*/ 1470 w 3729"/>
              <a:gd name="T47" fmla="*/ 3021 h 3238"/>
              <a:gd name="T48" fmla="*/ 1424 w 3729"/>
              <a:gd name="T49" fmla="*/ 2201 h 3238"/>
              <a:gd name="T50" fmla="*/ 1424 w 3729"/>
              <a:gd name="T51" fmla="*/ 2180 h 3238"/>
              <a:gd name="T52" fmla="*/ 1425 w 3729"/>
              <a:gd name="T53" fmla="*/ 2173 h 3238"/>
              <a:gd name="T54" fmla="*/ 1428 w 3729"/>
              <a:gd name="T55" fmla="*/ 2162 h 3238"/>
              <a:gd name="T56" fmla="*/ 1429 w 3729"/>
              <a:gd name="T57" fmla="*/ 2157 h 3238"/>
              <a:gd name="T58" fmla="*/ 1432 w 3729"/>
              <a:gd name="T59" fmla="*/ 2151 h 3238"/>
              <a:gd name="T60" fmla="*/ 1433 w 3729"/>
              <a:gd name="T61" fmla="*/ 2146 h 3238"/>
              <a:gd name="T62" fmla="*/ 1435 w 3729"/>
              <a:gd name="T63" fmla="*/ 2141 h 3238"/>
              <a:gd name="T64" fmla="*/ 1437 w 3729"/>
              <a:gd name="T65" fmla="*/ 2136 h 3238"/>
              <a:gd name="T66" fmla="*/ 1442 w 3729"/>
              <a:gd name="T67" fmla="*/ 2128 h 3238"/>
              <a:gd name="T68" fmla="*/ 1445 w 3729"/>
              <a:gd name="T69" fmla="*/ 2122 h 3238"/>
              <a:gd name="T70" fmla="*/ 1448 w 3729"/>
              <a:gd name="T71" fmla="*/ 2119 h 3238"/>
              <a:gd name="T72" fmla="*/ 1449 w 3729"/>
              <a:gd name="T73" fmla="*/ 2117 h 3238"/>
              <a:gd name="T74" fmla="*/ 1452 w 3729"/>
              <a:gd name="T75" fmla="*/ 2112 h 3238"/>
              <a:gd name="T76" fmla="*/ 1454 w 3729"/>
              <a:gd name="T77" fmla="*/ 2108 h 3238"/>
              <a:gd name="T78" fmla="*/ 1461 w 3729"/>
              <a:gd name="T79" fmla="*/ 2100 h 3238"/>
              <a:gd name="T80" fmla="*/ 1463 w 3729"/>
              <a:gd name="T81" fmla="*/ 2098 h 3238"/>
              <a:gd name="T82" fmla="*/ 3032 w 3729"/>
              <a:gd name="T83" fmla="*/ 532 h 3238"/>
              <a:gd name="T84" fmla="*/ 1076 w 3729"/>
              <a:gd name="T85" fmla="*/ 1905 h 3238"/>
              <a:gd name="T86" fmla="*/ 1124 w 3729"/>
              <a:gd name="T87" fmla="*/ 1929 h 3238"/>
              <a:gd name="T88" fmla="*/ 1158 w 3729"/>
              <a:gd name="T89" fmla="*/ 1970 h 3238"/>
              <a:gd name="T90" fmla="*/ 1173 w 3729"/>
              <a:gd name="T91" fmla="*/ 2021 h 3238"/>
              <a:gd name="T92" fmla="*/ 1168 w 3729"/>
              <a:gd name="T93" fmla="*/ 2076 h 3238"/>
              <a:gd name="T94" fmla="*/ 1142 w 3729"/>
              <a:gd name="T95" fmla="*/ 2124 h 3238"/>
              <a:gd name="T96" fmla="*/ 1101 w 3729"/>
              <a:gd name="T97" fmla="*/ 2157 h 3238"/>
              <a:gd name="T98" fmla="*/ 1051 w 3729"/>
              <a:gd name="T99" fmla="*/ 2173 h 3238"/>
              <a:gd name="T100" fmla="*/ 997 w 3729"/>
              <a:gd name="T101" fmla="*/ 2167 h 3238"/>
              <a:gd name="T102" fmla="*/ 126 w 3729"/>
              <a:gd name="T103" fmla="*/ 1901 h 3238"/>
              <a:gd name="T104" fmla="*/ 70 w 3729"/>
              <a:gd name="T105" fmla="*/ 1864 h 3238"/>
              <a:gd name="T106" fmla="*/ 28 w 3729"/>
              <a:gd name="T107" fmla="*/ 1812 h 3238"/>
              <a:gd name="T108" fmla="*/ 5 w 3729"/>
              <a:gd name="T109" fmla="*/ 1748 h 3238"/>
              <a:gd name="T110" fmla="*/ 1 w 3729"/>
              <a:gd name="T111" fmla="*/ 1679 h 3238"/>
              <a:gd name="T112" fmla="*/ 17 w 3729"/>
              <a:gd name="T113" fmla="*/ 1613 h 3238"/>
              <a:gd name="T114" fmla="*/ 52 w 3729"/>
              <a:gd name="T115" fmla="*/ 1557 h 3238"/>
              <a:gd name="T116" fmla="*/ 103 w 3729"/>
              <a:gd name="T117" fmla="*/ 1513 h 3238"/>
              <a:gd name="T118" fmla="*/ 3536 w 3729"/>
              <a:gd name="T119" fmla="*/ 12 h 3238"/>
              <a:gd name="T120" fmla="*/ 3586 w 3729"/>
              <a:gd name="T121" fmla="*/ 0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9" h="3238">
                <a:moveTo>
                  <a:pt x="1715" y="2468"/>
                </a:moveTo>
                <a:lnTo>
                  <a:pt x="1733" y="2821"/>
                </a:lnTo>
                <a:lnTo>
                  <a:pt x="1922" y="2611"/>
                </a:lnTo>
                <a:lnTo>
                  <a:pt x="1715" y="2468"/>
                </a:lnTo>
                <a:close/>
                <a:moveTo>
                  <a:pt x="3352" y="601"/>
                </a:moveTo>
                <a:lnTo>
                  <a:pt x="1776" y="2175"/>
                </a:lnTo>
                <a:lnTo>
                  <a:pt x="2860" y="2927"/>
                </a:lnTo>
                <a:lnTo>
                  <a:pt x="3352" y="601"/>
                </a:lnTo>
                <a:close/>
                <a:moveTo>
                  <a:pt x="3586" y="0"/>
                </a:moveTo>
                <a:lnTo>
                  <a:pt x="3611" y="0"/>
                </a:lnTo>
                <a:lnTo>
                  <a:pt x="3634" y="6"/>
                </a:lnTo>
                <a:lnTo>
                  <a:pt x="3657" y="16"/>
                </a:lnTo>
                <a:lnTo>
                  <a:pt x="3678" y="31"/>
                </a:lnTo>
                <a:lnTo>
                  <a:pt x="3697" y="48"/>
                </a:lnTo>
                <a:lnTo>
                  <a:pt x="3711" y="69"/>
                </a:lnTo>
                <a:lnTo>
                  <a:pt x="3721" y="92"/>
                </a:lnTo>
                <a:lnTo>
                  <a:pt x="3727" y="116"/>
                </a:lnTo>
                <a:lnTo>
                  <a:pt x="3729" y="141"/>
                </a:lnTo>
                <a:lnTo>
                  <a:pt x="3726" y="166"/>
                </a:lnTo>
                <a:lnTo>
                  <a:pt x="3113" y="3061"/>
                </a:lnTo>
                <a:lnTo>
                  <a:pt x="3101" y="3096"/>
                </a:lnTo>
                <a:lnTo>
                  <a:pt x="3085" y="3129"/>
                </a:lnTo>
                <a:lnTo>
                  <a:pt x="3065" y="3159"/>
                </a:lnTo>
                <a:lnTo>
                  <a:pt x="3039" y="3185"/>
                </a:lnTo>
                <a:lnTo>
                  <a:pt x="3010" y="3206"/>
                </a:lnTo>
                <a:lnTo>
                  <a:pt x="2977" y="3222"/>
                </a:lnTo>
                <a:lnTo>
                  <a:pt x="2950" y="3231"/>
                </a:lnTo>
                <a:lnTo>
                  <a:pt x="2922" y="3237"/>
                </a:lnTo>
                <a:lnTo>
                  <a:pt x="2894" y="3238"/>
                </a:lnTo>
                <a:lnTo>
                  <a:pt x="2861" y="3236"/>
                </a:lnTo>
                <a:lnTo>
                  <a:pt x="2828" y="3228"/>
                </a:lnTo>
                <a:lnTo>
                  <a:pt x="2797" y="3215"/>
                </a:lnTo>
                <a:lnTo>
                  <a:pt x="2767" y="3198"/>
                </a:lnTo>
                <a:lnTo>
                  <a:pt x="2148" y="2769"/>
                </a:lnTo>
                <a:lnTo>
                  <a:pt x="1835" y="3117"/>
                </a:lnTo>
                <a:lnTo>
                  <a:pt x="1808" y="3142"/>
                </a:lnTo>
                <a:lnTo>
                  <a:pt x="1778" y="3161"/>
                </a:lnTo>
                <a:lnTo>
                  <a:pt x="1746" y="3176"/>
                </a:lnTo>
                <a:lnTo>
                  <a:pt x="1712" y="3185"/>
                </a:lnTo>
                <a:lnTo>
                  <a:pt x="1677" y="3187"/>
                </a:lnTo>
                <a:lnTo>
                  <a:pt x="1641" y="3183"/>
                </a:lnTo>
                <a:lnTo>
                  <a:pt x="1606" y="3174"/>
                </a:lnTo>
                <a:lnTo>
                  <a:pt x="1573" y="3160"/>
                </a:lnTo>
                <a:lnTo>
                  <a:pt x="1544" y="3139"/>
                </a:lnTo>
                <a:lnTo>
                  <a:pt x="1518" y="3115"/>
                </a:lnTo>
                <a:lnTo>
                  <a:pt x="1497" y="3087"/>
                </a:lnTo>
                <a:lnTo>
                  <a:pt x="1482" y="3055"/>
                </a:lnTo>
                <a:lnTo>
                  <a:pt x="1470" y="3021"/>
                </a:lnTo>
                <a:lnTo>
                  <a:pt x="1466" y="2986"/>
                </a:lnTo>
                <a:lnTo>
                  <a:pt x="1424" y="2201"/>
                </a:lnTo>
                <a:lnTo>
                  <a:pt x="1424" y="2184"/>
                </a:lnTo>
                <a:lnTo>
                  <a:pt x="1424" y="2180"/>
                </a:lnTo>
                <a:lnTo>
                  <a:pt x="1425" y="2175"/>
                </a:lnTo>
                <a:lnTo>
                  <a:pt x="1425" y="2173"/>
                </a:lnTo>
                <a:lnTo>
                  <a:pt x="1426" y="2171"/>
                </a:lnTo>
                <a:lnTo>
                  <a:pt x="1428" y="2162"/>
                </a:lnTo>
                <a:lnTo>
                  <a:pt x="1428" y="2159"/>
                </a:lnTo>
                <a:lnTo>
                  <a:pt x="1429" y="2157"/>
                </a:lnTo>
                <a:lnTo>
                  <a:pt x="1431" y="2154"/>
                </a:lnTo>
                <a:lnTo>
                  <a:pt x="1432" y="2151"/>
                </a:lnTo>
                <a:lnTo>
                  <a:pt x="1433" y="2148"/>
                </a:lnTo>
                <a:lnTo>
                  <a:pt x="1433" y="2146"/>
                </a:lnTo>
                <a:lnTo>
                  <a:pt x="1434" y="2144"/>
                </a:lnTo>
                <a:lnTo>
                  <a:pt x="1435" y="2141"/>
                </a:lnTo>
                <a:lnTo>
                  <a:pt x="1436" y="2139"/>
                </a:lnTo>
                <a:lnTo>
                  <a:pt x="1437" y="2136"/>
                </a:lnTo>
                <a:lnTo>
                  <a:pt x="1440" y="2131"/>
                </a:lnTo>
                <a:lnTo>
                  <a:pt x="1442" y="2128"/>
                </a:lnTo>
                <a:lnTo>
                  <a:pt x="1444" y="2124"/>
                </a:lnTo>
                <a:lnTo>
                  <a:pt x="1445" y="2122"/>
                </a:lnTo>
                <a:lnTo>
                  <a:pt x="1446" y="2120"/>
                </a:lnTo>
                <a:lnTo>
                  <a:pt x="1448" y="2119"/>
                </a:lnTo>
                <a:lnTo>
                  <a:pt x="1448" y="2117"/>
                </a:lnTo>
                <a:lnTo>
                  <a:pt x="1449" y="2117"/>
                </a:lnTo>
                <a:lnTo>
                  <a:pt x="1450" y="2114"/>
                </a:lnTo>
                <a:lnTo>
                  <a:pt x="1452" y="2112"/>
                </a:lnTo>
                <a:lnTo>
                  <a:pt x="1452" y="2111"/>
                </a:lnTo>
                <a:lnTo>
                  <a:pt x="1454" y="2108"/>
                </a:lnTo>
                <a:lnTo>
                  <a:pt x="1456" y="2107"/>
                </a:lnTo>
                <a:lnTo>
                  <a:pt x="1461" y="2100"/>
                </a:lnTo>
                <a:lnTo>
                  <a:pt x="1462" y="2099"/>
                </a:lnTo>
                <a:lnTo>
                  <a:pt x="1463" y="2098"/>
                </a:lnTo>
                <a:lnTo>
                  <a:pt x="1465" y="2098"/>
                </a:lnTo>
                <a:lnTo>
                  <a:pt x="3032" y="532"/>
                </a:lnTo>
                <a:lnTo>
                  <a:pt x="375" y="1692"/>
                </a:lnTo>
                <a:lnTo>
                  <a:pt x="1076" y="1905"/>
                </a:lnTo>
                <a:lnTo>
                  <a:pt x="1102" y="1915"/>
                </a:lnTo>
                <a:lnTo>
                  <a:pt x="1124" y="1929"/>
                </a:lnTo>
                <a:lnTo>
                  <a:pt x="1143" y="1949"/>
                </a:lnTo>
                <a:lnTo>
                  <a:pt x="1158" y="1970"/>
                </a:lnTo>
                <a:lnTo>
                  <a:pt x="1168" y="1995"/>
                </a:lnTo>
                <a:lnTo>
                  <a:pt x="1173" y="2021"/>
                </a:lnTo>
                <a:lnTo>
                  <a:pt x="1174" y="2048"/>
                </a:lnTo>
                <a:lnTo>
                  <a:pt x="1168" y="2076"/>
                </a:lnTo>
                <a:lnTo>
                  <a:pt x="1158" y="2102"/>
                </a:lnTo>
                <a:lnTo>
                  <a:pt x="1142" y="2124"/>
                </a:lnTo>
                <a:lnTo>
                  <a:pt x="1124" y="2142"/>
                </a:lnTo>
                <a:lnTo>
                  <a:pt x="1101" y="2157"/>
                </a:lnTo>
                <a:lnTo>
                  <a:pt x="1077" y="2167"/>
                </a:lnTo>
                <a:lnTo>
                  <a:pt x="1051" y="2173"/>
                </a:lnTo>
                <a:lnTo>
                  <a:pt x="1024" y="2173"/>
                </a:lnTo>
                <a:lnTo>
                  <a:pt x="997" y="2167"/>
                </a:lnTo>
                <a:lnTo>
                  <a:pt x="157" y="1914"/>
                </a:lnTo>
                <a:lnTo>
                  <a:pt x="126" y="1901"/>
                </a:lnTo>
                <a:lnTo>
                  <a:pt x="96" y="1884"/>
                </a:lnTo>
                <a:lnTo>
                  <a:pt x="70" y="1864"/>
                </a:lnTo>
                <a:lnTo>
                  <a:pt x="48" y="1839"/>
                </a:lnTo>
                <a:lnTo>
                  <a:pt x="28" y="1812"/>
                </a:lnTo>
                <a:lnTo>
                  <a:pt x="15" y="1781"/>
                </a:lnTo>
                <a:lnTo>
                  <a:pt x="5" y="1748"/>
                </a:lnTo>
                <a:lnTo>
                  <a:pt x="0" y="1714"/>
                </a:lnTo>
                <a:lnTo>
                  <a:pt x="1" y="1679"/>
                </a:lnTo>
                <a:lnTo>
                  <a:pt x="7" y="1645"/>
                </a:lnTo>
                <a:lnTo>
                  <a:pt x="17" y="1613"/>
                </a:lnTo>
                <a:lnTo>
                  <a:pt x="33" y="1584"/>
                </a:lnTo>
                <a:lnTo>
                  <a:pt x="52" y="1557"/>
                </a:lnTo>
                <a:lnTo>
                  <a:pt x="76" y="1533"/>
                </a:lnTo>
                <a:lnTo>
                  <a:pt x="103" y="1513"/>
                </a:lnTo>
                <a:lnTo>
                  <a:pt x="134" y="1497"/>
                </a:lnTo>
                <a:lnTo>
                  <a:pt x="3536" y="12"/>
                </a:lnTo>
                <a:lnTo>
                  <a:pt x="3561" y="4"/>
                </a:lnTo>
                <a:lnTo>
                  <a:pt x="35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a:latin typeface="Helvetica Neue" panose="02000503000000020004" pitchFamily="2" charset="0"/>
              <a:cs typeface="Helvetica Neue" panose="02000503000000020004" pitchFamily="2" charset="0"/>
            </a:endParaRPr>
          </a:p>
        </p:txBody>
      </p:sp>
      <p:grpSp>
        <p:nvGrpSpPr>
          <p:cNvPr id="6" name="Group 5">
            <a:extLst>
              <a:ext uri="{FF2B5EF4-FFF2-40B4-BE49-F238E27FC236}">
                <a16:creationId xmlns:a16="http://schemas.microsoft.com/office/drawing/2014/main" id="{59035220-E2EB-D794-6404-3AF8192445AF}"/>
              </a:ext>
            </a:extLst>
          </p:cNvPr>
          <p:cNvGrpSpPr/>
          <p:nvPr/>
        </p:nvGrpSpPr>
        <p:grpSpPr>
          <a:xfrm>
            <a:off x="3682875" y="2019074"/>
            <a:ext cx="3267683" cy="391421"/>
            <a:chOff x="775249" y="3358751"/>
            <a:chExt cx="3267683" cy="391421"/>
          </a:xfrm>
        </p:grpSpPr>
        <p:pic>
          <p:nvPicPr>
            <p:cNvPr id="11" name="Picture 10">
              <a:extLst>
                <a:ext uri="{FF2B5EF4-FFF2-40B4-BE49-F238E27FC236}">
                  <a16:creationId xmlns:a16="http://schemas.microsoft.com/office/drawing/2014/main" id="{78F83D8C-04C6-938A-8C5E-FBDA820357E9}"/>
                </a:ext>
              </a:extLst>
            </p:cNvPr>
            <p:cNvPicPr>
              <a:picLocks noChangeAspect="1"/>
            </p:cNvPicPr>
            <p:nvPr/>
          </p:nvPicPr>
          <p:blipFill>
            <a:blip r:embed="rId5"/>
            <a:stretch>
              <a:fillRect/>
            </a:stretch>
          </p:blipFill>
          <p:spPr>
            <a:xfrm>
              <a:off x="775249" y="3364494"/>
              <a:ext cx="389212" cy="385677"/>
            </a:xfrm>
            <a:prstGeom prst="rect">
              <a:avLst/>
            </a:prstGeom>
          </p:spPr>
        </p:pic>
        <p:pic>
          <p:nvPicPr>
            <p:cNvPr id="13" name="Picture 12">
              <a:extLst>
                <a:ext uri="{FF2B5EF4-FFF2-40B4-BE49-F238E27FC236}">
                  <a16:creationId xmlns:a16="http://schemas.microsoft.com/office/drawing/2014/main" id="{80AF7650-D619-23BE-92C2-B83F04CD01B5}"/>
                </a:ext>
              </a:extLst>
            </p:cNvPr>
            <p:cNvPicPr>
              <a:picLocks noChangeAspect="1"/>
            </p:cNvPicPr>
            <p:nvPr/>
          </p:nvPicPr>
          <p:blipFill>
            <a:blip r:embed="rId6"/>
            <a:stretch>
              <a:fillRect/>
            </a:stretch>
          </p:blipFill>
          <p:spPr>
            <a:xfrm>
              <a:off x="3081171" y="3364495"/>
              <a:ext cx="389213" cy="385677"/>
            </a:xfrm>
            <a:prstGeom prst="rect">
              <a:avLst/>
            </a:prstGeom>
            <a:ln>
              <a:noFill/>
            </a:ln>
          </p:spPr>
        </p:pic>
        <p:pic>
          <p:nvPicPr>
            <p:cNvPr id="14" name="Picture 13">
              <a:extLst>
                <a:ext uri="{FF2B5EF4-FFF2-40B4-BE49-F238E27FC236}">
                  <a16:creationId xmlns:a16="http://schemas.microsoft.com/office/drawing/2014/main" id="{720F62BB-E5D4-19EB-A274-6BA3FAFFB8C0}"/>
                </a:ext>
              </a:extLst>
            </p:cNvPr>
            <p:cNvPicPr>
              <a:picLocks noChangeAspect="1"/>
            </p:cNvPicPr>
            <p:nvPr/>
          </p:nvPicPr>
          <p:blipFill>
            <a:blip r:embed="rId7"/>
            <a:stretch>
              <a:fillRect/>
            </a:stretch>
          </p:blipFill>
          <p:spPr>
            <a:xfrm>
              <a:off x="2490465" y="3364495"/>
              <a:ext cx="389212" cy="385677"/>
            </a:xfrm>
            <a:prstGeom prst="rect">
              <a:avLst/>
            </a:prstGeom>
          </p:spPr>
        </p:pic>
        <p:pic>
          <p:nvPicPr>
            <p:cNvPr id="15" name="Picture 14">
              <a:extLst>
                <a:ext uri="{FF2B5EF4-FFF2-40B4-BE49-F238E27FC236}">
                  <a16:creationId xmlns:a16="http://schemas.microsoft.com/office/drawing/2014/main" id="{0A8DC1AD-4943-128E-269D-EB7BEC43D062}"/>
                </a:ext>
              </a:extLst>
            </p:cNvPr>
            <p:cNvPicPr>
              <a:picLocks noChangeAspect="1"/>
            </p:cNvPicPr>
            <p:nvPr/>
          </p:nvPicPr>
          <p:blipFill>
            <a:blip r:embed="rId8"/>
            <a:stretch>
              <a:fillRect/>
            </a:stretch>
          </p:blipFill>
          <p:spPr>
            <a:xfrm>
              <a:off x="1354505" y="3364494"/>
              <a:ext cx="389213" cy="385677"/>
            </a:xfrm>
            <a:prstGeom prst="rect">
              <a:avLst/>
            </a:prstGeom>
          </p:spPr>
        </p:pic>
        <p:pic>
          <p:nvPicPr>
            <p:cNvPr id="19" name="Picture 18">
              <a:extLst>
                <a:ext uri="{FF2B5EF4-FFF2-40B4-BE49-F238E27FC236}">
                  <a16:creationId xmlns:a16="http://schemas.microsoft.com/office/drawing/2014/main" id="{AE0965EC-1C81-F6C6-C0E3-40CBCE77A0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8707" y="3358751"/>
              <a:ext cx="389212" cy="385675"/>
            </a:xfrm>
            <a:prstGeom prst="roundRect">
              <a:avLst/>
            </a:prstGeom>
            <a:noFill/>
            <a:ln>
              <a:noFill/>
            </a:ln>
          </p:spPr>
        </p:pic>
        <p:pic>
          <p:nvPicPr>
            <p:cNvPr id="21" name="Picture 20">
              <a:extLst>
                <a:ext uri="{FF2B5EF4-FFF2-40B4-BE49-F238E27FC236}">
                  <a16:creationId xmlns:a16="http://schemas.microsoft.com/office/drawing/2014/main" id="{BEA8C025-A1F5-7007-A0A7-03BAF2CE6A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736" t="-143" r="10558" b="4330"/>
            <a:stretch/>
          </p:blipFill>
          <p:spPr bwMode="auto">
            <a:xfrm>
              <a:off x="3643923" y="3364494"/>
              <a:ext cx="399009" cy="385675"/>
            </a:xfrm>
            <a:prstGeom prst="roundRect">
              <a:avLst/>
            </a:prstGeom>
            <a:noFill/>
            <a:ln>
              <a:noFill/>
            </a:ln>
            <a:extLst>
              <a:ext uri="{53640926-AAD7-44D8-BBD7-CCE9431645EC}">
                <a14:shadowObscured xmlns:a14="http://schemas.microsoft.com/office/drawing/2010/main"/>
              </a:ext>
            </a:extLst>
          </p:spPr>
        </p:pic>
      </p:grpSp>
      <p:sp>
        <p:nvSpPr>
          <p:cNvPr id="9" name="Freeform 15">
            <a:extLst>
              <a:ext uri="{FF2B5EF4-FFF2-40B4-BE49-F238E27FC236}">
                <a16:creationId xmlns:a16="http://schemas.microsoft.com/office/drawing/2014/main" id="{2F7B33CB-DBCD-0582-CBB5-E15D938BD7C3}"/>
              </a:ext>
            </a:extLst>
          </p:cNvPr>
          <p:cNvSpPr>
            <a:spLocks noEditPoints="1"/>
          </p:cNvSpPr>
          <p:nvPr/>
        </p:nvSpPr>
        <p:spPr bwMode="auto">
          <a:xfrm>
            <a:off x="3061156" y="3321562"/>
            <a:ext cx="294438" cy="352354"/>
          </a:xfrm>
          <a:custGeom>
            <a:avLst/>
            <a:gdLst>
              <a:gd name="T0" fmla="*/ 1733 w 3729"/>
              <a:gd name="T1" fmla="*/ 2821 h 3238"/>
              <a:gd name="T2" fmla="*/ 1715 w 3729"/>
              <a:gd name="T3" fmla="*/ 2468 h 3238"/>
              <a:gd name="T4" fmla="*/ 1776 w 3729"/>
              <a:gd name="T5" fmla="*/ 2175 h 3238"/>
              <a:gd name="T6" fmla="*/ 3352 w 3729"/>
              <a:gd name="T7" fmla="*/ 601 h 3238"/>
              <a:gd name="T8" fmla="*/ 3611 w 3729"/>
              <a:gd name="T9" fmla="*/ 0 h 3238"/>
              <a:gd name="T10" fmla="*/ 3657 w 3729"/>
              <a:gd name="T11" fmla="*/ 16 h 3238"/>
              <a:gd name="T12" fmla="*/ 3697 w 3729"/>
              <a:gd name="T13" fmla="*/ 48 h 3238"/>
              <a:gd name="T14" fmla="*/ 3721 w 3729"/>
              <a:gd name="T15" fmla="*/ 92 h 3238"/>
              <a:gd name="T16" fmla="*/ 3729 w 3729"/>
              <a:gd name="T17" fmla="*/ 141 h 3238"/>
              <a:gd name="T18" fmla="*/ 3113 w 3729"/>
              <a:gd name="T19" fmla="*/ 3061 h 3238"/>
              <a:gd name="T20" fmla="*/ 3085 w 3729"/>
              <a:gd name="T21" fmla="*/ 3129 h 3238"/>
              <a:gd name="T22" fmla="*/ 3039 w 3729"/>
              <a:gd name="T23" fmla="*/ 3185 h 3238"/>
              <a:gd name="T24" fmla="*/ 2977 w 3729"/>
              <a:gd name="T25" fmla="*/ 3222 h 3238"/>
              <a:gd name="T26" fmla="*/ 2922 w 3729"/>
              <a:gd name="T27" fmla="*/ 3237 h 3238"/>
              <a:gd name="T28" fmla="*/ 2861 w 3729"/>
              <a:gd name="T29" fmla="*/ 3236 h 3238"/>
              <a:gd name="T30" fmla="*/ 2797 w 3729"/>
              <a:gd name="T31" fmla="*/ 3215 h 3238"/>
              <a:gd name="T32" fmla="*/ 2148 w 3729"/>
              <a:gd name="T33" fmla="*/ 2769 h 3238"/>
              <a:gd name="T34" fmla="*/ 1808 w 3729"/>
              <a:gd name="T35" fmla="*/ 3142 h 3238"/>
              <a:gd name="T36" fmla="*/ 1746 w 3729"/>
              <a:gd name="T37" fmla="*/ 3176 h 3238"/>
              <a:gd name="T38" fmla="*/ 1677 w 3729"/>
              <a:gd name="T39" fmla="*/ 3187 h 3238"/>
              <a:gd name="T40" fmla="*/ 1606 w 3729"/>
              <a:gd name="T41" fmla="*/ 3174 h 3238"/>
              <a:gd name="T42" fmla="*/ 1544 w 3729"/>
              <a:gd name="T43" fmla="*/ 3139 h 3238"/>
              <a:gd name="T44" fmla="*/ 1497 w 3729"/>
              <a:gd name="T45" fmla="*/ 3087 h 3238"/>
              <a:gd name="T46" fmla="*/ 1470 w 3729"/>
              <a:gd name="T47" fmla="*/ 3021 h 3238"/>
              <a:gd name="T48" fmla="*/ 1424 w 3729"/>
              <a:gd name="T49" fmla="*/ 2201 h 3238"/>
              <a:gd name="T50" fmla="*/ 1424 w 3729"/>
              <a:gd name="T51" fmla="*/ 2180 h 3238"/>
              <a:gd name="T52" fmla="*/ 1425 w 3729"/>
              <a:gd name="T53" fmla="*/ 2173 h 3238"/>
              <a:gd name="T54" fmla="*/ 1428 w 3729"/>
              <a:gd name="T55" fmla="*/ 2162 h 3238"/>
              <a:gd name="T56" fmla="*/ 1429 w 3729"/>
              <a:gd name="T57" fmla="*/ 2157 h 3238"/>
              <a:gd name="T58" fmla="*/ 1432 w 3729"/>
              <a:gd name="T59" fmla="*/ 2151 h 3238"/>
              <a:gd name="T60" fmla="*/ 1433 w 3729"/>
              <a:gd name="T61" fmla="*/ 2146 h 3238"/>
              <a:gd name="T62" fmla="*/ 1435 w 3729"/>
              <a:gd name="T63" fmla="*/ 2141 h 3238"/>
              <a:gd name="T64" fmla="*/ 1437 w 3729"/>
              <a:gd name="T65" fmla="*/ 2136 h 3238"/>
              <a:gd name="T66" fmla="*/ 1442 w 3729"/>
              <a:gd name="T67" fmla="*/ 2128 h 3238"/>
              <a:gd name="T68" fmla="*/ 1445 w 3729"/>
              <a:gd name="T69" fmla="*/ 2122 h 3238"/>
              <a:gd name="T70" fmla="*/ 1448 w 3729"/>
              <a:gd name="T71" fmla="*/ 2119 h 3238"/>
              <a:gd name="T72" fmla="*/ 1449 w 3729"/>
              <a:gd name="T73" fmla="*/ 2117 h 3238"/>
              <a:gd name="T74" fmla="*/ 1452 w 3729"/>
              <a:gd name="T75" fmla="*/ 2112 h 3238"/>
              <a:gd name="T76" fmla="*/ 1454 w 3729"/>
              <a:gd name="T77" fmla="*/ 2108 h 3238"/>
              <a:gd name="T78" fmla="*/ 1461 w 3729"/>
              <a:gd name="T79" fmla="*/ 2100 h 3238"/>
              <a:gd name="T80" fmla="*/ 1463 w 3729"/>
              <a:gd name="T81" fmla="*/ 2098 h 3238"/>
              <a:gd name="T82" fmla="*/ 3032 w 3729"/>
              <a:gd name="T83" fmla="*/ 532 h 3238"/>
              <a:gd name="T84" fmla="*/ 1076 w 3729"/>
              <a:gd name="T85" fmla="*/ 1905 h 3238"/>
              <a:gd name="T86" fmla="*/ 1124 w 3729"/>
              <a:gd name="T87" fmla="*/ 1929 h 3238"/>
              <a:gd name="T88" fmla="*/ 1158 w 3729"/>
              <a:gd name="T89" fmla="*/ 1970 h 3238"/>
              <a:gd name="T90" fmla="*/ 1173 w 3729"/>
              <a:gd name="T91" fmla="*/ 2021 h 3238"/>
              <a:gd name="T92" fmla="*/ 1168 w 3729"/>
              <a:gd name="T93" fmla="*/ 2076 h 3238"/>
              <a:gd name="T94" fmla="*/ 1142 w 3729"/>
              <a:gd name="T95" fmla="*/ 2124 h 3238"/>
              <a:gd name="T96" fmla="*/ 1101 w 3729"/>
              <a:gd name="T97" fmla="*/ 2157 h 3238"/>
              <a:gd name="T98" fmla="*/ 1051 w 3729"/>
              <a:gd name="T99" fmla="*/ 2173 h 3238"/>
              <a:gd name="T100" fmla="*/ 997 w 3729"/>
              <a:gd name="T101" fmla="*/ 2167 h 3238"/>
              <a:gd name="T102" fmla="*/ 126 w 3729"/>
              <a:gd name="T103" fmla="*/ 1901 h 3238"/>
              <a:gd name="T104" fmla="*/ 70 w 3729"/>
              <a:gd name="T105" fmla="*/ 1864 h 3238"/>
              <a:gd name="T106" fmla="*/ 28 w 3729"/>
              <a:gd name="T107" fmla="*/ 1812 h 3238"/>
              <a:gd name="T108" fmla="*/ 5 w 3729"/>
              <a:gd name="T109" fmla="*/ 1748 h 3238"/>
              <a:gd name="T110" fmla="*/ 1 w 3729"/>
              <a:gd name="T111" fmla="*/ 1679 h 3238"/>
              <a:gd name="T112" fmla="*/ 17 w 3729"/>
              <a:gd name="T113" fmla="*/ 1613 h 3238"/>
              <a:gd name="T114" fmla="*/ 52 w 3729"/>
              <a:gd name="T115" fmla="*/ 1557 h 3238"/>
              <a:gd name="T116" fmla="*/ 103 w 3729"/>
              <a:gd name="T117" fmla="*/ 1513 h 3238"/>
              <a:gd name="T118" fmla="*/ 3536 w 3729"/>
              <a:gd name="T119" fmla="*/ 12 h 3238"/>
              <a:gd name="T120" fmla="*/ 3586 w 3729"/>
              <a:gd name="T121" fmla="*/ 0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9" h="3238">
                <a:moveTo>
                  <a:pt x="1715" y="2468"/>
                </a:moveTo>
                <a:lnTo>
                  <a:pt x="1733" y="2821"/>
                </a:lnTo>
                <a:lnTo>
                  <a:pt x="1922" y="2611"/>
                </a:lnTo>
                <a:lnTo>
                  <a:pt x="1715" y="2468"/>
                </a:lnTo>
                <a:close/>
                <a:moveTo>
                  <a:pt x="3352" y="601"/>
                </a:moveTo>
                <a:lnTo>
                  <a:pt x="1776" y="2175"/>
                </a:lnTo>
                <a:lnTo>
                  <a:pt x="2860" y="2927"/>
                </a:lnTo>
                <a:lnTo>
                  <a:pt x="3352" y="601"/>
                </a:lnTo>
                <a:close/>
                <a:moveTo>
                  <a:pt x="3586" y="0"/>
                </a:moveTo>
                <a:lnTo>
                  <a:pt x="3611" y="0"/>
                </a:lnTo>
                <a:lnTo>
                  <a:pt x="3634" y="6"/>
                </a:lnTo>
                <a:lnTo>
                  <a:pt x="3657" y="16"/>
                </a:lnTo>
                <a:lnTo>
                  <a:pt x="3678" y="31"/>
                </a:lnTo>
                <a:lnTo>
                  <a:pt x="3697" y="48"/>
                </a:lnTo>
                <a:lnTo>
                  <a:pt x="3711" y="69"/>
                </a:lnTo>
                <a:lnTo>
                  <a:pt x="3721" y="92"/>
                </a:lnTo>
                <a:lnTo>
                  <a:pt x="3727" y="116"/>
                </a:lnTo>
                <a:lnTo>
                  <a:pt x="3729" y="141"/>
                </a:lnTo>
                <a:lnTo>
                  <a:pt x="3726" y="166"/>
                </a:lnTo>
                <a:lnTo>
                  <a:pt x="3113" y="3061"/>
                </a:lnTo>
                <a:lnTo>
                  <a:pt x="3101" y="3096"/>
                </a:lnTo>
                <a:lnTo>
                  <a:pt x="3085" y="3129"/>
                </a:lnTo>
                <a:lnTo>
                  <a:pt x="3065" y="3159"/>
                </a:lnTo>
                <a:lnTo>
                  <a:pt x="3039" y="3185"/>
                </a:lnTo>
                <a:lnTo>
                  <a:pt x="3010" y="3206"/>
                </a:lnTo>
                <a:lnTo>
                  <a:pt x="2977" y="3222"/>
                </a:lnTo>
                <a:lnTo>
                  <a:pt x="2950" y="3231"/>
                </a:lnTo>
                <a:lnTo>
                  <a:pt x="2922" y="3237"/>
                </a:lnTo>
                <a:lnTo>
                  <a:pt x="2894" y="3238"/>
                </a:lnTo>
                <a:lnTo>
                  <a:pt x="2861" y="3236"/>
                </a:lnTo>
                <a:lnTo>
                  <a:pt x="2828" y="3228"/>
                </a:lnTo>
                <a:lnTo>
                  <a:pt x="2797" y="3215"/>
                </a:lnTo>
                <a:lnTo>
                  <a:pt x="2767" y="3198"/>
                </a:lnTo>
                <a:lnTo>
                  <a:pt x="2148" y="2769"/>
                </a:lnTo>
                <a:lnTo>
                  <a:pt x="1835" y="3117"/>
                </a:lnTo>
                <a:lnTo>
                  <a:pt x="1808" y="3142"/>
                </a:lnTo>
                <a:lnTo>
                  <a:pt x="1778" y="3161"/>
                </a:lnTo>
                <a:lnTo>
                  <a:pt x="1746" y="3176"/>
                </a:lnTo>
                <a:lnTo>
                  <a:pt x="1712" y="3185"/>
                </a:lnTo>
                <a:lnTo>
                  <a:pt x="1677" y="3187"/>
                </a:lnTo>
                <a:lnTo>
                  <a:pt x="1641" y="3183"/>
                </a:lnTo>
                <a:lnTo>
                  <a:pt x="1606" y="3174"/>
                </a:lnTo>
                <a:lnTo>
                  <a:pt x="1573" y="3160"/>
                </a:lnTo>
                <a:lnTo>
                  <a:pt x="1544" y="3139"/>
                </a:lnTo>
                <a:lnTo>
                  <a:pt x="1518" y="3115"/>
                </a:lnTo>
                <a:lnTo>
                  <a:pt x="1497" y="3087"/>
                </a:lnTo>
                <a:lnTo>
                  <a:pt x="1482" y="3055"/>
                </a:lnTo>
                <a:lnTo>
                  <a:pt x="1470" y="3021"/>
                </a:lnTo>
                <a:lnTo>
                  <a:pt x="1466" y="2986"/>
                </a:lnTo>
                <a:lnTo>
                  <a:pt x="1424" y="2201"/>
                </a:lnTo>
                <a:lnTo>
                  <a:pt x="1424" y="2184"/>
                </a:lnTo>
                <a:lnTo>
                  <a:pt x="1424" y="2180"/>
                </a:lnTo>
                <a:lnTo>
                  <a:pt x="1425" y="2175"/>
                </a:lnTo>
                <a:lnTo>
                  <a:pt x="1425" y="2173"/>
                </a:lnTo>
                <a:lnTo>
                  <a:pt x="1426" y="2171"/>
                </a:lnTo>
                <a:lnTo>
                  <a:pt x="1428" y="2162"/>
                </a:lnTo>
                <a:lnTo>
                  <a:pt x="1428" y="2159"/>
                </a:lnTo>
                <a:lnTo>
                  <a:pt x="1429" y="2157"/>
                </a:lnTo>
                <a:lnTo>
                  <a:pt x="1431" y="2154"/>
                </a:lnTo>
                <a:lnTo>
                  <a:pt x="1432" y="2151"/>
                </a:lnTo>
                <a:lnTo>
                  <a:pt x="1433" y="2148"/>
                </a:lnTo>
                <a:lnTo>
                  <a:pt x="1433" y="2146"/>
                </a:lnTo>
                <a:lnTo>
                  <a:pt x="1434" y="2144"/>
                </a:lnTo>
                <a:lnTo>
                  <a:pt x="1435" y="2141"/>
                </a:lnTo>
                <a:lnTo>
                  <a:pt x="1436" y="2139"/>
                </a:lnTo>
                <a:lnTo>
                  <a:pt x="1437" y="2136"/>
                </a:lnTo>
                <a:lnTo>
                  <a:pt x="1440" y="2131"/>
                </a:lnTo>
                <a:lnTo>
                  <a:pt x="1442" y="2128"/>
                </a:lnTo>
                <a:lnTo>
                  <a:pt x="1444" y="2124"/>
                </a:lnTo>
                <a:lnTo>
                  <a:pt x="1445" y="2122"/>
                </a:lnTo>
                <a:lnTo>
                  <a:pt x="1446" y="2120"/>
                </a:lnTo>
                <a:lnTo>
                  <a:pt x="1448" y="2119"/>
                </a:lnTo>
                <a:lnTo>
                  <a:pt x="1448" y="2117"/>
                </a:lnTo>
                <a:lnTo>
                  <a:pt x="1449" y="2117"/>
                </a:lnTo>
                <a:lnTo>
                  <a:pt x="1450" y="2114"/>
                </a:lnTo>
                <a:lnTo>
                  <a:pt x="1452" y="2112"/>
                </a:lnTo>
                <a:lnTo>
                  <a:pt x="1452" y="2111"/>
                </a:lnTo>
                <a:lnTo>
                  <a:pt x="1454" y="2108"/>
                </a:lnTo>
                <a:lnTo>
                  <a:pt x="1456" y="2107"/>
                </a:lnTo>
                <a:lnTo>
                  <a:pt x="1461" y="2100"/>
                </a:lnTo>
                <a:lnTo>
                  <a:pt x="1462" y="2099"/>
                </a:lnTo>
                <a:lnTo>
                  <a:pt x="1463" y="2098"/>
                </a:lnTo>
                <a:lnTo>
                  <a:pt x="1465" y="2098"/>
                </a:lnTo>
                <a:lnTo>
                  <a:pt x="3032" y="532"/>
                </a:lnTo>
                <a:lnTo>
                  <a:pt x="375" y="1692"/>
                </a:lnTo>
                <a:lnTo>
                  <a:pt x="1076" y="1905"/>
                </a:lnTo>
                <a:lnTo>
                  <a:pt x="1102" y="1915"/>
                </a:lnTo>
                <a:lnTo>
                  <a:pt x="1124" y="1929"/>
                </a:lnTo>
                <a:lnTo>
                  <a:pt x="1143" y="1949"/>
                </a:lnTo>
                <a:lnTo>
                  <a:pt x="1158" y="1970"/>
                </a:lnTo>
                <a:lnTo>
                  <a:pt x="1168" y="1995"/>
                </a:lnTo>
                <a:lnTo>
                  <a:pt x="1173" y="2021"/>
                </a:lnTo>
                <a:lnTo>
                  <a:pt x="1174" y="2048"/>
                </a:lnTo>
                <a:lnTo>
                  <a:pt x="1168" y="2076"/>
                </a:lnTo>
                <a:lnTo>
                  <a:pt x="1158" y="2102"/>
                </a:lnTo>
                <a:lnTo>
                  <a:pt x="1142" y="2124"/>
                </a:lnTo>
                <a:lnTo>
                  <a:pt x="1124" y="2142"/>
                </a:lnTo>
                <a:lnTo>
                  <a:pt x="1101" y="2157"/>
                </a:lnTo>
                <a:lnTo>
                  <a:pt x="1077" y="2167"/>
                </a:lnTo>
                <a:lnTo>
                  <a:pt x="1051" y="2173"/>
                </a:lnTo>
                <a:lnTo>
                  <a:pt x="1024" y="2173"/>
                </a:lnTo>
                <a:lnTo>
                  <a:pt x="997" y="2167"/>
                </a:lnTo>
                <a:lnTo>
                  <a:pt x="157" y="1914"/>
                </a:lnTo>
                <a:lnTo>
                  <a:pt x="126" y="1901"/>
                </a:lnTo>
                <a:lnTo>
                  <a:pt x="96" y="1884"/>
                </a:lnTo>
                <a:lnTo>
                  <a:pt x="70" y="1864"/>
                </a:lnTo>
                <a:lnTo>
                  <a:pt x="48" y="1839"/>
                </a:lnTo>
                <a:lnTo>
                  <a:pt x="28" y="1812"/>
                </a:lnTo>
                <a:lnTo>
                  <a:pt x="15" y="1781"/>
                </a:lnTo>
                <a:lnTo>
                  <a:pt x="5" y="1748"/>
                </a:lnTo>
                <a:lnTo>
                  <a:pt x="0" y="1714"/>
                </a:lnTo>
                <a:lnTo>
                  <a:pt x="1" y="1679"/>
                </a:lnTo>
                <a:lnTo>
                  <a:pt x="7" y="1645"/>
                </a:lnTo>
                <a:lnTo>
                  <a:pt x="17" y="1613"/>
                </a:lnTo>
                <a:lnTo>
                  <a:pt x="33" y="1584"/>
                </a:lnTo>
                <a:lnTo>
                  <a:pt x="52" y="1557"/>
                </a:lnTo>
                <a:lnTo>
                  <a:pt x="76" y="1533"/>
                </a:lnTo>
                <a:lnTo>
                  <a:pt x="103" y="1513"/>
                </a:lnTo>
                <a:lnTo>
                  <a:pt x="134" y="1497"/>
                </a:lnTo>
                <a:lnTo>
                  <a:pt x="3536" y="12"/>
                </a:lnTo>
                <a:lnTo>
                  <a:pt x="3561" y="4"/>
                </a:lnTo>
                <a:lnTo>
                  <a:pt x="35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a:latin typeface="Helvetica Neue" panose="02000503000000020004" pitchFamily="2" charset="0"/>
              <a:cs typeface="Helvetica Neue" panose="02000503000000020004" pitchFamily="2" charset="0"/>
            </a:endParaRPr>
          </a:p>
        </p:txBody>
      </p:sp>
      <p:sp>
        <p:nvSpPr>
          <p:cNvPr id="10" name="Title 1">
            <a:extLst>
              <a:ext uri="{FF2B5EF4-FFF2-40B4-BE49-F238E27FC236}">
                <a16:creationId xmlns:a16="http://schemas.microsoft.com/office/drawing/2014/main" id="{C9109712-373F-F23A-0EAF-6DE31C1B93B9}"/>
              </a:ext>
            </a:extLst>
          </p:cNvPr>
          <p:cNvSpPr txBox="1">
            <a:spLocks/>
          </p:cNvSpPr>
          <p:nvPr/>
        </p:nvSpPr>
        <p:spPr>
          <a:xfrm>
            <a:off x="131366" y="3608428"/>
            <a:ext cx="5071019" cy="758907"/>
          </a:xfrm>
        </p:spPr>
        <p:txBody>
          <a:bodyPr anchor="b">
            <a:noAutofit/>
          </a:bodyPr>
          <a:lstStyle>
            <a:lvl1pPr algn="l" defTabSz="685783" rtl="0" eaLnBrk="1" latinLnBrk="0" hangingPunct="1">
              <a:lnSpc>
                <a:spcPct val="90000"/>
              </a:lnSpc>
              <a:spcBef>
                <a:spcPct val="0"/>
              </a:spcBef>
              <a:buNone/>
              <a:defRPr sz="3600" kern="1200">
                <a:solidFill>
                  <a:schemeClr val="bg1"/>
                </a:solidFill>
                <a:latin typeface="+mn-lt"/>
                <a:ea typeface="+mj-ea"/>
                <a:cs typeface="+mj-cs"/>
              </a:defRPr>
            </a:lvl1pPr>
          </a:lstStyle>
          <a:p>
            <a:r>
              <a:rPr lang="en-US" sz="1600">
                <a:latin typeface="Helvetica" pitchFamily="2" charset="0"/>
                <a:ea typeface="Verdana" panose="020B0604030504040204" pitchFamily="34" charset="0"/>
                <a:cs typeface="Helvetica" panose="020B0604020202020204" pitchFamily="34" charset="0"/>
              </a:rPr>
              <a:t>Ontario Caregiver Organization</a:t>
            </a:r>
            <a:br>
              <a:rPr lang="en-US" sz="1600">
                <a:latin typeface="Helvetica" pitchFamily="2" charset="0"/>
                <a:ea typeface="Verdana" panose="020B0604030504040204" pitchFamily="34" charset="0"/>
                <a:cs typeface="Helvetica" panose="020B0604020202020204" pitchFamily="34" charset="0"/>
              </a:rPr>
            </a:br>
            <a:r>
              <a:rPr lang="en-US" sz="1600">
                <a:latin typeface="Helvetica" pitchFamily="2" charset="0"/>
                <a:ea typeface="Verdana" panose="020B0604030504040204" pitchFamily="34" charset="0"/>
                <a:cs typeface="Helvetica" panose="020B0604020202020204" pitchFamily="34" charset="0"/>
                <a:hlinkClick r:id="rId11"/>
              </a:rPr>
              <a:t>www.ontariocaregiver.ca</a:t>
            </a:r>
            <a:br>
              <a:rPr lang="en-US" sz="1600">
                <a:latin typeface="Helvetica" pitchFamily="2" charset="0"/>
                <a:ea typeface="Verdana" panose="020B0604030504040204" pitchFamily="34" charset="0"/>
                <a:cs typeface="Helvetica" panose="020B0604020202020204" pitchFamily="34" charset="0"/>
              </a:rPr>
            </a:br>
            <a:br>
              <a:rPr lang="en-US" sz="1600">
                <a:latin typeface="Helvetica" pitchFamily="2" charset="0"/>
                <a:ea typeface="Verdana" panose="020B0604030504040204" pitchFamily="34" charset="0"/>
                <a:cs typeface="Helvetica" panose="020B0604020202020204" pitchFamily="34" charset="0"/>
              </a:rPr>
            </a:br>
            <a:r>
              <a:rPr lang="en-US" sz="1600">
                <a:latin typeface="Helvetica" pitchFamily="2" charset="0"/>
                <a:ea typeface="Verdana" panose="020B0604030504040204" pitchFamily="34" charset="0"/>
                <a:cs typeface="Helvetica" panose="020B0604020202020204" pitchFamily="34" charset="0"/>
              </a:rPr>
              <a:t>Geriatric Psychiatry Community Services of Ottawa</a:t>
            </a:r>
          </a:p>
          <a:p>
            <a:r>
              <a:rPr lang="en-US" sz="1600">
                <a:latin typeface="Helvetica" pitchFamily="2" charset="0"/>
                <a:ea typeface="Verdana" panose="020B0604030504040204" pitchFamily="34" charset="0"/>
                <a:cs typeface="Helvetica" panose="020B0604020202020204" pitchFamily="34" charset="0"/>
                <a:hlinkClick r:id="rId12"/>
              </a:rPr>
              <a:t>www.gpcso.org</a:t>
            </a:r>
            <a:r>
              <a:rPr lang="en-US" sz="1600">
                <a:latin typeface="Helvetica" pitchFamily="2" charset="0"/>
                <a:ea typeface="Verdana" panose="020B0604030504040204" pitchFamily="34" charset="0"/>
                <a:cs typeface="Helvetica" panose="020B0604020202020204" pitchFamily="34" charset="0"/>
              </a:rPr>
              <a:t> </a:t>
            </a:r>
          </a:p>
        </p:txBody>
      </p:sp>
      <p:sp>
        <p:nvSpPr>
          <p:cNvPr id="22" name="Footer Placeholder 21">
            <a:extLst>
              <a:ext uri="{FF2B5EF4-FFF2-40B4-BE49-F238E27FC236}">
                <a16:creationId xmlns:a16="http://schemas.microsoft.com/office/drawing/2014/main" id="{1B34AAD8-E218-C1CD-184E-9A7D5B334FA2}"/>
              </a:ext>
            </a:extLst>
          </p:cNvPr>
          <p:cNvSpPr>
            <a:spLocks noGrp="1"/>
          </p:cNvSpPr>
          <p:nvPr>
            <p:ph type="ftr" sz="quarter" idx="11"/>
          </p:nvPr>
        </p:nvSpPr>
        <p:spPr/>
        <p:txBody>
          <a:bodyPr/>
          <a:lstStyle/>
          <a:p>
            <a:endParaRPr lang="en-US"/>
          </a:p>
        </p:txBody>
      </p:sp>
      <p:sp>
        <p:nvSpPr>
          <p:cNvPr id="23" name="TextBox 22">
            <a:extLst>
              <a:ext uri="{FF2B5EF4-FFF2-40B4-BE49-F238E27FC236}">
                <a16:creationId xmlns:a16="http://schemas.microsoft.com/office/drawing/2014/main" id="{930CDBFF-22C9-84B1-E4C2-1FBEC893BAEF}"/>
              </a:ext>
            </a:extLst>
          </p:cNvPr>
          <p:cNvSpPr txBox="1"/>
          <p:nvPr/>
        </p:nvSpPr>
        <p:spPr>
          <a:xfrm>
            <a:off x="152899" y="4781725"/>
            <a:ext cx="4695938" cy="257385"/>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3016451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20000" decel="8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387066"/>
            <a:ext cx="9144000" cy="1756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sp>
        <p:nvSpPr>
          <p:cNvPr id="4" name="Inhaltsplatzhalter 4"/>
          <p:cNvSpPr txBox="1">
            <a:spLocks/>
          </p:cNvSpPr>
          <p:nvPr/>
        </p:nvSpPr>
        <p:spPr>
          <a:xfrm>
            <a:off x="429491" y="3926894"/>
            <a:ext cx="1549728" cy="49943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CA" sz="1200">
                <a:latin typeface="Helvetica Neue" panose="02000503000000020004" pitchFamily="2" charset="0"/>
                <a:cs typeface="Helvetica" panose="020B0604020202020204" pitchFamily="34" charset="0"/>
              </a:rPr>
              <a:t>4 million across Ontario, including young caregivers</a:t>
            </a:r>
          </a:p>
        </p:txBody>
      </p:sp>
      <p:sp>
        <p:nvSpPr>
          <p:cNvPr id="5" name="Inhaltsplatzhalter 4"/>
          <p:cNvSpPr txBox="1">
            <a:spLocks/>
          </p:cNvSpPr>
          <p:nvPr/>
        </p:nvSpPr>
        <p:spPr>
          <a:xfrm>
            <a:off x="4783450" y="3926659"/>
            <a:ext cx="1549728" cy="73866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Gender:</a:t>
            </a:r>
          </a:p>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Women – 52%</a:t>
            </a:r>
          </a:p>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Men – 46%</a:t>
            </a:r>
            <a:br>
              <a:rPr lang="en-CA" sz="1200">
                <a:latin typeface="Helvetica Neue" panose="02000503000000020004" pitchFamily="2" charset="0"/>
                <a:cs typeface="Helvetica" panose="020B0604020202020204" pitchFamily="34" charset="0"/>
              </a:rPr>
            </a:br>
            <a:r>
              <a:rPr lang="en-CA" sz="1200">
                <a:latin typeface="Helvetica Neue" panose="02000503000000020004" pitchFamily="2" charset="0"/>
                <a:cs typeface="Helvetica" panose="020B0604020202020204" pitchFamily="34" charset="0"/>
              </a:rPr>
              <a:t>Non-binary – 2% </a:t>
            </a:r>
          </a:p>
        </p:txBody>
      </p:sp>
      <p:sp>
        <p:nvSpPr>
          <p:cNvPr id="6" name="Inhaltsplatzhalter 4"/>
          <p:cNvSpPr txBox="1">
            <a:spLocks/>
          </p:cNvSpPr>
          <p:nvPr/>
        </p:nvSpPr>
        <p:spPr>
          <a:xfrm>
            <a:off x="2480762" y="3907009"/>
            <a:ext cx="1674833" cy="92333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From every age group: </a:t>
            </a:r>
          </a:p>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16-25 years – 14%</a:t>
            </a:r>
            <a:br>
              <a:rPr lang="en-CA" sz="1200">
                <a:latin typeface="Helvetica Neue" panose="02000503000000020004" pitchFamily="2" charset="0"/>
                <a:cs typeface="Helvetica" panose="020B0604020202020204" pitchFamily="34" charset="0"/>
              </a:rPr>
            </a:br>
            <a:r>
              <a:rPr lang="en-CA" sz="1200">
                <a:latin typeface="Helvetica Neue" panose="02000503000000020004" pitchFamily="2" charset="0"/>
                <a:cs typeface="Helvetica" panose="020B0604020202020204" pitchFamily="34" charset="0"/>
              </a:rPr>
              <a:t>26-45 years – 35%       </a:t>
            </a:r>
          </a:p>
          <a:p>
            <a:pPr marL="0" indent="0" algn="ctr">
              <a:lnSpc>
                <a:spcPct val="100000"/>
              </a:lnSpc>
              <a:spcAft>
                <a:spcPts val="0"/>
              </a:spcAft>
              <a:buNone/>
            </a:pPr>
            <a:r>
              <a:rPr lang="en-CA" sz="1200">
                <a:latin typeface="Helvetica Neue" panose="02000503000000020004" pitchFamily="2" charset="0"/>
                <a:cs typeface="Helvetica" panose="020B0604020202020204" pitchFamily="34" charset="0"/>
              </a:rPr>
              <a:t>46-65 years – 36%</a:t>
            </a:r>
            <a:br>
              <a:rPr lang="en-CA" sz="1200">
                <a:latin typeface="Helvetica Neue" panose="02000503000000020004" pitchFamily="2" charset="0"/>
                <a:cs typeface="Helvetica" panose="020B0604020202020204" pitchFamily="34" charset="0"/>
              </a:rPr>
            </a:br>
            <a:r>
              <a:rPr lang="en-CA" sz="1200">
                <a:latin typeface="Helvetica Neue" panose="02000503000000020004" pitchFamily="2" charset="0"/>
                <a:cs typeface="Helvetica" panose="020B0604020202020204" pitchFamily="34" charset="0"/>
              </a:rPr>
              <a:t>65+ years – 15%</a:t>
            </a:r>
          </a:p>
        </p:txBody>
      </p:sp>
      <p:sp>
        <p:nvSpPr>
          <p:cNvPr id="8" name="Oval 7"/>
          <p:cNvSpPr/>
          <p:nvPr/>
        </p:nvSpPr>
        <p:spPr>
          <a:xfrm>
            <a:off x="846416" y="3005707"/>
            <a:ext cx="751840" cy="751840"/>
          </a:xfrm>
          <a:prstGeom prst="ellips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11" name="Oval 10"/>
          <p:cNvSpPr/>
          <p:nvPr/>
        </p:nvSpPr>
        <p:spPr>
          <a:xfrm>
            <a:off x="2942683" y="3005707"/>
            <a:ext cx="751840" cy="7518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16" name="Oval 15"/>
          <p:cNvSpPr/>
          <p:nvPr/>
        </p:nvSpPr>
        <p:spPr>
          <a:xfrm>
            <a:off x="5211397" y="3011146"/>
            <a:ext cx="751840" cy="751840"/>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2" name="Title 1"/>
          <p:cNvSpPr>
            <a:spLocks noGrp="1"/>
          </p:cNvSpPr>
          <p:nvPr>
            <p:ph type="title"/>
          </p:nvPr>
        </p:nvSpPr>
        <p:spPr>
          <a:xfrm>
            <a:off x="134955" y="131683"/>
            <a:ext cx="4648495" cy="528504"/>
          </a:xfrm>
        </p:spPr>
        <p:txBody>
          <a:bodyPr/>
          <a:lstStyle/>
          <a:p>
            <a:r>
              <a:rPr lang="en-US" sz="2400" b="1">
                <a:solidFill>
                  <a:schemeClr val="accent6"/>
                </a:solidFill>
                <a:latin typeface="Helvetica Neue" panose="02000503000000020004"/>
                <a:ea typeface="Verdana" panose="020B0604030504040204" pitchFamily="34" charset="0"/>
              </a:rPr>
              <a:t>Ontario Caregivers: At a Glance</a:t>
            </a:r>
          </a:p>
        </p:txBody>
      </p:sp>
      <p:sp>
        <p:nvSpPr>
          <p:cNvPr id="18" name="Inhaltsplatzhalter 4">
            <a:extLst>
              <a:ext uri="{FF2B5EF4-FFF2-40B4-BE49-F238E27FC236}">
                <a16:creationId xmlns:a16="http://schemas.microsoft.com/office/drawing/2014/main" id="{0639A311-45D3-6C34-9FBF-DBB6EBC0B36D}"/>
              </a:ext>
            </a:extLst>
          </p:cNvPr>
          <p:cNvSpPr txBox="1">
            <a:spLocks/>
          </p:cNvSpPr>
          <p:nvPr/>
        </p:nvSpPr>
        <p:spPr>
          <a:xfrm>
            <a:off x="6923996" y="3942504"/>
            <a:ext cx="1549728" cy="33323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CA" sz="1200">
                <a:latin typeface="Helvetica Neue" panose="02000503000000020004" pitchFamily="2" charset="0"/>
                <a:cs typeface="Helvetica" panose="020B0604020202020204" pitchFamily="34" charset="0"/>
              </a:rPr>
              <a:t>67% </a:t>
            </a:r>
            <a:br>
              <a:rPr lang="en-CA" sz="1200">
                <a:latin typeface="Helvetica Neue" panose="02000503000000020004" pitchFamily="2" charset="0"/>
                <a:cs typeface="Helvetica" panose="020B0604020202020204" pitchFamily="34" charset="0"/>
              </a:rPr>
            </a:br>
            <a:r>
              <a:rPr lang="en-CA" sz="1200">
                <a:latin typeface="Helvetica Neue" panose="02000503000000020004" pitchFamily="2" charset="0"/>
                <a:cs typeface="Helvetica" panose="020B0604020202020204" pitchFamily="34" charset="0"/>
              </a:rPr>
              <a:t>are employed</a:t>
            </a:r>
          </a:p>
        </p:txBody>
      </p:sp>
      <p:sp>
        <p:nvSpPr>
          <p:cNvPr id="19" name="Oval 18">
            <a:extLst>
              <a:ext uri="{FF2B5EF4-FFF2-40B4-BE49-F238E27FC236}">
                <a16:creationId xmlns:a16="http://schemas.microsoft.com/office/drawing/2014/main" id="{69D7FDB0-0987-48CB-A667-A92CF36CAD0F}"/>
              </a:ext>
            </a:extLst>
          </p:cNvPr>
          <p:cNvSpPr/>
          <p:nvPr/>
        </p:nvSpPr>
        <p:spPr>
          <a:xfrm>
            <a:off x="7322940" y="2989369"/>
            <a:ext cx="751840" cy="751840"/>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pic>
        <p:nvPicPr>
          <p:cNvPr id="21" name="Content Placeholder 4">
            <a:extLst>
              <a:ext uri="{FF2B5EF4-FFF2-40B4-BE49-F238E27FC236}">
                <a16:creationId xmlns:a16="http://schemas.microsoft.com/office/drawing/2014/main" id="{DAFA97A7-349B-CBCE-1B2C-9AE2C0203F4B}"/>
              </a:ext>
            </a:extLst>
          </p:cNvPr>
          <p:cNvPicPr>
            <a:picLocks noChangeAspect="1"/>
          </p:cNvPicPr>
          <p:nvPr/>
        </p:nvPicPr>
        <p:blipFill>
          <a:blip r:embed="rId3">
            <a:duotone>
              <a:schemeClr val="accent5">
                <a:shade val="45000"/>
                <a:satMod val="135000"/>
              </a:schemeClr>
              <a:prstClr val="white"/>
            </a:duotone>
            <a:alphaModFix amt="50000"/>
          </a:blip>
          <a:stretch>
            <a:fillRect/>
          </a:stretch>
        </p:blipFill>
        <p:spPr>
          <a:xfrm>
            <a:off x="308809" y="709095"/>
            <a:ext cx="4343903" cy="2375623"/>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076915AC-6FBC-4F5C-5098-475C7E7CE0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69" y="3070843"/>
            <a:ext cx="522933" cy="52293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C304B2C4-277E-37A7-474E-51C8BD33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392" y="3101129"/>
            <a:ext cx="501658" cy="501658"/>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78AA47F7-6BFF-497F-E5F9-F84981164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5850" y="3137559"/>
            <a:ext cx="522933" cy="522933"/>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C29CE4C5-3A56-0929-E7D6-E52B1BC20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9944" y="3135110"/>
            <a:ext cx="467677" cy="467677"/>
          </a:xfrm>
          <a:prstGeom prst="rect">
            <a:avLst/>
          </a:prstGeom>
        </p:spPr>
      </p:pic>
    </p:spTree>
    <p:extLst>
      <p:ext uri="{BB962C8B-B14F-4D97-AF65-F5344CB8AC3E}">
        <p14:creationId xmlns:p14="http://schemas.microsoft.com/office/powerpoint/2010/main" val="148306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1" y="282611"/>
            <a:ext cx="8013058" cy="409459"/>
          </a:xfrm>
          <a:prstGeom prst="rect">
            <a:avLst/>
          </a:prstGeom>
        </p:spPr>
        <p:txBody>
          <a:bodyPr/>
          <a:lstStyle/>
          <a:p>
            <a:r>
              <a:rPr lang="en-US" sz="2400" b="1">
                <a:solidFill>
                  <a:schemeClr val="accent6"/>
                </a:solidFill>
                <a:latin typeface="Helvetica Neue" panose="02000503000000020004"/>
                <a:ea typeface="Verdana" panose="020B0604030504040204" pitchFamily="34" charset="0"/>
                <a:cs typeface="Helvetica Neue" panose="02000503000000020004" pitchFamily="2" charset="0"/>
              </a:rPr>
              <a:t>Who are they? Do you know a caregiver?</a:t>
            </a:r>
          </a:p>
        </p:txBody>
      </p:sp>
      <p:sp>
        <p:nvSpPr>
          <p:cNvPr id="4" name="Rounded Rectangle 3"/>
          <p:cNvSpPr/>
          <p:nvPr/>
        </p:nvSpPr>
        <p:spPr>
          <a:xfrm>
            <a:off x="5858336" y="936445"/>
            <a:ext cx="2535723" cy="3726876"/>
          </a:xfrm>
          <a:prstGeom prst="roundRect">
            <a:avLst>
              <a:gd name="adj" fmla="val 5000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sp>
        <p:nvSpPr>
          <p:cNvPr id="6" name="Inhaltsplatzhalter 4"/>
          <p:cNvSpPr txBox="1">
            <a:spLocks/>
          </p:cNvSpPr>
          <p:nvPr/>
        </p:nvSpPr>
        <p:spPr>
          <a:xfrm>
            <a:off x="923446" y="2799883"/>
            <a:ext cx="1661353" cy="141577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2000">
                <a:solidFill>
                  <a:schemeClr val="accent1"/>
                </a:solidFill>
                <a:latin typeface="Helvetica Neue" panose="02000503000000020004" pitchFamily="2" charset="0"/>
                <a:cs typeface="Helvetica Neue" panose="02000503000000020004" pitchFamily="2" charset="0"/>
              </a:rPr>
              <a:t>84%</a:t>
            </a:r>
            <a:br>
              <a:rPr lang="en-US" sz="1600">
                <a:solidFill>
                  <a:schemeClr val="accent1"/>
                </a:solidFill>
                <a:latin typeface="Helvetica Neue" panose="02000503000000020004" pitchFamily="2" charset="0"/>
                <a:cs typeface="Helvetica Neue" panose="02000503000000020004" pitchFamily="2" charset="0"/>
              </a:rPr>
            </a:br>
            <a:r>
              <a:rPr lang="en-US" sz="1200">
                <a:solidFill>
                  <a:schemeClr val="tx1"/>
                </a:solidFill>
                <a:latin typeface="Helvetica Neue" panose="02000503000000020004" pitchFamily="2" charset="0"/>
                <a:cs typeface="Helvetica Neue" panose="02000503000000020004" pitchFamily="2" charset="0"/>
              </a:rPr>
              <a:t>care for one person, usually an older family member, often a parent. A third of caregivers are new to the role over the last two years.</a:t>
            </a:r>
            <a:endParaRPr lang="en-US" sz="1000">
              <a:solidFill>
                <a:schemeClr val="tx1"/>
              </a:solidFill>
              <a:latin typeface="Helvetica Neue" panose="02000503000000020004" pitchFamily="2" charset="0"/>
              <a:cs typeface="Helvetica Neue" panose="02000503000000020004" pitchFamily="2" charset="0"/>
            </a:endParaRPr>
          </a:p>
        </p:txBody>
      </p:sp>
      <p:sp>
        <p:nvSpPr>
          <p:cNvPr id="20" name="Inhaltsplatzhalter 4"/>
          <p:cNvSpPr txBox="1">
            <a:spLocks/>
          </p:cNvSpPr>
          <p:nvPr/>
        </p:nvSpPr>
        <p:spPr>
          <a:xfrm>
            <a:off x="3522352" y="2857237"/>
            <a:ext cx="1849404" cy="141577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2000">
                <a:solidFill>
                  <a:schemeClr val="accent2"/>
                </a:solidFill>
                <a:latin typeface="Helvetica Neue" panose="02000503000000020004" pitchFamily="2" charset="0"/>
                <a:cs typeface="Helvetica Neue" panose="02000503000000020004" pitchFamily="2" charset="0"/>
              </a:rPr>
              <a:t>51%</a:t>
            </a:r>
            <a:br>
              <a:rPr lang="en-US" sz="1050">
                <a:solidFill>
                  <a:schemeClr val="accent2"/>
                </a:solidFill>
                <a:latin typeface="Helvetica Neue" panose="02000503000000020004" pitchFamily="2" charset="0"/>
                <a:cs typeface="Helvetica Neue" panose="02000503000000020004" pitchFamily="2" charset="0"/>
              </a:rPr>
            </a:br>
            <a:r>
              <a:rPr lang="en-US" sz="1200">
                <a:solidFill>
                  <a:schemeClr val="tx1"/>
                </a:solidFill>
                <a:latin typeface="Helvetica Neue" panose="02000503000000020004" pitchFamily="2" charset="0"/>
                <a:cs typeface="Helvetica Neue" panose="02000503000000020004" pitchFamily="2" charset="0"/>
              </a:rPr>
              <a:t>of caregivers are part of the “sandwich generation”, caring for their own parent(s) or in-laws while also raising children under the age of 18.</a:t>
            </a:r>
          </a:p>
        </p:txBody>
      </p:sp>
      <p:sp>
        <p:nvSpPr>
          <p:cNvPr id="21" name="Inhaltsplatzhalter 4"/>
          <p:cNvSpPr txBox="1">
            <a:spLocks/>
          </p:cNvSpPr>
          <p:nvPr/>
        </p:nvSpPr>
        <p:spPr>
          <a:xfrm>
            <a:off x="6301796" y="2857237"/>
            <a:ext cx="1648800" cy="151323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2000">
                <a:solidFill>
                  <a:schemeClr val="accent3"/>
                </a:solidFill>
                <a:latin typeface="Helvetica Neue" panose="02000503000000020004" pitchFamily="2" charset="0"/>
                <a:cs typeface="Helvetica Neue" panose="02000503000000020004" pitchFamily="2" charset="0"/>
              </a:rPr>
              <a:t>49%</a:t>
            </a:r>
            <a:br>
              <a:rPr lang="en-US" sz="1050">
                <a:solidFill>
                  <a:schemeClr val="accent2"/>
                </a:solidFill>
                <a:latin typeface="Helvetica Neue" panose="02000503000000020004" pitchFamily="2" charset="0"/>
                <a:cs typeface="Helvetica Neue" panose="02000503000000020004" pitchFamily="2" charset="0"/>
              </a:rPr>
            </a:br>
            <a:r>
              <a:rPr lang="en-US" sz="1200">
                <a:solidFill>
                  <a:schemeClr val="tx1"/>
                </a:solidFill>
                <a:latin typeface="Helvetica Neue" panose="02000503000000020004" pitchFamily="2" charset="0"/>
                <a:cs typeface="Helvetica Neue" panose="02000503000000020004" pitchFamily="2" charset="0"/>
              </a:rPr>
              <a:t>of care recipient live with the caregiver, while 37% live in other private homes, 12% live in healthcare facilities.</a:t>
            </a:r>
          </a:p>
          <a:p>
            <a:pPr marL="0" indent="0" algn="ctr">
              <a:lnSpc>
                <a:spcPct val="100000"/>
              </a:lnSpc>
              <a:buNone/>
            </a:pPr>
            <a:endParaRPr lang="en-US" sz="1000">
              <a:solidFill>
                <a:schemeClr val="tx1">
                  <a:lumMod val="50000"/>
                  <a:lumOff val="50000"/>
                </a:schemeClr>
              </a:solidFill>
              <a:latin typeface="Helvetica Neue" panose="02000503000000020004" pitchFamily="2" charset="0"/>
              <a:cs typeface="Helvetica Neue" panose="02000503000000020004" pitchFamily="2" charset="0"/>
            </a:endParaRPr>
          </a:p>
        </p:txBody>
      </p:sp>
      <p:grpSp>
        <p:nvGrpSpPr>
          <p:cNvPr id="12" name="Group 11">
            <a:extLst>
              <a:ext uri="{FF2B5EF4-FFF2-40B4-BE49-F238E27FC236}">
                <a16:creationId xmlns:a16="http://schemas.microsoft.com/office/drawing/2014/main" id="{CF47EE00-3C80-154B-55D4-8A82965B61E2}"/>
              </a:ext>
            </a:extLst>
          </p:cNvPr>
          <p:cNvGrpSpPr/>
          <p:nvPr/>
        </p:nvGrpSpPr>
        <p:grpSpPr>
          <a:xfrm>
            <a:off x="6392772" y="1239206"/>
            <a:ext cx="1466850" cy="1466850"/>
            <a:chOff x="6039161" y="1245666"/>
            <a:chExt cx="1466850" cy="1466850"/>
          </a:xfrm>
        </p:grpSpPr>
        <p:sp>
          <p:nvSpPr>
            <p:cNvPr id="14" name="Oval 13"/>
            <p:cNvSpPr/>
            <p:nvPr/>
          </p:nvSpPr>
          <p:spPr>
            <a:xfrm>
              <a:off x="6039161" y="1245666"/>
              <a:ext cx="1466850" cy="1466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pic>
          <p:nvPicPr>
            <p:cNvPr id="35" name="Picture Placeholder 3">
              <a:extLst>
                <a:ext uri="{FF2B5EF4-FFF2-40B4-BE49-F238E27FC236}">
                  <a16:creationId xmlns:a16="http://schemas.microsoft.com/office/drawing/2014/main" id="{6B64854B-3545-4DBB-5005-468156C71B21}"/>
                </a:ext>
              </a:extLst>
            </p:cNvPr>
            <p:cNvPicPr>
              <a:picLocks noChangeAspect="1"/>
            </p:cNvPicPr>
            <p:nvPr/>
          </p:nvPicPr>
          <p:blipFill>
            <a:blip r:embed="rId3" cstate="print">
              <a:extLst>
                <a:ext uri="{28A0092B-C50C-407E-A947-70E740481C1C}">
                  <a14:useLocalDpi xmlns:a14="http://schemas.microsoft.com/office/drawing/2010/main" val="0"/>
                </a:ext>
              </a:extLst>
            </a:blip>
            <a:srcRect l="16667" r="16667"/>
            <a:stretch/>
          </p:blipFill>
          <p:spPr>
            <a:xfrm>
              <a:off x="6107721" y="1314226"/>
              <a:ext cx="1329729" cy="1329729"/>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p:spPr>
        </p:pic>
      </p:grpSp>
      <p:grpSp>
        <p:nvGrpSpPr>
          <p:cNvPr id="11" name="Group 10">
            <a:extLst>
              <a:ext uri="{FF2B5EF4-FFF2-40B4-BE49-F238E27FC236}">
                <a16:creationId xmlns:a16="http://schemas.microsoft.com/office/drawing/2014/main" id="{7F47CBB4-7630-3822-5BB1-9A33BDD7BBBC}"/>
              </a:ext>
            </a:extLst>
          </p:cNvPr>
          <p:cNvGrpSpPr/>
          <p:nvPr/>
        </p:nvGrpSpPr>
        <p:grpSpPr>
          <a:xfrm>
            <a:off x="3713630" y="1239209"/>
            <a:ext cx="1466850" cy="1466850"/>
            <a:chOff x="3713630" y="1239209"/>
            <a:chExt cx="1466850" cy="1466850"/>
          </a:xfrm>
        </p:grpSpPr>
        <p:sp>
          <p:nvSpPr>
            <p:cNvPr id="18" name="Oval 17"/>
            <p:cNvSpPr/>
            <p:nvPr/>
          </p:nvSpPr>
          <p:spPr>
            <a:xfrm>
              <a:off x="3713630" y="1239209"/>
              <a:ext cx="1466850" cy="1466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pic>
          <p:nvPicPr>
            <p:cNvPr id="36" name="Picture Placeholder 3">
              <a:extLst>
                <a:ext uri="{FF2B5EF4-FFF2-40B4-BE49-F238E27FC236}">
                  <a16:creationId xmlns:a16="http://schemas.microsoft.com/office/drawing/2014/main" id="{FEABF246-5E19-736B-39A2-57A06F82A935}"/>
                </a:ext>
              </a:extLst>
            </p:cNvPr>
            <p:cNvPicPr>
              <a:picLocks noChangeAspect="1"/>
            </p:cNvPicPr>
            <p:nvPr/>
          </p:nvPicPr>
          <p:blipFill>
            <a:blip r:embed="rId4" cstate="print">
              <a:extLst>
                <a:ext uri="{28A0092B-C50C-407E-A947-70E740481C1C}">
                  <a14:useLocalDpi xmlns:a14="http://schemas.microsoft.com/office/drawing/2010/main" val="0"/>
                </a:ext>
              </a:extLst>
            </a:blip>
            <a:srcRect l="16667" r="16667"/>
            <a:stretch/>
          </p:blipFill>
          <p:spPr>
            <a:xfrm>
              <a:off x="3782190" y="1307767"/>
              <a:ext cx="1329729" cy="1329729"/>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p:spPr>
        </p:pic>
      </p:grpSp>
      <p:grpSp>
        <p:nvGrpSpPr>
          <p:cNvPr id="8" name="Group 7">
            <a:extLst>
              <a:ext uri="{FF2B5EF4-FFF2-40B4-BE49-F238E27FC236}">
                <a16:creationId xmlns:a16="http://schemas.microsoft.com/office/drawing/2014/main" id="{0D41989D-917B-7513-468C-4318272D60CF}"/>
              </a:ext>
            </a:extLst>
          </p:cNvPr>
          <p:cNvGrpSpPr/>
          <p:nvPr/>
        </p:nvGrpSpPr>
        <p:grpSpPr>
          <a:xfrm>
            <a:off x="1025573" y="1177105"/>
            <a:ext cx="1466850" cy="1466850"/>
            <a:chOff x="1275856" y="1262402"/>
            <a:chExt cx="1466850" cy="1466850"/>
          </a:xfrm>
        </p:grpSpPr>
        <p:sp>
          <p:nvSpPr>
            <p:cNvPr id="5" name="Oval 4"/>
            <p:cNvSpPr/>
            <p:nvPr/>
          </p:nvSpPr>
          <p:spPr>
            <a:xfrm>
              <a:off x="1275856" y="1262402"/>
              <a:ext cx="1466850" cy="1466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pic>
          <p:nvPicPr>
            <p:cNvPr id="37" name="Picture Placeholder 3">
              <a:extLst>
                <a:ext uri="{FF2B5EF4-FFF2-40B4-BE49-F238E27FC236}">
                  <a16:creationId xmlns:a16="http://schemas.microsoft.com/office/drawing/2014/main" id="{2EE1E2E4-DAF3-C372-4405-5BB6A82B100B}"/>
                </a:ext>
              </a:extLst>
            </p:cNvPr>
            <p:cNvPicPr>
              <a:picLocks noChangeAspect="1"/>
            </p:cNvPicPr>
            <p:nvPr/>
          </p:nvPicPr>
          <p:blipFill>
            <a:blip r:embed="rId5" cstate="print">
              <a:extLst>
                <a:ext uri="{28A0092B-C50C-407E-A947-70E740481C1C}">
                  <a14:useLocalDpi xmlns:a14="http://schemas.microsoft.com/office/drawing/2010/main" val="0"/>
                </a:ext>
              </a:extLst>
            </a:blip>
            <a:srcRect l="16625" r="16625"/>
            <a:stretch/>
          </p:blipFill>
          <p:spPr>
            <a:xfrm>
              <a:off x="1344416" y="1330960"/>
              <a:ext cx="1329729" cy="1329729"/>
            </a:xfrm>
            <a:custGeom>
              <a:avLst/>
              <a:gdLst>
                <a:gd name="connsiteX0" fmla="*/ 796081 w 1592162"/>
                <a:gd name="connsiteY0" fmla="*/ 0 h 1592162"/>
                <a:gd name="connsiteX1" fmla="*/ 1592162 w 1592162"/>
                <a:gd name="connsiteY1" fmla="*/ 796081 h 1592162"/>
                <a:gd name="connsiteX2" fmla="*/ 796081 w 1592162"/>
                <a:gd name="connsiteY2" fmla="*/ 1592162 h 1592162"/>
                <a:gd name="connsiteX3" fmla="*/ 0 w 1592162"/>
                <a:gd name="connsiteY3" fmla="*/ 796081 h 1592162"/>
                <a:gd name="connsiteX4" fmla="*/ 796081 w 1592162"/>
                <a:gd name="connsiteY4" fmla="*/ 0 h 159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62" h="1592162">
                  <a:moveTo>
                    <a:pt x="796081" y="0"/>
                  </a:moveTo>
                  <a:cubicBezTo>
                    <a:pt x="1235744" y="0"/>
                    <a:pt x="1592162" y="356418"/>
                    <a:pt x="1592162" y="796081"/>
                  </a:cubicBezTo>
                  <a:cubicBezTo>
                    <a:pt x="1592162" y="1235744"/>
                    <a:pt x="1235744" y="1592162"/>
                    <a:pt x="796081" y="1592162"/>
                  </a:cubicBezTo>
                  <a:cubicBezTo>
                    <a:pt x="356418" y="1592162"/>
                    <a:pt x="0" y="1235744"/>
                    <a:pt x="0" y="796081"/>
                  </a:cubicBezTo>
                  <a:cubicBezTo>
                    <a:pt x="0" y="356418"/>
                    <a:pt x="356418" y="0"/>
                    <a:pt x="796081" y="0"/>
                  </a:cubicBezTo>
                  <a:close/>
                </a:path>
              </a:pathLst>
            </a:custGeom>
          </p:spPr>
        </p:pic>
      </p:grpSp>
      <p:sp>
        <p:nvSpPr>
          <p:cNvPr id="9" name="Rounded Rectangle 3">
            <a:extLst>
              <a:ext uri="{FF2B5EF4-FFF2-40B4-BE49-F238E27FC236}">
                <a16:creationId xmlns:a16="http://schemas.microsoft.com/office/drawing/2014/main" id="{A7198AA3-264D-305A-2AF5-D8E65072E66C}"/>
              </a:ext>
            </a:extLst>
          </p:cNvPr>
          <p:cNvSpPr/>
          <p:nvPr/>
        </p:nvSpPr>
        <p:spPr>
          <a:xfrm>
            <a:off x="3143513" y="936445"/>
            <a:ext cx="2535723" cy="3726876"/>
          </a:xfrm>
          <a:prstGeom prst="roundRect">
            <a:avLst>
              <a:gd name="adj" fmla="val 5000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sp>
        <p:nvSpPr>
          <p:cNvPr id="10" name="Rounded Rectangle 3">
            <a:extLst>
              <a:ext uri="{FF2B5EF4-FFF2-40B4-BE49-F238E27FC236}">
                <a16:creationId xmlns:a16="http://schemas.microsoft.com/office/drawing/2014/main" id="{AEA11513-892E-FC96-8E47-ABD2CBA79D1A}"/>
              </a:ext>
            </a:extLst>
          </p:cNvPr>
          <p:cNvSpPr/>
          <p:nvPr/>
        </p:nvSpPr>
        <p:spPr>
          <a:xfrm>
            <a:off x="491137" y="936445"/>
            <a:ext cx="2535723" cy="3726876"/>
          </a:xfrm>
          <a:prstGeom prst="roundRect">
            <a:avLst>
              <a:gd name="adj" fmla="val 5000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08F444D-8E0E-ED33-D456-FF4C1D10945C}"/>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1083004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par>
                          <p:cTn id="18" fill="hold">
                            <p:stCondLst>
                              <p:cond delay="500"/>
                            </p:stCondLst>
                            <p:childTnLst>
                              <p:par>
                                <p:cTn id="19" presetID="2" presetClass="entr" presetSubtype="4" accel="20000" decel="8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accel="20000" decel="8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0" grpId="0"/>
      <p:bldP spid="21"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38B7F2-0AD2-53FD-CA35-39361AAFB31C}"/>
              </a:ext>
            </a:extLst>
          </p:cNvPr>
          <p:cNvPicPr>
            <a:picLocks noChangeAspect="1"/>
          </p:cNvPicPr>
          <p:nvPr/>
        </p:nvPicPr>
        <p:blipFill>
          <a:blip r:embed="rId3"/>
          <a:stretch>
            <a:fillRect/>
          </a:stretch>
        </p:blipFill>
        <p:spPr>
          <a:xfrm rot="20799141">
            <a:off x="1100017" y="1000499"/>
            <a:ext cx="2588846" cy="3384112"/>
          </a:xfrm>
          <a:prstGeom prst="rect">
            <a:avLst/>
          </a:prstGeom>
          <a:noFill/>
          <a:effectLst>
            <a:outerShdw blurRad="50800" dist="38100" dir="5400000" algn="t" rotWithShape="0">
              <a:prstClr val="black">
                <a:alpha val="40000"/>
              </a:prstClr>
            </a:outerShdw>
          </a:effectLst>
        </p:spPr>
      </p:pic>
      <p:sp>
        <p:nvSpPr>
          <p:cNvPr id="6" name="Title 5">
            <a:extLst>
              <a:ext uri="{FF2B5EF4-FFF2-40B4-BE49-F238E27FC236}">
                <a16:creationId xmlns:a16="http://schemas.microsoft.com/office/drawing/2014/main" id="{8A8733AC-15F6-0C0F-F6A9-43CCEFDE4608}"/>
              </a:ext>
            </a:extLst>
          </p:cNvPr>
          <p:cNvSpPr>
            <a:spLocks noGrp="1"/>
          </p:cNvSpPr>
          <p:nvPr>
            <p:ph type="title"/>
          </p:nvPr>
        </p:nvSpPr>
        <p:spPr/>
        <p:txBody>
          <a:bodyPr/>
          <a:lstStyle/>
          <a:p>
            <a:r>
              <a:rPr lang="en-US" sz="2400" b="1"/>
              <a:t>Preparing to Care Report</a:t>
            </a:r>
          </a:p>
        </p:txBody>
      </p:sp>
      <p:sp>
        <p:nvSpPr>
          <p:cNvPr id="10" name="TextBox 9">
            <a:extLst>
              <a:ext uri="{FF2B5EF4-FFF2-40B4-BE49-F238E27FC236}">
                <a16:creationId xmlns:a16="http://schemas.microsoft.com/office/drawing/2014/main" id="{18635CAE-A058-92A5-F322-0192243E97D8}"/>
              </a:ext>
            </a:extLst>
          </p:cNvPr>
          <p:cNvSpPr txBox="1"/>
          <p:nvPr/>
        </p:nvSpPr>
        <p:spPr>
          <a:xfrm>
            <a:off x="5099478" y="1107506"/>
            <a:ext cx="3876431" cy="3170099"/>
          </a:xfrm>
          <a:prstGeom prst="rect">
            <a:avLst/>
          </a:prstGeom>
          <a:noFill/>
        </p:spPr>
        <p:txBody>
          <a:bodyPr wrap="square" rtlCol="0">
            <a:spAutoFit/>
          </a:bodyPr>
          <a:lstStyle/>
          <a:p>
            <a:pPr algn="ctr"/>
            <a:r>
              <a:rPr lang="en-US" sz="2000">
                <a:solidFill>
                  <a:schemeClr val="bg1"/>
                </a:solidFill>
              </a:rPr>
              <a:t>Over the next 5 years, the number of Ontarians providing physical or emotional support to a family member, partner, friend, or </a:t>
            </a:r>
            <a:r>
              <a:rPr lang="en-US" sz="2000" err="1">
                <a:solidFill>
                  <a:schemeClr val="bg1"/>
                </a:solidFill>
              </a:rPr>
              <a:t>neighbour</a:t>
            </a:r>
            <a:r>
              <a:rPr lang="en-US" sz="2000">
                <a:solidFill>
                  <a:schemeClr val="bg1"/>
                </a:solidFill>
              </a:rPr>
              <a:t> could increase by more than 50% - from 4 to 6.5 million people. </a:t>
            </a:r>
          </a:p>
          <a:p>
            <a:pPr algn="ctr"/>
            <a:endParaRPr lang="en-US" sz="2000">
              <a:solidFill>
                <a:schemeClr val="bg1"/>
              </a:solidFill>
            </a:endParaRPr>
          </a:p>
          <a:p>
            <a:pPr algn="ctr"/>
            <a:r>
              <a:rPr lang="en-US" sz="2000" b="1">
                <a:solidFill>
                  <a:schemeClr val="bg1"/>
                </a:solidFill>
              </a:rPr>
              <a:t>That is 2.5 million more caregivers by 2030.</a:t>
            </a:r>
          </a:p>
        </p:txBody>
      </p:sp>
    </p:spTree>
    <p:extLst>
      <p:ext uri="{BB962C8B-B14F-4D97-AF65-F5344CB8AC3E}">
        <p14:creationId xmlns:p14="http://schemas.microsoft.com/office/powerpoint/2010/main" val="1313512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282611"/>
            <a:ext cx="4963160" cy="409459"/>
          </a:xfrm>
          <a:prstGeom prst="rect">
            <a:avLst/>
          </a:prstGeom>
        </p:spPr>
        <p:txBody>
          <a:bodyPr/>
          <a:lstStyle/>
          <a:p>
            <a:r>
              <a:rPr lang="en-US" sz="2400" b="1">
                <a:solidFill>
                  <a:schemeClr val="accent6"/>
                </a:solidFill>
                <a:latin typeface="Helvetica Neue" panose="02000503000000020004"/>
                <a:ea typeface="Verdana" panose="020B0604030504040204" pitchFamily="34" charset="0"/>
                <a:cs typeface="Helvetica" panose="020B0604020202020204" pitchFamily="34" charset="0"/>
              </a:rPr>
              <a:t>The Impact of Caregiving </a:t>
            </a:r>
            <a:endParaRPr lang="en-US" sz="2400" b="1">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4" name="Oval 3"/>
          <p:cNvSpPr/>
          <p:nvPr/>
        </p:nvSpPr>
        <p:spPr>
          <a:xfrm>
            <a:off x="433108" y="1601315"/>
            <a:ext cx="1329017" cy="1329015"/>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5" name="Oval 4"/>
          <p:cNvSpPr/>
          <p:nvPr/>
        </p:nvSpPr>
        <p:spPr>
          <a:xfrm>
            <a:off x="7381874" y="1601315"/>
            <a:ext cx="1329017" cy="13290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6" name="Oval 5"/>
          <p:cNvSpPr/>
          <p:nvPr/>
        </p:nvSpPr>
        <p:spPr>
          <a:xfrm>
            <a:off x="5652247" y="1601316"/>
            <a:ext cx="1329017" cy="13290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7" name="Oval 6"/>
          <p:cNvSpPr/>
          <p:nvPr/>
        </p:nvSpPr>
        <p:spPr>
          <a:xfrm>
            <a:off x="3912535" y="1601316"/>
            <a:ext cx="1329017" cy="13290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8" name="Oval 7"/>
          <p:cNvSpPr/>
          <p:nvPr/>
        </p:nvSpPr>
        <p:spPr>
          <a:xfrm>
            <a:off x="2172822" y="1601316"/>
            <a:ext cx="1329017" cy="13290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Helvetica Neue" panose="02000503000000020004" pitchFamily="2" charset="0"/>
              <a:cs typeface="Helvetica Neue" panose="02000503000000020004" pitchFamily="2" charset="0"/>
            </a:endParaRPr>
          </a:p>
        </p:txBody>
      </p:sp>
      <p:sp>
        <p:nvSpPr>
          <p:cNvPr id="29" name="Inhaltsplatzhalter 4"/>
          <p:cNvSpPr txBox="1">
            <a:spLocks/>
          </p:cNvSpPr>
          <p:nvPr/>
        </p:nvSpPr>
        <p:spPr>
          <a:xfrm>
            <a:off x="2058351" y="3040179"/>
            <a:ext cx="1557958"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400">
                <a:solidFill>
                  <a:schemeClr val="accent2"/>
                </a:solidFill>
                <a:latin typeface="Helvetica Neue" panose="02000503000000020004" pitchFamily="2" charset="0"/>
                <a:cs typeface="Helvetica Neue" panose="02000503000000020004" pitchFamily="2" charset="0"/>
              </a:rPr>
              <a:t>Employment and Work-Life Balance</a:t>
            </a:r>
            <a:endParaRPr lang="en-US" sz="1000">
              <a:solidFill>
                <a:schemeClr val="tx1">
                  <a:lumMod val="50000"/>
                  <a:lumOff val="50000"/>
                </a:schemeClr>
              </a:solidFill>
              <a:latin typeface="Helvetica Neue" panose="02000503000000020004" pitchFamily="2" charset="0"/>
              <a:cs typeface="Helvetica Neue" panose="02000503000000020004" pitchFamily="2" charset="0"/>
            </a:endParaRPr>
          </a:p>
        </p:txBody>
      </p:sp>
      <p:sp>
        <p:nvSpPr>
          <p:cNvPr id="30" name="Inhaltsplatzhalter 4"/>
          <p:cNvSpPr txBox="1">
            <a:spLocks/>
          </p:cNvSpPr>
          <p:nvPr/>
        </p:nvSpPr>
        <p:spPr>
          <a:xfrm>
            <a:off x="3786202" y="3040179"/>
            <a:ext cx="1557958" cy="28725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a:solidFill>
                  <a:schemeClr val="accent3"/>
                </a:solidFill>
                <a:latin typeface="Helvetica Neue" panose="02000503000000020004" pitchFamily="2" charset="0"/>
                <a:cs typeface="Helvetica Neue" panose="02000503000000020004" pitchFamily="2" charset="0"/>
              </a:rPr>
              <a:t>Finances</a:t>
            </a:r>
            <a:endParaRPr lang="en-US" sz="1000">
              <a:solidFill>
                <a:schemeClr val="tx1">
                  <a:lumMod val="50000"/>
                  <a:lumOff val="50000"/>
                </a:schemeClr>
              </a:solidFill>
              <a:latin typeface="Helvetica Neue" panose="02000503000000020004" pitchFamily="2" charset="0"/>
              <a:cs typeface="Helvetica Neue" panose="02000503000000020004" pitchFamily="2" charset="0"/>
            </a:endParaRPr>
          </a:p>
        </p:txBody>
      </p:sp>
      <p:sp>
        <p:nvSpPr>
          <p:cNvPr id="33" name="Inhaltsplatzhalter 4"/>
          <p:cNvSpPr txBox="1">
            <a:spLocks/>
          </p:cNvSpPr>
          <p:nvPr/>
        </p:nvSpPr>
        <p:spPr>
          <a:xfrm>
            <a:off x="318638" y="3040179"/>
            <a:ext cx="1557958" cy="28725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a:solidFill>
                  <a:schemeClr val="accent1"/>
                </a:solidFill>
                <a:latin typeface="Helvetica Neue" panose="02000503000000020004" pitchFamily="2" charset="0"/>
                <a:cs typeface="Helvetica Neue" panose="02000503000000020004" pitchFamily="2" charset="0"/>
              </a:rPr>
              <a:t>Time</a:t>
            </a:r>
            <a:endParaRPr lang="en-US" sz="1000">
              <a:solidFill>
                <a:schemeClr val="tx1">
                  <a:lumMod val="50000"/>
                  <a:lumOff val="50000"/>
                </a:schemeClr>
              </a:solidFill>
              <a:latin typeface="Helvetica Neue" panose="02000503000000020004" pitchFamily="2" charset="0"/>
              <a:cs typeface="Helvetica Neue" panose="02000503000000020004" pitchFamily="2" charset="0"/>
            </a:endParaRPr>
          </a:p>
        </p:txBody>
      </p:sp>
      <p:sp>
        <p:nvSpPr>
          <p:cNvPr id="34" name="Inhaltsplatzhalter 4"/>
          <p:cNvSpPr txBox="1">
            <a:spLocks/>
          </p:cNvSpPr>
          <p:nvPr/>
        </p:nvSpPr>
        <p:spPr>
          <a:xfrm>
            <a:off x="5537776" y="3040179"/>
            <a:ext cx="1557958" cy="86177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400">
                <a:solidFill>
                  <a:schemeClr val="tx1"/>
                </a:solidFill>
                <a:latin typeface="Helvetica Neue" panose="02000503000000020004" pitchFamily="2" charset="0"/>
                <a:cs typeface="Helvetica Neue" panose="02000503000000020004" pitchFamily="2" charset="0"/>
              </a:rPr>
              <a:t>Health and Wellness: Mental, Emotional, Physical and Social</a:t>
            </a:r>
            <a:endParaRPr lang="en-US" sz="1000">
              <a:solidFill>
                <a:schemeClr val="tx1"/>
              </a:solidFill>
              <a:latin typeface="Helvetica Neue" panose="02000503000000020004" pitchFamily="2" charset="0"/>
              <a:cs typeface="Helvetica Neue" panose="02000503000000020004" pitchFamily="2" charset="0"/>
            </a:endParaRPr>
          </a:p>
        </p:txBody>
      </p:sp>
      <p:sp>
        <p:nvSpPr>
          <p:cNvPr id="35" name="Inhaltsplatzhalter 4"/>
          <p:cNvSpPr txBox="1">
            <a:spLocks/>
          </p:cNvSpPr>
          <p:nvPr/>
        </p:nvSpPr>
        <p:spPr>
          <a:xfrm>
            <a:off x="7277490" y="3040179"/>
            <a:ext cx="1557958"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400">
                <a:solidFill>
                  <a:schemeClr val="accent5"/>
                </a:solidFill>
                <a:latin typeface="Helvetica Neue" panose="02000503000000020004" pitchFamily="2" charset="0"/>
                <a:cs typeface="Helvetica Neue" panose="02000503000000020004" pitchFamily="2" charset="0"/>
              </a:rPr>
              <a:t>Personal Relationships</a:t>
            </a:r>
            <a:endParaRPr lang="en-US" sz="1000">
              <a:solidFill>
                <a:schemeClr val="tx1">
                  <a:lumMod val="50000"/>
                  <a:lumOff val="50000"/>
                </a:schemeClr>
              </a:solidFill>
              <a:latin typeface="Helvetica Neue" panose="02000503000000020004" pitchFamily="2" charset="0"/>
              <a:cs typeface="Helvetica Neue" panose="02000503000000020004" pitchFamily="2" charset="0"/>
            </a:endParaRPr>
          </a:p>
        </p:txBody>
      </p:sp>
      <p:pic>
        <p:nvPicPr>
          <p:cNvPr id="18" name="Picture 17">
            <a:extLst>
              <a:ext uri="{FF2B5EF4-FFF2-40B4-BE49-F238E27FC236}">
                <a16:creationId xmlns:a16="http://schemas.microsoft.com/office/drawing/2014/main" id="{C3BBE6C4-AA66-E7CA-8843-D94A4A4A0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920" y="1785048"/>
            <a:ext cx="891630" cy="891630"/>
          </a:xfrm>
          <a:prstGeom prst="rect">
            <a:avLst/>
          </a:prstGeom>
        </p:spPr>
      </p:pic>
      <p:pic>
        <p:nvPicPr>
          <p:cNvPr id="20" name="Picture 19" descr="Icon&#10;&#10;Description automatically generated">
            <a:extLst>
              <a:ext uri="{FF2B5EF4-FFF2-40B4-BE49-F238E27FC236}">
                <a16:creationId xmlns:a16="http://schemas.microsoft.com/office/drawing/2014/main" id="{0D9BD991-D638-8519-52D8-CFF78DE4B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909" y="1729477"/>
            <a:ext cx="959402" cy="959402"/>
          </a:xfrm>
          <a:prstGeom prst="rect">
            <a:avLst/>
          </a:prstGeom>
        </p:spPr>
      </p:pic>
      <p:pic>
        <p:nvPicPr>
          <p:cNvPr id="25" name="Picture 24" descr="Icon&#10;&#10;Description automatically generated">
            <a:extLst>
              <a:ext uri="{FF2B5EF4-FFF2-40B4-BE49-F238E27FC236}">
                <a16:creationId xmlns:a16="http://schemas.microsoft.com/office/drawing/2014/main" id="{9E2EF3F1-F5C8-AF5B-165D-5BD18C8D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155" y="1839176"/>
            <a:ext cx="884362" cy="884362"/>
          </a:xfrm>
          <a:prstGeom prst="rect">
            <a:avLst/>
          </a:prstGeom>
        </p:spPr>
      </p:pic>
      <p:pic>
        <p:nvPicPr>
          <p:cNvPr id="27" name="Picture 26" descr="Icon&#10;&#10;Description automatically generated">
            <a:extLst>
              <a:ext uri="{FF2B5EF4-FFF2-40B4-BE49-F238E27FC236}">
                <a16:creationId xmlns:a16="http://schemas.microsoft.com/office/drawing/2014/main" id="{E4A47845-8184-F30B-A609-D035A11CB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450" y="1836626"/>
            <a:ext cx="891103" cy="891103"/>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DE08434D-7132-711B-953F-2131FF5AE0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2479" y="1785048"/>
            <a:ext cx="951788" cy="951788"/>
          </a:xfrm>
          <a:prstGeom prst="rect">
            <a:avLst/>
          </a:prstGeom>
        </p:spPr>
      </p:pic>
      <p:sp>
        <p:nvSpPr>
          <p:cNvPr id="2" name="TextBox 1">
            <a:extLst>
              <a:ext uri="{FF2B5EF4-FFF2-40B4-BE49-F238E27FC236}">
                <a16:creationId xmlns:a16="http://schemas.microsoft.com/office/drawing/2014/main" id="{D27492A7-18D8-A26F-2DD0-C05980D1BA2A}"/>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282888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006DD-5B60-2FD3-3C66-028A95B592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E7C073-F832-DC57-A826-4DE46B69EDAF}"/>
              </a:ext>
            </a:extLst>
          </p:cNvPr>
          <p:cNvSpPr txBox="1"/>
          <p:nvPr/>
        </p:nvSpPr>
        <p:spPr>
          <a:xfrm>
            <a:off x="152899" y="4785194"/>
            <a:ext cx="3578470"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February 2025 – Essential Care Partner Support Hub</a:t>
            </a:r>
          </a:p>
        </p:txBody>
      </p:sp>
      <p:pic>
        <p:nvPicPr>
          <p:cNvPr id="4" name="Picture 3">
            <a:extLst>
              <a:ext uri="{FF2B5EF4-FFF2-40B4-BE49-F238E27FC236}">
                <a16:creationId xmlns:a16="http://schemas.microsoft.com/office/drawing/2014/main" id="{5C51EA0B-0B85-E1D4-A35A-D5B7239D9F72}"/>
              </a:ext>
            </a:extLst>
          </p:cNvPr>
          <p:cNvPicPr>
            <a:picLocks noChangeAspect="1"/>
          </p:cNvPicPr>
          <p:nvPr/>
        </p:nvPicPr>
        <p:blipFill>
          <a:blip r:embed="rId3"/>
          <a:srcRect r="58383"/>
          <a:stretch/>
        </p:blipFill>
        <p:spPr>
          <a:xfrm>
            <a:off x="784752" y="561547"/>
            <a:ext cx="3152248" cy="4020407"/>
          </a:xfrm>
          <a:prstGeom prst="rect">
            <a:avLst/>
          </a:prstGeom>
        </p:spPr>
      </p:pic>
      <p:pic>
        <p:nvPicPr>
          <p:cNvPr id="2" name="Picture 1" descr="Diagram&#10;&#10;Description automatically generated">
            <a:extLst>
              <a:ext uri="{FF2B5EF4-FFF2-40B4-BE49-F238E27FC236}">
                <a16:creationId xmlns:a16="http://schemas.microsoft.com/office/drawing/2014/main" id="{3F0FC61A-422D-D350-44FC-D7DDD293AD65}"/>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
        <p:nvSpPr>
          <p:cNvPr id="5" name="Title 2">
            <a:extLst>
              <a:ext uri="{FF2B5EF4-FFF2-40B4-BE49-F238E27FC236}">
                <a16:creationId xmlns:a16="http://schemas.microsoft.com/office/drawing/2014/main" id="{4BF38B02-03A0-DF2D-1CD9-0E2069D2CBBA}"/>
              </a:ext>
            </a:extLst>
          </p:cNvPr>
          <p:cNvSpPr txBox="1">
            <a:spLocks/>
          </p:cNvSpPr>
          <p:nvPr/>
        </p:nvSpPr>
        <p:spPr>
          <a:xfrm>
            <a:off x="4432300" y="1476491"/>
            <a:ext cx="3505200" cy="409459"/>
          </a:xfrm>
          <a:prstGeom prst="rect">
            <a:avLst/>
          </a:prstGeom>
        </p:spPr>
        <p:txBody>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chemeClr val="accent6"/>
                </a:solidFill>
                <a:latin typeface="Helvetica Neue" panose="02000503000000020004"/>
                <a:ea typeface="Verdana" panose="020B0604030504040204" pitchFamily="34" charset="0"/>
                <a:cs typeface="Helvetica" panose="020B0604020202020204" pitchFamily="34" charset="0"/>
              </a:rPr>
              <a:t>What are some benefits you can think of, when you include caregivers in your practice?</a:t>
            </a:r>
            <a:endParaRPr lang="en-US" sz="2400" b="1">
              <a:solidFill>
                <a:schemeClr val="accent6"/>
              </a:solidFill>
              <a:latin typeface="Helvetica Neue" panose="02000503000000020004"/>
              <a:ea typeface="Verdana" panose="020B0604030504040204" pitchFamily="34" charset="0"/>
              <a:cs typeface="Helvetica Neue" panose="02000503000000020004" pitchFamily="2" charset="0"/>
            </a:endParaRPr>
          </a:p>
        </p:txBody>
      </p:sp>
      <p:sp>
        <p:nvSpPr>
          <p:cNvPr id="6" name="TextBox 5">
            <a:extLst>
              <a:ext uri="{FF2B5EF4-FFF2-40B4-BE49-F238E27FC236}">
                <a16:creationId xmlns:a16="http://schemas.microsoft.com/office/drawing/2014/main" id="{C41A65AB-51EB-4785-0347-8D633FF98847}"/>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spTree>
    <p:extLst>
      <p:ext uri="{BB962C8B-B14F-4D97-AF65-F5344CB8AC3E}">
        <p14:creationId xmlns:p14="http://schemas.microsoft.com/office/powerpoint/2010/main" val="4022929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1075-ED03-980A-7108-18524203B6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3B5E66-91BA-D5A5-24FF-E4C5E61F2C91}"/>
              </a:ext>
            </a:extLst>
          </p:cNvPr>
          <p:cNvSpPr txBox="1"/>
          <p:nvPr/>
        </p:nvSpPr>
        <p:spPr>
          <a:xfrm>
            <a:off x="152899" y="4785194"/>
            <a:ext cx="4905662" cy="253916"/>
          </a:xfrm>
          <a:prstGeom prst="rect">
            <a:avLst/>
          </a:prstGeom>
          <a:solidFill>
            <a:schemeClr val="bg2"/>
          </a:solidFill>
        </p:spPr>
        <p:txBody>
          <a:bodyPr wrap="square" rtlCol="0">
            <a:spAutoFit/>
          </a:bodyPr>
          <a:lstStyle/>
          <a:p>
            <a:r>
              <a:rPr lang="en-US" sz="1050">
                <a:solidFill>
                  <a:srgbClr val="262626">
                    <a:lumMod val="50000"/>
                    <a:lumOff val="50000"/>
                  </a:srgbClr>
                </a:solidFill>
                <a:latin typeface="Roboto"/>
                <a:cs typeface="Roboto"/>
              </a:rPr>
              <a:t>2025 – Supporting Dementia Care Partners: Everyone is a Change Agent</a:t>
            </a:r>
          </a:p>
        </p:txBody>
      </p:sp>
      <p:pic>
        <p:nvPicPr>
          <p:cNvPr id="4" name="Picture 3">
            <a:extLst>
              <a:ext uri="{FF2B5EF4-FFF2-40B4-BE49-F238E27FC236}">
                <a16:creationId xmlns:a16="http://schemas.microsoft.com/office/drawing/2014/main" id="{33A5A92E-5D40-6CEF-8617-8E8FA5BAFFE1}"/>
              </a:ext>
            </a:extLst>
          </p:cNvPr>
          <p:cNvPicPr>
            <a:picLocks noChangeAspect="1"/>
          </p:cNvPicPr>
          <p:nvPr/>
        </p:nvPicPr>
        <p:blipFill>
          <a:blip r:embed="rId3"/>
          <a:stretch>
            <a:fillRect/>
          </a:stretch>
        </p:blipFill>
        <p:spPr>
          <a:xfrm>
            <a:off x="784752" y="561547"/>
            <a:ext cx="7574496" cy="4020407"/>
          </a:xfrm>
          <a:prstGeom prst="rect">
            <a:avLst/>
          </a:prstGeom>
        </p:spPr>
      </p:pic>
      <p:pic>
        <p:nvPicPr>
          <p:cNvPr id="2" name="Picture 1" descr="Diagram&#10;&#10;Description automatically generated">
            <a:extLst>
              <a:ext uri="{FF2B5EF4-FFF2-40B4-BE49-F238E27FC236}">
                <a16:creationId xmlns:a16="http://schemas.microsoft.com/office/drawing/2014/main" id="{C34F7CF5-C65C-947A-6A0F-131A32789726}"/>
              </a:ext>
            </a:extLst>
          </p:cNvPr>
          <p:cNvPicPr>
            <a:picLocks noChangeAspect="1"/>
          </p:cNvPicPr>
          <p:nvPr/>
        </p:nvPicPr>
        <p:blipFill>
          <a:blip r:embed="rId4" cstate="print">
            <a:extLst>
              <a:ext uri="{28A0092B-C50C-407E-A947-70E740481C1C}">
                <a14:useLocalDpi xmlns:a14="http://schemas.microsoft.com/office/drawing/2010/main" val="0"/>
              </a:ext>
            </a:extLst>
          </a:blip>
          <a:srcRect l="52973" t="62793" r="12545" b="1900"/>
          <a:stretch/>
        </p:blipFill>
        <p:spPr>
          <a:xfrm>
            <a:off x="115130" y="105780"/>
            <a:ext cx="1129610" cy="1115128"/>
          </a:xfrm>
          <a:prstGeom prst="ellipse">
            <a:avLst/>
          </a:prstGeom>
        </p:spPr>
      </p:pic>
    </p:spTree>
    <p:extLst>
      <p:ext uri="{BB962C8B-B14F-4D97-AF65-F5344CB8AC3E}">
        <p14:creationId xmlns:p14="http://schemas.microsoft.com/office/powerpoint/2010/main" val="63225100"/>
      </p:ext>
    </p:extLst>
  </p:cSld>
  <p:clrMapOvr>
    <a:masterClrMapping/>
  </p:clrMapOvr>
</p:sld>
</file>

<file path=ppt/theme/theme1.xml><?xml version="1.0" encoding="utf-8"?>
<a:theme xmlns:a="http://schemas.openxmlformats.org/drawingml/2006/main" name="Basic Slide Master">
  <a:themeElements>
    <a:clrScheme name="Custom 25">
      <a:dk1>
        <a:srgbClr val="262626"/>
      </a:dk1>
      <a:lt1>
        <a:srgbClr val="FFFFFF"/>
      </a:lt1>
      <a:dk2>
        <a:srgbClr val="262626"/>
      </a:dk2>
      <a:lt2>
        <a:srgbClr val="FFFFFF"/>
      </a:lt2>
      <a:accent1>
        <a:srgbClr val="7558B1"/>
      </a:accent1>
      <a:accent2>
        <a:srgbClr val="6CC72B"/>
      </a:accent2>
      <a:accent3>
        <a:srgbClr val="1AA4BE"/>
      </a:accent3>
      <a:accent4>
        <a:srgbClr val="FFC600"/>
      </a:accent4>
      <a:accent5>
        <a:srgbClr val="D55178"/>
      </a:accent5>
      <a:accent6>
        <a:srgbClr val="6D6E71"/>
      </a:accent6>
      <a:hlink>
        <a:srgbClr val="FFFFFF"/>
      </a:hlink>
      <a:folHlink>
        <a:srgbClr val="595959"/>
      </a:folHlink>
    </a:clrScheme>
    <a:fontScheme name="Custom 40">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asic Slide Master">
  <a:themeElements>
    <a:clrScheme name="Custom 25">
      <a:dk1>
        <a:srgbClr val="262626"/>
      </a:dk1>
      <a:lt1>
        <a:srgbClr val="FFFFFF"/>
      </a:lt1>
      <a:dk2>
        <a:srgbClr val="262626"/>
      </a:dk2>
      <a:lt2>
        <a:srgbClr val="FFFFFF"/>
      </a:lt2>
      <a:accent1>
        <a:srgbClr val="7558B1"/>
      </a:accent1>
      <a:accent2>
        <a:srgbClr val="6CC72B"/>
      </a:accent2>
      <a:accent3>
        <a:srgbClr val="1AA4BE"/>
      </a:accent3>
      <a:accent4>
        <a:srgbClr val="FFC600"/>
      </a:accent4>
      <a:accent5>
        <a:srgbClr val="D55178"/>
      </a:accent5>
      <a:accent6>
        <a:srgbClr val="6D6E71"/>
      </a:accent6>
      <a:hlink>
        <a:srgbClr val="FFFFFF"/>
      </a:hlink>
      <a:folHlink>
        <a:srgbClr val="595959"/>
      </a:folHlink>
    </a:clrScheme>
    <a:fontScheme name="Custom 40">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asic Slide Master">
  <a:themeElements>
    <a:clrScheme name="Custom 25">
      <a:dk1>
        <a:srgbClr val="262626"/>
      </a:dk1>
      <a:lt1>
        <a:srgbClr val="FFFFFF"/>
      </a:lt1>
      <a:dk2>
        <a:srgbClr val="262626"/>
      </a:dk2>
      <a:lt2>
        <a:srgbClr val="FFFFFF"/>
      </a:lt2>
      <a:accent1>
        <a:srgbClr val="7558B1"/>
      </a:accent1>
      <a:accent2>
        <a:srgbClr val="6CC72B"/>
      </a:accent2>
      <a:accent3>
        <a:srgbClr val="1AA4BE"/>
      </a:accent3>
      <a:accent4>
        <a:srgbClr val="FFC600"/>
      </a:accent4>
      <a:accent5>
        <a:srgbClr val="D55178"/>
      </a:accent5>
      <a:accent6>
        <a:srgbClr val="6D6E71"/>
      </a:accent6>
      <a:hlink>
        <a:srgbClr val="FFFFFF"/>
      </a:hlink>
      <a:folHlink>
        <a:srgbClr val="595959"/>
      </a:folHlink>
    </a:clrScheme>
    <a:fontScheme name="Custom 40">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asic Slide Master">
  <a:themeElements>
    <a:clrScheme name="Custom 25">
      <a:dk1>
        <a:srgbClr val="262626"/>
      </a:dk1>
      <a:lt1>
        <a:srgbClr val="FFFFFF"/>
      </a:lt1>
      <a:dk2>
        <a:srgbClr val="262626"/>
      </a:dk2>
      <a:lt2>
        <a:srgbClr val="FFFFFF"/>
      </a:lt2>
      <a:accent1>
        <a:srgbClr val="7558B1"/>
      </a:accent1>
      <a:accent2>
        <a:srgbClr val="6CC72B"/>
      </a:accent2>
      <a:accent3>
        <a:srgbClr val="1AA4BE"/>
      </a:accent3>
      <a:accent4>
        <a:srgbClr val="FFC600"/>
      </a:accent4>
      <a:accent5>
        <a:srgbClr val="D55178"/>
      </a:accent5>
      <a:accent6>
        <a:srgbClr val="6D6E71"/>
      </a:accent6>
      <a:hlink>
        <a:srgbClr val="FFFFFF"/>
      </a:hlink>
      <a:folHlink>
        <a:srgbClr val="595959"/>
      </a:folHlink>
    </a:clrScheme>
    <a:fontScheme name="Custom 40">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5248</Words>
  <Application>Microsoft Office PowerPoint</Application>
  <PresentationFormat>On-screen Show (16:9)</PresentationFormat>
  <Paragraphs>312</Paragraphs>
  <Slides>34</Slides>
  <Notes>32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Arial</vt:lpstr>
      <vt:lpstr>Calibri</vt:lpstr>
      <vt:lpstr>Helvetica</vt:lpstr>
      <vt:lpstr>Helvetica Neue</vt:lpstr>
      <vt:lpstr>Muli</vt:lpstr>
      <vt:lpstr>Roboto</vt:lpstr>
      <vt:lpstr>Segoe UI</vt:lpstr>
      <vt:lpstr>Basic Slide Master</vt:lpstr>
      <vt:lpstr>2_Basic Slide Master</vt:lpstr>
      <vt:lpstr>1_Basic Slide Master</vt:lpstr>
      <vt:lpstr>3_Basic Slide Master</vt:lpstr>
      <vt:lpstr>Bringing it all together</vt:lpstr>
      <vt:lpstr>Agenda </vt:lpstr>
      <vt:lpstr>PowerPoint Presentation</vt:lpstr>
      <vt:lpstr>Ontario Caregivers: At a Glance</vt:lpstr>
      <vt:lpstr>Who are they? Do you know a caregiver?</vt:lpstr>
      <vt:lpstr>Preparing to Care Report</vt:lpstr>
      <vt:lpstr>The Impact of Caregiving </vt:lpstr>
      <vt:lpstr>PowerPoint Presentation</vt:lpstr>
      <vt:lpstr>PowerPoint Presentation</vt:lpstr>
      <vt:lpstr>PowerPoint Presentation</vt:lpstr>
      <vt:lpstr>PowerPoint Presentation</vt:lpstr>
      <vt:lpstr>Everyone is a change agent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Peer Support Programs</vt:lpstr>
      <vt:lpstr>PowerPoint Presentation</vt:lpstr>
      <vt:lpstr>Reflections and Actions</vt:lpstr>
      <vt:lpstr>PowerPoint Presentation</vt:lpstr>
      <vt:lpstr>PowerPoint Presentation</vt:lpstr>
      <vt:lpstr>PowerPoint Presentation</vt:lpstr>
      <vt:lpstr>PowerPoint Presentation</vt:lpstr>
      <vt:lpstr>PowerPoint Presentation</vt:lpstr>
      <vt:lpstr>We all have the ability to make a difference.   What ‘identify, include, and support’ looks like is up to you.  One small change can have a big impact.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Catharina Van Es</cp:lastModifiedBy>
  <cp:revision>68</cp:revision>
  <dcterms:created xsi:type="dcterms:W3CDTF">2017-10-12T21:25:20Z</dcterms:created>
  <dcterms:modified xsi:type="dcterms:W3CDTF">2025-03-27T14:22:55Z</dcterms:modified>
</cp:coreProperties>
</file>