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33"/>
  </p:notesMasterIdLst>
  <p:sldIdLst>
    <p:sldId id="259" r:id="rId3"/>
    <p:sldId id="261" r:id="rId4"/>
    <p:sldId id="278" r:id="rId5"/>
    <p:sldId id="260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1" r:id="rId17"/>
    <p:sldId id="270" r:id="rId18"/>
    <p:sldId id="291" r:id="rId19"/>
    <p:sldId id="280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6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E478B-A422-419D-8A4F-7E78447597AA}" type="datetimeFigureOut">
              <a:rPr lang="en-CA" smtClean="0"/>
              <a:t>2025-03-26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E51CC-E809-4304-91BE-ACCF9C6A38B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17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E51CC-E809-4304-91BE-ACCF9C6A38B0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5807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E51CC-E809-4304-91BE-ACCF9C6A38B0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7446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Have people sit next to</a:t>
            </a:r>
            <a:r>
              <a:rPr lang="en-CA" baseline="0" dirty="0"/>
              <a:t> someone.  Put up the 10 fingers – close 1 fist.  Of these 10 people, 50% of people with early signs of dementia have no awareness they are affected.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What does the closed fist remind you of? Answer: a fight.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Turn to your partner -1 person be the caregiver and say to the person with dementia; “You need some help.”  The other person with their fist answers back, “I don’t need your help. I am fine. Shut up”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E51CC-E809-4304-91BE-ACCF9C6A38B0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3497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Discuss here the strength versus skill fingers on the hand  - the pinky and 4</a:t>
            </a:r>
            <a:r>
              <a:rPr lang="en-CA" baseline="30000" dirty="0"/>
              <a:t>th</a:t>
            </a:r>
            <a:r>
              <a:rPr lang="en-CA" dirty="0"/>
              <a:t> finger</a:t>
            </a:r>
            <a:r>
              <a:rPr lang="en-CA" baseline="0" dirty="0"/>
              <a:t> are the strength fingers – holding a jar </a:t>
            </a:r>
            <a:r>
              <a:rPr lang="en-CA" baseline="0" dirty="0" err="1"/>
              <a:t>etc</a:t>
            </a:r>
            <a:r>
              <a:rPr lang="en-CA" baseline="0" dirty="0"/>
              <a:t> while the first 3 fingers are for skill: writing,  doing up buttons</a:t>
            </a:r>
          </a:p>
          <a:p>
            <a:endParaRPr lang="en-CA" baseline="0" dirty="0"/>
          </a:p>
          <a:p>
            <a:r>
              <a:rPr lang="en-CA" baseline="0" dirty="0"/>
              <a:t>Show the skill fingers attaching onto the caregiver.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E51CC-E809-4304-91BE-ACCF9C6A38B0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6788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Show the 2 strength fingers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E51CC-E809-4304-91BE-ACCF9C6A38B0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2357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someone noticing they are losing</a:t>
            </a:r>
            <a:r>
              <a:rPr lang="en-CA" baseline="0" dirty="0"/>
              <a:t> their abilities.</a:t>
            </a:r>
          </a:p>
          <a:p>
            <a:r>
              <a:rPr lang="en-CA" baseline="0" dirty="0"/>
              <a:t>They may tell you to go.  Fire people you hired etc.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E51CC-E809-4304-91BE-ACCF9C6A38B0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1336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It can be hard and tempting to try and fix it all but it causes more grief. </a:t>
            </a:r>
          </a:p>
          <a:p>
            <a:r>
              <a:rPr lang="en-CA" dirty="0"/>
              <a:t>Spend a few minutes</a:t>
            </a:r>
            <a:r>
              <a:rPr lang="en-CA" baseline="0" dirty="0"/>
              <a:t> talking about some of those uh oh moments you may have had with your partner. </a:t>
            </a:r>
          </a:p>
          <a:p>
            <a:r>
              <a:rPr lang="en-CA" baseline="0" dirty="0"/>
              <a:t>Taking a time out to respond rather than react is an important strategy.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E51CC-E809-4304-91BE-ACCF9C6A38B0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474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chemeClr val="tx1"/>
                </a:solidFill>
              </a:rPr>
              <a:t>Intent:</a:t>
            </a:r>
            <a:r>
              <a:rPr lang="en-CA" baseline="0" dirty="0">
                <a:solidFill>
                  <a:schemeClr val="tx1"/>
                </a:solidFill>
              </a:rPr>
              <a:t>  When we are just trying to help but the PLWD</a:t>
            </a:r>
            <a:r>
              <a:rPr lang="en-CA" dirty="0">
                <a:solidFill>
                  <a:schemeClr val="tx1"/>
                </a:solidFill>
              </a:rPr>
              <a:t> thinks you are being mean, frustrating, intrusive, bossy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Emotion: When the PLWD is expressing</a:t>
            </a:r>
            <a:r>
              <a:rPr lang="en-CA" baseline="0" dirty="0"/>
              <a:t> to us that they do not like how we are making them feel.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Intellectual Capacity: When the PLWD is expressing that they are upset at</a:t>
            </a:r>
            <a:r>
              <a:rPr lang="en-CA" baseline="0" dirty="0"/>
              <a:t> being told what they can and cannot do – that they are a smart and capable adult.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Perception of the Event: When the PLWD has different memories and beliefs about events causing different reactions.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Challenging Change: When something is no longer OK – not safe, not working, not an option.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E51CC-E809-4304-91BE-ACCF9C6A38B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8808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14 minute video – show whole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E51CC-E809-4304-91BE-ACCF9C6A38B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387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54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/>
          <a:lstStyle>
            <a:lvl1pPr marL="0" indent="0" algn="l">
              <a:buNone/>
              <a:defRPr sz="3200">
                <a:solidFill>
                  <a:srgbClr val="4F622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37421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8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849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650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6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1952"/>
            <a:ext cx="4038600" cy="4270248"/>
          </a:xfrm>
        </p:spPr>
        <p:txBody>
          <a:bodyPr anchor="ctr" anchorCtr="0"/>
          <a:lstStyle>
            <a:lvl1pPr marL="114300" indent="0" algn="ctr">
              <a:buFontTx/>
              <a:buNone/>
              <a:defRPr sz="3400">
                <a:solidFill>
                  <a:schemeClr val="tx1"/>
                </a:solidFill>
              </a:defRPr>
            </a:lvl1pPr>
            <a:lvl2pPr marL="411480" indent="0">
              <a:buFontTx/>
              <a:buNone/>
              <a:defRPr sz="3600">
                <a:solidFill>
                  <a:schemeClr val="tx1"/>
                </a:solidFill>
              </a:defRPr>
            </a:lvl2pPr>
            <a:lvl3pPr marL="777240" indent="0">
              <a:buFontTx/>
              <a:buNone/>
              <a:defRPr sz="3600">
                <a:solidFill>
                  <a:schemeClr val="tx1"/>
                </a:solidFill>
              </a:defRPr>
            </a:lvl3pPr>
            <a:lvl4pPr marL="1051560" indent="0">
              <a:buFontTx/>
              <a:buNone/>
              <a:defRPr sz="3600">
                <a:solidFill>
                  <a:schemeClr val="tx1"/>
                </a:solidFill>
              </a:defRPr>
            </a:lvl4pPr>
            <a:lvl5pPr marL="1325880" indent="0">
              <a:buFontTx/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7620000" cy="381000"/>
          </a:xfrm>
        </p:spPr>
        <p:txBody>
          <a:bodyPr>
            <a:noAutofit/>
          </a:bodyPr>
          <a:lstStyle>
            <a:lvl1pPr marL="741363" indent="-1588">
              <a:spcBef>
                <a:spcPts val="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11480" indent="0">
              <a:buFontTx/>
              <a:buNone/>
              <a:defRPr sz="2000" b="1"/>
            </a:lvl2pPr>
            <a:lvl3pPr marL="777240" indent="0">
              <a:buFontTx/>
              <a:buNone/>
              <a:defRPr sz="2000" b="1"/>
            </a:lvl3pPr>
            <a:lvl4pPr marL="1051560" indent="0">
              <a:buFontTx/>
              <a:buNone/>
              <a:defRPr sz="2000" b="1"/>
            </a:lvl4pPr>
            <a:lvl5pPr marL="1325880" indent="0">
              <a:buFontTx/>
              <a:buNone/>
              <a:defRPr sz="20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 rot="600000">
            <a:off x="4807311" y="2004284"/>
            <a:ext cx="3114715" cy="421314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2731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07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530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54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/>
          <a:lstStyle>
            <a:lvl1pPr marL="0" indent="0" algn="l">
              <a:buNone/>
              <a:defRPr sz="3200">
                <a:solidFill>
                  <a:srgbClr val="4F622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394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4488" indent="-342900">
              <a:spcBef>
                <a:spcPts val="1200"/>
              </a:spcBef>
              <a:buClr>
                <a:schemeClr val="tx2"/>
              </a:buClr>
              <a:buFont typeface="Lucida Grande"/>
              <a:buChar char="-"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 marL="285750" indent="-182563">
              <a:buClr>
                <a:schemeClr val="tx2"/>
              </a:buClr>
              <a:buFont typeface="Lucida Grande"/>
              <a:buChar char="-"/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 marL="622300" indent="-182563">
              <a:buClr>
                <a:schemeClr val="tx2"/>
              </a:buClr>
              <a:buFont typeface="Arial"/>
              <a:buChar char="•"/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 marL="793750" indent="-182563">
              <a:buClr>
                <a:schemeClr val="tx2"/>
              </a:buClr>
              <a:buFont typeface="Lucida Grande"/>
              <a:buChar char="-"/>
              <a:defRPr sz="2000">
                <a:solidFill>
                  <a:schemeClr val="accent3">
                    <a:lumMod val="50000"/>
                  </a:schemeClr>
                </a:solidFill>
              </a:defRPr>
            </a:lvl4pPr>
            <a:lvl5pPr marL="1152525" indent="-342900">
              <a:buClr>
                <a:schemeClr val="tx2"/>
              </a:buClr>
              <a:buFont typeface="Arial"/>
              <a:buChar char="•"/>
              <a:defRPr sz="2000"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23044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543800" cy="990727"/>
          </a:xfrm>
        </p:spPr>
        <p:txBody>
          <a:bodyPr bIns="0" anchor="b"/>
          <a:lstStyle>
            <a:lvl1pPr>
              <a:defRPr sz="54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61760" cy="7620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4F622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r>
              <a:rPr lang="en-US" dirty="0"/>
              <a:t>Room for two lines of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85801" y="2133600"/>
            <a:ext cx="7543800" cy="990600"/>
          </a:xfrm>
        </p:spPr>
        <p:txBody>
          <a:bodyPr tIns="0">
            <a:noAutofit/>
          </a:bodyPr>
          <a:lstStyle>
            <a:lvl1pPr marL="0" indent="0" algn="l">
              <a:buNone/>
              <a:defRPr sz="3600" spc="-100" baseline="0">
                <a:solidFill>
                  <a:schemeClr val="tx2"/>
                </a:solidFill>
                <a:latin typeface="+mj-lt"/>
              </a:defRPr>
            </a:lvl1pPr>
            <a:lvl2pPr marL="41148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371600" y="5715000"/>
            <a:ext cx="6477000" cy="76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4F6228"/>
                </a:solidFill>
              </a:defRPr>
            </a:lvl1pPr>
            <a:lvl2pPr marL="411480" indent="0">
              <a:buNone/>
              <a:defRPr>
                <a:solidFill>
                  <a:srgbClr val="8E8D8C"/>
                </a:solidFill>
              </a:defRPr>
            </a:lvl2pPr>
            <a:lvl3pPr marL="777240" indent="0">
              <a:buNone/>
              <a:defRPr>
                <a:solidFill>
                  <a:srgbClr val="8E8D8C"/>
                </a:solidFill>
              </a:defRPr>
            </a:lvl3pPr>
            <a:lvl4pPr marL="1051560" indent="0">
              <a:buNone/>
              <a:defRPr>
                <a:solidFill>
                  <a:srgbClr val="8E8D8C"/>
                </a:solidFill>
              </a:defRPr>
            </a:lvl4pPr>
            <a:lvl5pPr marL="1325880" indent="0">
              <a:buNone/>
              <a:defRPr>
                <a:solidFill>
                  <a:srgbClr val="8E8D8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Room for two lines of text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311525" y="4721225"/>
            <a:ext cx="2530475" cy="876300"/>
          </a:xfrm>
        </p:spPr>
        <p:txBody>
          <a:bodyPr anchor="ctr" anchorCtr="0"/>
          <a:lstStyle>
            <a:lvl1pPr algn="ctr">
              <a:defRPr lang="en-US" sz="1600" baseline="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5298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0" y="1600200"/>
            <a:ext cx="5257800" cy="4800600"/>
          </a:xfrm>
        </p:spPr>
        <p:txBody>
          <a:bodyPr/>
          <a:lstStyle>
            <a:lvl1pPr algn="ctr">
              <a:lnSpc>
                <a:spcPct val="170000"/>
              </a:lnSpc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9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4488" indent="-342900">
              <a:spcBef>
                <a:spcPts val="1200"/>
              </a:spcBef>
              <a:buClr>
                <a:schemeClr val="tx2"/>
              </a:buClr>
              <a:buFont typeface="Lucida Grande"/>
              <a:buChar char="-"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 marL="285750" indent="-182563">
              <a:buClr>
                <a:schemeClr val="tx2"/>
              </a:buClr>
              <a:buFont typeface="Lucida Grande"/>
              <a:buChar char="-"/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 marL="622300" indent="-182563">
              <a:buClr>
                <a:schemeClr val="tx2"/>
              </a:buClr>
              <a:buFont typeface="Arial"/>
              <a:buChar char="•"/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 marL="793750" indent="-182563">
              <a:buClr>
                <a:schemeClr val="tx2"/>
              </a:buClr>
              <a:buFont typeface="Lucida Grande"/>
              <a:buChar char="-"/>
              <a:defRPr sz="2000">
                <a:solidFill>
                  <a:schemeClr val="accent3">
                    <a:lumMod val="50000"/>
                  </a:schemeClr>
                </a:solidFill>
              </a:defRPr>
            </a:lvl4pPr>
            <a:lvl5pPr marL="1152525" indent="-342900">
              <a:buClr>
                <a:schemeClr val="tx2"/>
              </a:buClr>
              <a:buFont typeface="Arial"/>
              <a:buChar char="•"/>
              <a:defRPr sz="2000"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55643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6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7620000" cy="381000"/>
          </a:xfrm>
        </p:spPr>
        <p:txBody>
          <a:bodyPr>
            <a:noAutofit/>
          </a:bodyPr>
          <a:lstStyle>
            <a:lvl1pPr marL="740664" indent="0">
              <a:spcBef>
                <a:spcPts val="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11480" indent="0">
              <a:buFontTx/>
              <a:buNone/>
              <a:defRPr sz="2000" b="1">
                <a:solidFill>
                  <a:schemeClr val="tx2"/>
                </a:solidFill>
              </a:defRPr>
            </a:lvl2pPr>
            <a:lvl3pPr marL="777240" indent="0">
              <a:buFontTx/>
              <a:buNone/>
              <a:defRPr sz="2000" b="1">
                <a:solidFill>
                  <a:schemeClr val="tx2"/>
                </a:solidFill>
              </a:defRPr>
            </a:lvl3pPr>
            <a:lvl4pPr marL="1051560" indent="0">
              <a:buFontTx/>
              <a:buNone/>
              <a:defRPr sz="2000" b="1">
                <a:solidFill>
                  <a:schemeClr val="tx2"/>
                </a:solidFill>
              </a:defRPr>
            </a:lvl4pPr>
            <a:lvl5pPr marL="1325880" indent="0">
              <a:buFontTx/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4629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10137"/>
            <a:ext cx="7202487" cy="1168400"/>
          </a:xfrm>
        </p:spPr>
        <p:txBody>
          <a:bodyPr anchor="t"/>
          <a:lstStyle>
            <a:lvl1pPr algn="l">
              <a:defRPr sz="3600" b="0" cap="none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76600"/>
            <a:ext cx="7696200" cy="1633538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9876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>
                <a:solidFill>
                  <a:srgbClr val="4F6228"/>
                </a:solidFill>
              </a:defRPr>
            </a:lvl1pPr>
            <a:lvl2pPr marL="285750" indent="-182563">
              <a:buClr>
                <a:schemeClr val="tx2"/>
              </a:buClr>
              <a:buFont typeface="Lucida Grande"/>
              <a:buChar char="-"/>
              <a:defRPr sz="2400">
                <a:solidFill>
                  <a:srgbClr val="4F6228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rgbClr val="4F6228"/>
                </a:solidFill>
              </a:defRPr>
            </a:lvl3pPr>
            <a:lvl4pPr>
              <a:defRPr sz="1800">
                <a:solidFill>
                  <a:srgbClr val="4F6228"/>
                </a:solidFill>
              </a:defRPr>
            </a:lvl4pPr>
            <a:lvl5pPr>
              <a:defRPr sz="1800">
                <a:solidFill>
                  <a:srgbClr val="4F622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>
                <a:solidFill>
                  <a:srgbClr val="4F6228"/>
                </a:solidFill>
              </a:defRPr>
            </a:lvl1pPr>
            <a:lvl2pPr marL="285750" indent="-182563">
              <a:buClr>
                <a:schemeClr val="tx2"/>
              </a:buClr>
              <a:buFont typeface="Lucida Grande"/>
              <a:buChar char="-"/>
              <a:defRPr sz="2400">
                <a:solidFill>
                  <a:srgbClr val="4F6228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rgbClr val="4F6228"/>
                </a:solidFill>
              </a:defRPr>
            </a:lvl3pPr>
            <a:lvl4pPr>
              <a:defRPr sz="1800">
                <a:solidFill>
                  <a:srgbClr val="4F6228"/>
                </a:solidFill>
              </a:defRPr>
            </a:lvl4pPr>
            <a:lvl5pPr>
              <a:defRPr sz="1800">
                <a:solidFill>
                  <a:srgbClr val="4F622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76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>
                <a:solidFill>
                  <a:srgbClr val="4F6228"/>
                </a:solidFill>
              </a:defRPr>
            </a:lvl1pPr>
            <a:lvl2pPr marL="285750" indent="-182563">
              <a:buClr>
                <a:schemeClr val="tx2"/>
              </a:buClr>
              <a:buFont typeface="Lucida Grande"/>
              <a:buChar char="-"/>
              <a:defRPr sz="2000">
                <a:solidFill>
                  <a:srgbClr val="4F6228"/>
                </a:solidFill>
              </a:defRPr>
            </a:lvl2pPr>
            <a:lvl3pPr>
              <a:buClr>
                <a:schemeClr val="tx2"/>
              </a:buClr>
              <a:defRPr sz="1800">
                <a:solidFill>
                  <a:srgbClr val="4F6228"/>
                </a:solidFill>
              </a:defRPr>
            </a:lvl3pPr>
            <a:lvl4pPr>
              <a:defRPr sz="1600">
                <a:solidFill>
                  <a:srgbClr val="4F6228"/>
                </a:solidFill>
              </a:defRPr>
            </a:lvl4pPr>
            <a:lvl5pPr>
              <a:defRPr sz="1600">
                <a:solidFill>
                  <a:srgbClr val="4F622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>
                <a:solidFill>
                  <a:srgbClr val="4F6228"/>
                </a:solidFill>
              </a:defRPr>
            </a:lvl1pPr>
            <a:lvl2pPr marL="285750" indent="-182563">
              <a:buFont typeface="Lucida Grande"/>
              <a:buChar char="-"/>
              <a:defRPr sz="2000">
                <a:solidFill>
                  <a:srgbClr val="4F6228"/>
                </a:solidFill>
              </a:defRPr>
            </a:lvl2pPr>
            <a:lvl3pPr>
              <a:buClr>
                <a:schemeClr val="tx2"/>
              </a:buClr>
              <a:defRPr sz="1800">
                <a:solidFill>
                  <a:srgbClr val="4F6228"/>
                </a:solidFill>
              </a:defRPr>
            </a:lvl3pPr>
            <a:lvl4pPr>
              <a:defRPr sz="1600">
                <a:solidFill>
                  <a:srgbClr val="4F6228"/>
                </a:solidFill>
              </a:defRPr>
            </a:lvl4pPr>
            <a:lvl5pPr>
              <a:defRPr sz="1600">
                <a:solidFill>
                  <a:srgbClr val="4F622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9543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1259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413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524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24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6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1952"/>
            <a:ext cx="4038600" cy="4270248"/>
          </a:xfrm>
        </p:spPr>
        <p:txBody>
          <a:bodyPr anchor="ctr" anchorCtr="0"/>
          <a:lstStyle>
            <a:lvl1pPr marL="114300" indent="0" algn="ctr">
              <a:buFontTx/>
              <a:buNone/>
              <a:defRPr sz="3400">
                <a:solidFill>
                  <a:schemeClr val="tx1"/>
                </a:solidFill>
              </a:defRPr>
            </a:lvl1pPr>
            <a:lvl2pPr marL="411480" indent="0">
              <a:buFontTx/>
              <a:buNone/>
              <a:defRPr sz="3600">
                <a:solidFill>
                  <a:schemeClr val="tx1"/>
                </a:solidFill>
              </a:defRPr>
            </a:lvl2pPr>
            <a:lvl3pPr marL="777240" indent="0">
              <a:buFontTx/>
              <a:buNone/>
              <a:defRPr sz="3600">
                <a:solidFill>
                  <a:schemeClr val="tx1"/>
                </a:solidFill>
              </a:defRPr>
            </a:lvl3pPr>
            <a:lvl4pPr marL="1051560" indent="0">
              <a:buFontTx/>
              <a:buNone/>
              <a:defRPr sz="3600">
                <a:solidFill>
                  <a:schemeClr val="tx1"/>
                </a:solidFill>
              </a:defRPr>
            </a:lvl4pPr>
            <a:lvl5pPr marL="1325880" indent="0">
              <a:buFontTx/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7620000" cy="381000"/>
          </a:xfrm>
        </p:spPr>
        <p:txBody>
          <a:bodyPr>
            <a:noAutofit/>
          </a:bodyPr>
          <a:lstStyle>
            <a:lvl1pPr marL="741363" indent="-1588">
              <a:spcBef>
                <a:spcPts val="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11480" indent="0">
              <a:buFontTx/>
              <a:buNone/>
              <a:defRPr sz="2000" b="1"/>
            </a:lvl2pPr>
            <a:lvl3pPr marL="777240" indent="0">
              <a:buFontTx/>
              <a:buNone/>
              <a:defRPr sz="2000" b="1"/>
            </a:lvl3pPr>
            <a:lvl4pPr marL="1051560" indent="0">
              <a:buFontTx/>
              <a:buNone/>
              <a:defRPr sz="2000" b="1"/>
            </a:lvl4pPr>
            <a:lvl5pPr marL="1325880" indent="0">
              <a:buFontTx/>
              <a:buNone/>
              <a:defRPr sz="20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 rot="600000">
            <a:off x="4807311" y="2004284"/>
            <a:ext cx="3114715" cy="421314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5755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26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543800" cy="990727"/>
          </a:xfrm>
        </p:spPr>
        <p:txBody>
          <a:bodyPr bIns="0" anchor="b"/>
          <a:lstStyle>
            <a:lvl1pPr>
              <a:defRPr sz="54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61760" cy="7620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4F622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r>
              <a:rPr lang="en-US" dirty="0"/>
              <a:t>Room for two lines of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85801" y="2133600"/>
            <a:ext cx="7543800" cy="990600"/>
          </a:xfrm>
        </p:spPr>
        <p:txBody>
          <a:bodyPr tIns="0">
            <a:noAutofit/>
          </a:bodyPr>
          <a:lstStyle>
            <a:lvl1pPr marL="0" indent="0" algn="l">
              <a:buNone/>
              <a:defRPr sz="3600" spc="-100" baseline="0">
                <a:solidFill>
                  <a:schemeClr val="tx2"/>
                </a:solidFill>
                <a:latin typeface="+mj-lt"/>
              </a:defRPr>
            </a:lvl1pPr>
            <a:lvl2pPr marL="41148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371600" y="5715000"/>
            <a:ext cx="6477000" cy="76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4F6228"/>
                </a:solidFill>
              </a:defRPr>
            </a:lvl1pPr>
            <a:lvl2pPr marL="411480" indent="0">
              <a:buNone/>
              <a:defRPr>
                <a:solidFill>
                  <a:srgbClr val="8E8D8C"/>
                </a:solidFill>
              </a:defRPr>
            </a:lvl2pPr>
            <a:lvl3pPr marL="777240" indent="0">
              <a:buNone/>
              <a:defRPr>
                <a:solidFill>
                  <a:srgbClr val="8E8D8C"/>
                </a:solidFill>
              </a:defRPr>
            </a:lvl3pPr>
            <a:lvl4pPr marL="1051560" indent="0">
              <a:buNone/>
              <a:defRPr>
                <a:solidFill>
                  <a:srgbClr val="8E8D8C"/>
                </a:solidFill>
              </a:defRPr>
            </a:lvl4pPr>
            <a:lvl5pPr marL="1325880" indent="0">
              <a:buNone/>
              <a:defRPr>
                <a:solidFill>
                  <a:srgbClr val="8E8D8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Room for two lines of text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311525" y="4721225"/>
            <a:ext cx="2530475" cy="876300"/>
          </a:xfrm>
        </p:spPr>
        <p:txBody>
          <a:bodyPr anchor="ctr" anchorCtr="0"/>
          <a:lstStyle>
            <a:lvl1pPr algn="ctr">
              <a:defRPr lang="en-US" sz="1600" baseline="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1880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47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0" y="1600200"/>
            <a:ext cx="5257800" cy="4800600"/>
          </a:xfrm>
        </p:spPr>
        <p:txBody>
          <a:bodyPr/>
          <a:lstStyle>
            <a:lvl1pPr algn="ctr">
              <a:lnSpc>
                <a:spcPct val="170000"/>
              </a:lnSpc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11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6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7620000" cy="381000"/>
          </a:xfrm>
        </p:spPr>
        <p:txBody>
          <a:bodyPr>
            <a:noAutofit/>
          </a:bodyPr>
          <a:lstStyle>
            <a:lvl1pPr marL="740664" indent="0">
              <a:spcBef>
                <a:spcPts val="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11480" indent="0">
              <a:buFontTx/>
              <a:buNone/>
              <a:defRPr sz="2000" b="1">
                <a:solidFill>
                  <a:schemeClr val="tx2"/>
                </a:solidFill>
              </a:defRPr>
            </a:lvl2pPr>
            <a:lvl3pPr marL="777240" indent="0">
              <a:buFontTx/>
              <a:buNone/>
              <a:defRPr sz="2000" b="1">
                <a:solidFill>
                  <a:schemeClr val="tx2"/>
                </a:solidFill>
              </a:defRPr>
            </a:lvl3pPr>
            <a:lvl4pPr marL="1051560" indent="0">
              <a:buFontTx/>
              <a:buNone/>
              <a:defRPr sz="2000" b="1">
                <a:solidFill>
                  <a:schemeClr val="tx2"/>
                </a:solidFill>
              </a:defRPr>
            </a:lvl4pPr>
            <a:lvl5pPr marL="1325880" indent="0">
              <a:buFontTx/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407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10137"/>
            <a:ext cx="7202487" cy="1168400"/>
          </a:xfrm>
        </p:spPr>
        <p:txBody>
          <a:bodyPr anchor="t"/>
          <a:lstStyle>
            <a:lvl1pPr algn="l">
              <a:defRPr sz="3600" b="0" cap="none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76600"/>
            <a:ext cx="7696200" cy="1633538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30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>
                <a:solidFill>
                  <a:srgbClr val="4F6228"/>
                </a:solidFill>
              </a:defRPr>
            </a:lvl1pPr>
            <a:lvl2pPr marL="285750" indent="-182563">
              <a:buClr>
                <a:schemeClr val="tx2"/>
              </a:buClr>
              <a:buFont typeface="Lucida Grande"/>
              <a:buChar char="-"/>
              <a:defRPr sz="2400">
                <a:solidFill>
                  <a:srgbClr val="4F6228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rgbClr val="4F6228"/>
                </a:solidFill>
              </a:defRPr>
            </a:lvl3pPr>
            <a:lvl4pPr>
              <a:defRPr sz="1800">
                <a:solidFill>
                  <a:srgbClr val="4F6228"/>
                </a:solidFill>
              </a:defRPr>
            </a:lvl4pPr>
            <a:lvl5pPr>
              <a:defRPr sz="1800">
                <a:solidFill>
                  <a:srgbClr val="4F622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>
                <a:solidFill>
                  <a:srgbClr val="4F6228"/>
                </a:solidFill>
              </a:defRPr>
            </a:lvl1pPr>
            <a:lvl2pPr marL="285750" indent="-182563">
              <a:buClr>
                <a:schemeClr val="tx2"/>
              </a:buClr>
              <a:buFont typeface="Lucida Grande"/>
              <a:buChar char="-"/>
              <a:defRPr sz="2400">
                <a:solidFill>
                  <a:srgbClr val="4F6228"/>
                </a:solidFill>
              </a:defRPr>
            </a:lvl2pPr>
            <a:lvl3pPr>
              <a:buClr>
                <a:schemeClr val="tx2"/>
              </a:buClr>
              <a:defRPr sz="2000">
                <a:solidFill>
                  <a:srgbClr val="4F6228"/>
                </a:solidFill>
              </a:defRPr>
            </a:lvl3pPr>
            <a:lvl4pPr>
              <a:defRPr sz="1800">
                <a:solidFill>
                  <a:srgbClr val="4F6228"/>
                </a:solidFill>
              </a:defRPr>
            </a:lvl4pPr>
            <a:lvl5pPr>
              <a:defRPr sz="1800">
                <a:solidFill>
                  <a:srgbClr val="4F622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08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>
                <a:solidFill>
                  <a:srgbClr val="4F6228"/>
                </a:solidFill>
              </a:defRPr>
            </a:lvl1pPr>
            <a:lvl2pPr marL="285750" indent="-182563">
              <a:buClr>
                <a:schemeClr val="tx2"/>
              </a:buClr>
              <a:buFont typeface="Lucida Grande"/>
              <a:buChar char="-"/>
              <a:defRPr sz="2000">
                <a:solidFill>
                  <a:srgbClr val="4F6228"/>
                </a:solidFill>
              </a:defRPr>
            </a:lvl2pPr>
            <a:lvl3pPr>
              <a:buClr>
                <a:schemeClr val="tx2"/>
              </a:buClr>
              <a:defRPr sz="1800">
                <a:solidFill>
                  <a:srgbClr val="4F6228"/>
                </a:solidFill>
              </a:defRPr>
            </a:lvl3pPr>
            <a:lvl4pPr>
              <a:defRPr sz="1600">
                <a:solidFill>
                  <a:srgbClr val="4F6228"/>
                </a:solidFill>
              </a:defRPr>
            </a:lvl4pPr>
            <a:lvl5pPr>
              <a:defRPr sz="1600">
                <a:solidFill>
                  <a:srgbClr val="4F622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>
                <a:solidFill>
                  <a:srgbClr val="4F6228"/>
                </a:solidFill>
              </a:defRPr>
            </a:lvl1pPr>
            <a:lvl2pPr marL="285750" indent="-182563">
              <a:buFont typeface="Lucida Grande"/>
              <a:buChar char="-"/>
              <a:defRPr sz="2000">
                <a:solidFill>
                  <a:srgbClr val="4F6228"/>
                </a:solidFill>
              </a:defRPr>
            </a:lvl2pPr>
            <a:lvl3pPr>
              <a:buClr>
                <a:schemeClr val="tx2"/>
              </a:buClr>
              <a:defRPr sz="1800">
                <a:solidFill>
                  <a:srgbClr val="4F6228"/>
                </a:solidFill>
              </a:defRPr>
            </a:lvl3pPr>
            <a:lvl4pPr>
              <a:defRPr sz="1600">
                <a:solidFill>
                  <a:srgbClr val="4F6228"/>
                </a:solidFill>
              </a:defRPr>
            </a:lvl4pPr>
            <a:lvl5pPr>
              <a:defRPr sz="1600">
                <a:solidFill>
                  <a:srgbClr val="4F622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7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956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0F2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 userDrawn="1"/>
        </p:nvSpPr>
        <p:spPr bwMode="auto">
          <a:xfrm>
            <a:off x="4572000" y="6594475"/>
            <a:ext cx="4267200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" b="1">
                <a:solidFill>
                  <a:prstClr val="black"/>
                </a:solidFill>
              </a:rPr>
              <a:t>© Teepa Snow, Positive Approach, LLC – to be reused only with permission.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6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588" indent="-1588" algn="l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buFont typeface="Arial" pitchFamily="34" charset="0"/>
        <a:defRPr sz="2200" kern="1200">
          <a:solidFill>
            <a:srgbClr val="4F6228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285750" indent="-182563" algn="l" rtl="0" eaLnBrk="0" fontAlgn="base" hangingPunct="0">
        <a:spcBef>
          <a:spcPts val="1200"/>
        </a:spcBef>
        <a:spcAft>
          <a:spcPct val="0"/>
        </a:spcAft>
        <a:buClr>
          <a:schemeClr val="tx2"/>
        </a:buClr>
        <a:buFont typeface="Lucida Grande" charset="0"/>
        <a:buChar char="-"/>
        <a:defRPr sz="2200" kern="1200">
          <a:solidFill>
            <a:srgbClr val="4F6228"/>
          </a:solidFill>
          <a:latin typeface="+mn-lt"/>
          <a:ea typeface="MS PGothic" panose="020B0600070205080204" pitchFamily="34" charset="-128"/>
          <a:cs typeface="+mn-cs"/>
        </a:defRPr>
      </a:lvl2pPr>
      <a:lvl3pPr marL="622300" indent="-182563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4F6228"/>
          </a:solidFill>
          <a:latin typeface="+mn-lt"/>
          <a:ea typeface="MS PGothic" panose="020B0600070205080204" pitchFamily="34" charset="-128"/>
          <a:cs typeface="+mn-cs"/>
        </a:defRPr>
      </a:lvl3pPr>
      <a:lvl4pPr marL="793750" indent="-182563" algn="l" rtl="0" eaLnBrk="0" fontAlgn="base" hangingPunct="0">
        <a:spcBef>
          <a:spcPts val="600"/>
        </a:spcBef>
        <a:spcAft>
          <a:spcPct val="0"/>
        </a:spcAft>
        <a:buClr>
          <a:srgbClr val="9BBB59"/>
        </a:buClr>
        <a:buFont typeface="Arial" pitchFamily="34" charset="0"/>
        <a:buChar char="•"/>
        <a:defRPr kern="1200">
          <a:solidFill>
            <a:srgbClr val="4F6228"/>
          </a:solidFill>
          <a:latin typeface="+mn-lt"/>
          <a:ea typeface="MS PGothic" panose="020B0600070205080204" pitchFamily="34" charset="-128"/>
          <a:cs typeface="+mn-cs"/>
        </a:defRPr>
      </a:lvl4pPr>
      <a:lvl5pPr marL="992188" indent="-182563" algn="l" rtl="0" eaLnBrk="0" fontAlgn="base" hangingPunct="0">
        <a:spcBef>
          <a:spcPts val="600"/>
        </a:spcBef>
        <a:spcAft>
          <a:spcPct val="0"/>
        </a:spcAft>
        <a:buClr>
          <a:srgbClr val="8064A2"/>
        </a:buClr>
        <a:buFont typeface="Arial" pitchFamily="34" charset="0"/>
        <a:buChar char="•"/>
        <a:defRPr sz="1600" kern="1200">
          <a:solidFill>
            <a:srgbClr val="4F6228"/>
          </a:solidFill>
          <a:latin typeface="+mn-lt"/>
          <a:ea typeface="MS PGothic" panose="020B0600070205080204" pitchFamily="34" charset="-128"/>
          <a:cs typeface="+mn-cs"/>
        </a:defRPr>
      </a:lvl5pPr>
      <a:lvl6pPr marL="1173163" indent="-182563" algn="l" defTabSz="914400" rtl="0" eaLnBrk="1" latinLnBrk="0" hangingPunct="1">
        <a:spcBef>
          <a:spcPts val="6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rgbClr val="4F6228"/>
          </a:solidFill>
          <a:latin typeface="+mn-lt"/>
          <a:ea typeface="+mn-ea"/>
          <a:cs typeface="+mn-cs"/>
        </a:defRPr>
      </a:lvl6pPr>
      <a:lvl7pPr marL="1354138" indent="-1825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tabLst/>
        <a:defRPr sz="1400" kern="1200">
          <a:solidFill>
            <a:srgbClr val="4F6228"/>
          </a:solidFill>
          <a:latin typeface="+mn-lt"/>
          <a:ea typeface="+mn-ea"/>
          <a:cs typeface="+mn-cs"/>
        </a:defRPr>
      </a:lvl7pPr>
      <a:lvl8pPr marL="1544638" indent="-182563" algn="l" defTabSz="914400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tabLst/>
        <a:defRPr sz="1400" kern="1200">
          <a:solidFill>
            <a:srgbClr val="4F6228"/>
          </a:solidFill>
          <a:latin typeface="+mn-lt"/>
          <a:ea typeface="+mn-ea"/>
          <a:cs typeface="+mn-cs"/>
        </a:defRPr>
      </a:lvl8pPr>
      <a:lvl9pPr marL="1717675" indent="-182563" algn="l" defTabSz="914400" rtl="0" eaLnBrk="1" latinLnBrk="0" hangingPunct="1">
        <a:spcBef>
          <a:spcPts val="600"/>
        </a:spcBef>
        <a:buClr>
          <a:schemeClr val="accent3"/>
        </a:buClr>
        <a:buFont typeface="Arial" pitchFamily="34" charset="0"/>
        <a:buChar char="•"/>
        <a:tabLst/>
        <a:defRPr sz="1400" kern="1200" baseline="0">
          <a:solidFill>
            <a:srgbClr val="4F622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rgbClr val="0F2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 userDrawn="1"/>
        </p:nvSpPr>
        <p:spPr bwMode="auto">
          <a:xfrm>
            <a:off x="4572000" y="6594475"/>
            <a:ext cx="4267200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" b="1">
                <a:solidFill>
                  <a:prstClr val="black"/>
                </a:solidFill>
              </a:rPr>
              <a:t>© Teepa Snow, Positive Approach, LLC – to be reused only with permission.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5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588" indent="-1588" algn="l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buFont typeface="Arial" pitchFamily="34" charset="0"/>
        <a:defRPr sz="2200" kern="1200">
          <a:solidFill>
            <a:srgbClr val="4F6228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285750" indent="-182563" algn="l" rtl="0" eaLnBrk="0" fontAlgn="base" hangingPunct="0">
        <a:spcBef>
          <a:spcPts val="1200"/>
        </a:spcBef>
        <a:spcAft>
          <a:spcPct val="0"/>
        </a:spcAft>
        <a:buClr>
          <a:schemeClr val="tx2"/>
        </a:buClr>
        <a:buFont typeface="Lucida Grande" charset="0"/>
        <a:buChar char="-"/>
        <a:defRPr sz="2200" kern="1200">
          <a:solidFill>
            <a:srgbClr val="4F6228"/>
          </a:solidFill>
          <a:latin typeface="+mn-lt"/>
          <a:ea typeface="MS PGothic" panose="020B0600070205080204" pitchFamily="34" charset="-128"/>
          <a:cs typeface="+mn-cs"/>
        </a:defRPr>
      </a:lvl2pPr>
      <a:lvl3pPr marL="622300" indent="-182563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 kern="1200">
          <a:solidFill>
            <a:srgbClr val="4F6228"/>
          </a:solidFill>
          <a:latin typeface="+mn-lt"/>
          <a:ea typeface="MS PGothic" panose="020B0600070205080204" pitchFamily="34" charset="-128"/>
          <a:cs typeface="+mn-cs"/>
        </a:defRPr>
      </a:lvl3pPr>
      <a:lvl4pPr marL="793750" indent="-182563" algn="l" rtl="0" eaLnBrk="0" fontAlgn="base" hangingPunct="0">
        <a:spcBef>
          <a:spcPts val="600"/>
        </a:spcBef>
        <a:spcAft>
          <a:spcPct val="0"/>
        </a:spcAft>
        <a:buClr>
          <a:srgbClr val="9BBB59"/>
        </a:buClr>
        <a:buFont typeface="Arial" pitchFamily="34" charset="0"/>
        <a:buChar char="•"/>
        <a:defRPr kern="1200">
          <a:solidFill>
            <a:srgbClr val="4F6228"/>
          </a:solidFill>
          <a:latin typeface="+mn-lt"/>
          <a:ea typeface="MS PGothic" panose="020B0600070205080204" pitchFamily="34" charset="-128"/>
          <a:cs typeface="+mn-cs"/>
        </a:defRPr>
      </a:lvl4pPr>
      <a:lvl5pPr marL="992188" indent="-182563" algn="l" rtl="0" eaLnBrk="0" fontAlgn="base" hangingPunct="0">
        <a:spcBef>
          <a:spcPts val="600"/>
        </a:spcBef>
        <a:spcAft>
          <a:spcPct val="0"/>
        </a:spcAft>
        <a:buClr>
          <a:srgbClr val="8064A2"/>
        </a:buClr>
        <a:buFont typeface="Arial" pitchFamily="34" charset="0"/>
        <a:buChar char="•"/>
        <a:defRPr sz="1600" kern="1200">
          <a:solidFill>
            <a:srgbClr val="4F6228"/>
          </a:solidFill>
          <a:latin typeface="+mn-lt"/>
          <a:ea typeface="MS PGothic" panose="020B0600070205080204" pitchFamily="34" charset="-128"/>
          <a:cs typeface="+mn-cs"/>
        </a:defRPr>
      </a:lvl5pPr>
      <a:lvl6pPr marL="1173163" indent="-182563" algn="l" defTabSz="914400" rtl="0" eaLnBrk="1" latinLnBrk="0" hangingPunct="1">
        <a:spcBef>
          <a:spcPts val="6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rgbClr val="4F6228"/>
          </a:solidFill>
          <a:latin typeface="+mn-lt"/>
          <a:ea typeface="+mn-ea"/>
          <a:cs typeface="+mn-cs"/>
        </a:defRPr>
      </a:lvl6pPr>
      <a:lvl7pPr marL="1354138" indent="-1825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tabLst/>
        <a:defRPr sz="1400" kern="1200">
          <a:solidFill>
            <a:srgbClr val="4F6228"/>
          </a:solidFill>
          <a:latin typeface="+mn-lt"/>
          <a:ea typeface="+mn-ea"/>
          <a:cs typeface="+mn-cs"/>
        </a:defRPr>
      </a:lvl7pPr>
      <a:lvl8pPr marL="1544638" indent="-182563" algn="l" defTabSz="914400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tabLst/>
        <a:defRPr sz="1400" kern="1200">
          <a:solidFill>
            <a:srgbClr val="4F6228"/>
          </a:solidFill>
          <a:latin typeface="+mn-lt"/>
          <a:ea typeface="+mn-ea"/>
          <a:cs typeface="+mn-cs"/>
        </a:defRPr>
      </a:lvl8pPr>
      <a:lvl9pPr marL="1717675" indent="-182563" algn="l" defTabSz="914400" rtl="0" eaLnBrk="1" latinLnBrk="0" hangingPunct="1">
        <a:spcBef>
          <a:spcPts val="600"/>
        </a:spcBef>
        <a:buClr>
          <a:schemeClr val="accent3"/>
        </a:buClr>
        <a:buFont typeface="Arial" pitchFamily="34" charset="0"/>
        <a:buChar char="•"/>
        <a:tabLst/>
        <a:defRPr sz="1400" kern="1200" baseline="0">
          <a:solidFill>
            <a:srgbClr val="4F622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10.png@01DB7EF0.4300D36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10.png@01DB7EF0.4300D36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10.png@01DB7EF0.4300D36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cid:image010.png@01DB7EF0.4300D36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cid:image010.png@01DB7EF0.4300D36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10.png@01DB7EF0.4300D36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10.png@01DB7EF0.4300D36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10.png@01DB7EF0.4300D36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10.png@01DB7EF0.4300D36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10.png@01DB7EF0.4300D36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B7EF0.4300D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81375"/>
            <a:ext cx="34480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762000"/>
            <a:ext cx="49911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402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7620000" cy="5492080"/>
          </a:xfrm>
        </p:spPr>
        <p:txBody>
          <a:bodyPr/>
          <a:lstStyle/>
          <a:p>
            <a:pPr marL="1588" indent="0" algn="ctr">
              <a:buNone/>
            </a:pPr>
            <a:r>
              <a:rPr lang="en-CA" sz="2400" b="1" dirty="0">
                <a:solidFill>
                  <a:schemeClr val="tx2"/>
                </a:solidFill>
              </a:rPr>
              <a:t>The caregiver must early on build a team!!</a:t>
            </a:r>
          </a:p>
          <a:p>
            <a:pPr marL="1588" indent="0">
              <a:buNone/>
            </a:pPr>
            <a:r>
              <a:rPr lang="en-CA" dirty="0"/>
              <a:t>If you do not recognize their need for support, by the time you are worn out and you try to detach – the person is so used to you that they won’t accept anyone else.</a:t>
            </a:r>
          </a:p>
          <a:p>
            <a:pPr marL="1588" indent="0">
              <a:buNone/>
            </a:pPr>
            <a:endParaRPr lang="en-CA" dirty="0"/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Ease the person in slowly to new relationships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Continue to stay connected while new relationships are being created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Go slow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Not only family members and friends but professional caregivers</a:t>
            </a:r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00775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863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en-CA" dirty="0"/>
              <a:t>The second way people respond who have awareness that something is happening to them is: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2) </a:t>
            </a:r>
            <a:r>
              <a:rPr lang="en-CA" dirty="0"/>
              <a:t>20% of people living with dementia are aware of skill loss – this makes them feel a loss of control and they don’t want anyone else to notice and think less of them. They have always been in charge, ran things.</a:t>
            </a:r>
          </a:p>
          <a:p>
            <a:pPr marL="1588" indent="0">
              <a:buNone/>
            </a:pPr>
            <a:endParaRPr lang="en-CA" dirty="0"/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“Let’s talk about it later.”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“I don’t need your help.”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“I’m fine.”</a:t>
            </a:r>
          </a:p>
          <a:p>
            <a:pPr marL="1588" indent="0">
              <a:buNone/>
            </a:pPr>
            <a:endParaRPr lang="en-CA" dirty="0"/>
          </a:p>
          <a:p>
            <a:pPr marL="1588" indent="0">
              <a:buNone/>
            </a:pPr>
            <a:endParaRPr lang="en-CA" dirty="0"/>
          </a:p>
          <a:p>
            <a:pPr marL="1588" indent="0">
              <a:buNone/>
            </a:pPr>
            <a:endParaRPr lang="en-CA" dirty="0"/>
          </a:p>
          <a:p>
            <a:pPr marL="1588" indent="0">
              <a:buNone/>
            </a:pPr>
            <a:endParaRPr lang="en-CA" dirty="0"/>
          </a:p>
          <a:p>
            <a:pPr marL="1588" indent="0">
              <a:buNone/>
            </a:pPr>
            <a:endParaRPr lang="en-CA" dirty="0">
              <a:solidFill>
                <a:schemeClr val="tx2"/>
              </a:solidFill>
            </a:endParaRPr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154850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093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Start withdrawing – wont go to events, the doctor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Leave everything 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Sorting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Territorial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Wont throw things away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Lots of notes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Insist on looking and doing things later – bath, change clothes…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  <a:p>
            <a:pPr marL="1588" indent="0" algn="ctr">
              <a:buNone/>
            </a:pPr>
            <a:r>
              <a:rPr lang="en-CA" dirty="0"/>
              <a:t> </a:t>
            </a:r>
            <a:r>
              <a:rPr lang="en-CA" dirty="0">
                <a:solidFill>
                  <a:schemeClr val="tx2"/>
                </a:solidFill>
              </a:rPr>
              <a:t>What are they most scared about?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93296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269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7620000" cy="4800600"/>
          </a:xfrm>
        </p:spPr>
        <p:txBody>
          <a:bodyPr>
            <a:normAutofit/>
          </a:bodyPr>
          <a:lstStyle/>
          <a:p>
            <a:pPr marL="1588" indent="0" algn="ctr">
              <a:buNone/>
            </a:pPr>
            <a:endParaRPr lang="en-CA" sz="3200" dirty="0"/>
          </a:p>
          <a:p>
            <a:pPr marL="1588" indent="0" algn="ctr">
              <a:buNone/>
            </a:pPr>
            <a:endParaRPr lang="en-CA" sz="3200" dirty="0"/>
          </a:p>
          <a:p>
            <a:pPr marL="1588" indent="0" algn="ctr">
              <a:buNone/>
            </a:pPr>
            <a:r>
              <a:rPr lang="en-CA" sz="3200" dirty="0"/>
              <a:t>The worse thing you can do is notice their loss with your behaviour and point out what they are doing wrong. </a:t>
            </a:r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165304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711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dirty="0" err="1"/>
              <a:t>Teepa</a:t>
            </a:r>
            <a:r>
              <a:rPr lang="en-CA" dirty="0"/>
              <a:t> Snow’s Five I’m Sorry Phrases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88" indent="0" algn="ctr">
              <a:buFont typeface="Lucida Grande"/>
              <a:buNone/>
              <a:defRPr/>
            </a:pPr>
            <a:endParaRPr lang="en-CA" sz="2400" dirty="0"/>
          </a:p>
          <a:p>
            <a:pPr marL="1588" indent="0">
              <a:buFont typeface="Lucida Grande"/>
              <a:buNone/>
              <a:defRPr/>
            </a:pPr>
            <a:r>
              <a:rPr lang="en-CA" sz="2400" dirty="0"/>
              <a:t>Sometimes as Care Partners we make mistakes and need to apologize.  </a:t>
            </a:r>
          </a:p>
          <a:p>
            <a:pPr marL="1588" indent="0">
              <a:buFont typeface="Lucida Grande"/>
              <a:buNone/>
              <a:defRPr/>
            </a:pPr>
            <a:r>
              <a:rPr lang="en-CA" sz="2400" dirty="0"/>
              <a:t>Sometimes as Care Partners we don’t make mistakes but we still need to apologize.</a:t>
            </a:r>
          </a:p>
          <a:p>
            <a:pPr marL="1588" indent="0" algn="ctr">
              <a:buFont typeface="Lucida Grande"/>
              <a:buNone/>
              <a:defRPr/>
            </a:pPr>
            <a:r>
              <a:rPr lang="en-CA" sz="2400" dirty="0"/>
              <a:t>  We must look at situations from the point of view of the person living with dementia to understand when and where </a:t>
            </a:r>
            <a:r>
              <a:rPr lang="en-CA" sz="2400" dirty="0" err="1"/>
              <a:t>Teepa</a:t>
            </a:r>
            <a:r>
              <a:rPr lang="en-CA" sz="2400" dirty="0"/>
              <a:t> Snow’s five, “I’m sorry,” phrases will be needed to keep the relationship strong and valuable.</a:t>
            </a:r>
          </a:p>
          <a:p>
            <a:pPr marL="1588" indent="0" algn="ctr">
              <a:buFont typeface="Lucida Grande"/>
              <a:buNone/>
              <a:defRPr/>
            </a:pPr>
            <a:endParaRPr lang="en-CA" sz="2400" dirty="0"/>
          </a:p>
          <a:p>
            <a:pPr marL="1588" indent="0" algn="ctr">
              <a:buFont typeface="Lucida Grande"/>
              <a:buNone/>
              <a:defRPr/>
            </a:pPr>
            <a:endParaRPr lang="en-CA" sz="2400" dirty="0"/>
          </a:p>
          <a:p>
            <a:pPr marL="1588" indent="0">
              <a:buFont typeface="Lucida Grande"/>
              <a:buNone/>
              <a:defRPr/>
            </a:pPr>
            <a:endParaRPr lang="en-CA" dirty="0">
              <a:solidFill>
                <a:schemeClr val="accent2">
                  <a:lumMod val="50000"/>
                </a:schemeClr>
              </a:solidFill>
            </a:endParaRPr>
          </a:p>
          <a:p>
            <a:pPr marL="1588" indent="0" algn="ctr">
              <a:buFont typeface="Lucida Grande"/>
              <a:buNone/>
              <a:defRPr/>
            </a:pPr>
            <a:endParaRPr lang="en-CA" sz="2800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170372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61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6362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3194050" y="685800"/>
            <a:ext cx="2057400" cy="1600200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400" dirty="0">
                <a:solidFill>
                  <a:schemeClr val="tx1"/>
                </a:solidFill>
              </a:rPr>
              <a:t>INTENT</a:t>
            </a:r>
          </a:p>
          <a:p>
            <a:pPr algn="ctr">
              <a:defRPr/>
            </a:pPr>
            <a:r>
              <a:rPr lang="en-CA" sz="1400" dirty="0">
                <a:solidFill>
                  <a:schemeClr val="tx1"/>
                </a:solidFill>
              </a:rPr>
              <a:t>I’m sorry, I was trying to help.</a:t>
            </a:r>
            <a:r>
              <a:rPr lang="en-CA" sz="1400" dirty="0"/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5943600" y="2286000"/>
            <a:ext cx="1905000" cy="1600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400" dirty="0">
                <a:solidFill>
                  <a:schemeClr val="tx1"/>
                </a:solidFill>
              </a:rPr>
              <a:t>EMOTION</a:t>
            </a:r>
          </a:p>
          <a:p>
            <a:pPr algn="ctr">
              <a:defRPr/>
            </a:pPr>
            <a:r>
              <a:rPr lang="en-CA" sz="1400" dirty="0">
                <a:solidFill>
                  <a:schemeClr val="tx1"/>
                </a:solidFill>
              </a:rPr>
              <a:t>I’m sorry I made you angry.</a:t>
            </a:r>
          </a:p>
        </p:txBody>
      </p:sp>
      <p:sp>
        <p:nvSpPr>
          <p:cNvPr id="6" name="Oval 5"/>
          <p:cNvSpPr/>
          <p:nvPr/>
        </p:nvSpPr>
        <p:spPr>
          <a:xfrm>
            <a:off x="5181600" y="4495800"/>
            <a:ext cx="2133600" cy="16764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400" dirty="0">
                <a:solidFill>
                  <a:schemeClr val="tx1"/>
                </a:solidFill>
              </a:rPr>
              <a:t>INTELLECTUAL CAPACITY</a:t>
            </a:r>
          </a:p>
          <a:p>
            <a:pPr algn="ctr">
              <a:defRPr/>
            </a:pPr>
            <a:r>
              <a:rPr lang="en-CA" sz="1400" dirty="0">
                <a:solidFill>
                  <a:schemeClr val="tx1"/>
                </a:solidFill>
              </a:rPr>
              <a:t>I’m sorry, I had no right to treat you like a child</a:t>
            </a:r>
          </a:p>
        </p:txBody>
      </p:sp>
      <p:sp>
        <p:nvSpPr>
          <p:cNvPr id="7" name="Oval 6"/>
          <p:cNvSpPr/>
          <p:nvPr/>
        </p:nvSpPr>
        <p:spPr>
          <a:xfrm>
            <a:off x="1187450" y="4519613"/>
            <a:ext cx="2057400" cy="16764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400" dirty="0">
                <a:solidFill>
                  <a:schemeClr val="tx1"/>
                </a:solidFill>
              </a:rPr>
              <a:t>PERCEPTION OF EVENT</a:t>
            </a:r>
          </a:p>
          <a:p>
            <a:pPr algn="ctr">
              <a:defRPr/>
            </a:pPr>
            <a:r>
              <a:rPr lang="en-CA" sz="1400" dirty="0">
                <a:solidFill>
                  <a:schemeClr val="tx1"/>
                </a:solidFill>
              </a:rPr>
              <a:t>I’m sorry, that should NOT have happened.</a:t>
            </a:r>
          </a:p>
        </p:txBody>
      </p:sp>
      <p:sp>
        <p:nvSpPr>
          <p:cNvPr id="8" name="Oval 7"/>
          <p:cNvSpPr/>
          <p:nvPr/>
        </p:nvSpPr>
        <p:spPr>
          <a:xfrm>
            <a:off x="533400" y="2312988"/>
            <a:ext cx="2094384" cy="16002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400" dirty="0">
                <a:solidFill>
                  <a:schemeClr val="tx1"/>
                </a:solidFill>
              </a:rPr>
              <a:t>CHALLENGINGCHANGE</a:t>
            </a:r>
          </a:p>
          <a:p>
            <a:pPr algn="ctr">
              <a:defRPr/>
            </a:pPr>
            <a:r>
              <a:rPr lang="en-CA" sz="1400" dirty="0">
                <a:solidFill>
                  <a:schemeClr val="tx1"/>
                </a:solidFill>
              </a:rPr>
              <a:t>I’m sorry, this is hard.</a:t>
            </a:r>
          </a:p>
        </p:txBody>
      </p:sp>
      <p:sp>
        <p:nvSpPr>
          <p:cNvPr id="9" name="Oval 8"/>
          <p:cNvSpPr/>
          <p:nvPr/>
        </p:nvSpPr>
        <p:spPr>
          <a:xfrm>
            <a:off x="3124200" y="2819400"/>
            <a:ext cx="2209800" cy="1676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b="1" dirty="0">
                <a:solidFill>
                  <a:schemeClr val="tx1"/>
                </a:solidFill>
              </a:rPr>
              <a:t>TEEPA’S FIVE </a:t>
            </a:r>
          </a:p>
          <a:p>
            <a:pPr algn="ctr">
              <a:defRPr/>
            </a:pPr>
            <a:r>
              <a:rPr lang="en-CA" b="1" dirty="0">
                <a:solidFill>
                  <a:schemeClr val="tx1"/>
                </a:solidFill>
              </a:rPr>
              <a:t>I’M SORRY’S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334000" y="3352800"/>
            <a:ext cx="6096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5"/>
          </p:cNvCxnSpPr>
          <p:nvPr/>
        </p:nvCxnSpPr>
        <p:spPr>
          <a:xfrm>
            <a:off x="5010150" y="4249738"/>
            <a:ext cx="476250" cy="39846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229100" y="2312988"/>
            <a:ext cx="0" cy="50641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514600" y="3276600"/>
            <a:ext cx="609600" cy="1524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009900" y="4297363"/>
            <a:ext cx="533400" cy="39687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14" descr="cid:image010.png@01DB7EF0.4300D360"/>
          <p:cNvPicPr>
            <a:picLocks noGrp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196013"/>
            <a:ext cx="1457400" cy="379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721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88" indent="0">
              <a:buNone/>
            </a:pPr>
            <a:r>
              <a:rPr lang="en-CA" sz="4000" dirty="0"/>
              <a:t>The Caregiver Agenda</a:t>
            </a:r>
          </a:p>
          <a:p>
            <a:pPr marL="1588" indent="0">
              <a:buNone/>
            </a:pPr>
            <a:r>
              <a:rPr lang="en-CA" dirty="0"/>
              <a:t>Video with </a:t>
            </a:r>
            <a:r>
              <a:rPr lang="en-CA" dirty="0" err="1"/>
              <a:t>Teepa</a:t>
            </a:r>
            <a:endParaRPr lang="en-CA" dirty="0"/>
          </a:p>
        </p:txBody>
      </p:sp>
      <p:pic>
        <p:nvPicPr>
          <p:cNvPr id="2" name="1-2_HelpingAgen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00200"/>
            <a:ext cx="8335308" cy="45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88" indent="0" algn="ctr">
              <a:buNone/>
            </a:pPr>
            <a:endParaRPr lang="en-CA" sz="4400" dirty="0"/>
          </a:p>
          <a:p>
            <a:pPr marL="1588" indent="0" algn="ctr">
              <a:buNone/>
            </a:pPr>
            <a:r>
              <a:rPr lang="en-CA" sz="4400" dirty="0"/>
              <a:t>Vision Changes and </a:t>
            </a:r>
          </a:p>
          <a:p>
            <a:pPr marL="1588" indent="0" algn="ctr">
              <a:buNone/>
            </a:pPr>
            <a:r>
              <a:rPr lang="en-CA" sz="4400" dirty="0"/>
              <a:t>Positive Physical Approach </a:t>
            </a:r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183312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825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brain compare.jpg"/>
          <p:cNvPicPr>
            <a:picLocks noGrp="1" noChangeAspect="1"/>
          </p:cNvPicPr>
          <p:nvPr isPhoto="1"/>
        </p:nvPicPr>
        <p:blipFill rotWithShape="1">
          <a:blip r:embed="rId2"/>
          <a:srcRect l="1783" t="2725" r="1880" b="4922"/>
          <a:stretch/>
        </p:blipFill>
        <p:spPr bwMode="auto">
          <a:xfrm>
            <a:off x="1265636" y="1699023"/>
            <a:ext cx="6121003" cy="3958828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371600" y="1714500"/>
            <a:ext cx="2924175" cy="13763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372100" y="2114551"/>
            <a:ext cx="1982391" cy="11120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altLang="en-US" b="1" dirty="0"/>
              <a:t>Vision Center – BIG CHANGES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7" name="Picture 6" descr="cid:image010.png@01DB7EF0.4300D3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357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CA" dirty="0"/>
              <a:t>How Can We Give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 algn="ctr">
              <a:buFont typeface="Lucida Grande"/>
              <a:buNone/>
              <a:defRPr/>
            </a:pPr>
            <a:r>
              <a:rPr lang="en-CA" sz="3200" b="1" u="sng" dirty="0"/>
              <a:t>Order of Cues</a:t>
            </a:r>
          </a:p>
          <a:p>
            <a:pPr marL="1588" indent="0" algn="ctr">
              <a:buFont typeface="Lucida Grande"/>
              <a:buNone/>
              <a:defRPr/>
            </a:pPr>
            <a:endParaRPr lang="en-CA" sz="3200" b="1" u="sng" dirty="0"/>
          </a:p>
          <a:p>
            <a:pPr marL="515938" indent="-514350">
              <a:buFont typeface="+mj-lt"/>
              <a:buAutoNum type="arabicPeriod"/>
              <a:defRPr/>
            </a:pPr>
            <a:r>
              <a:rPr lang="en-CA" sz="3200" b="1" dirty="0"/>
              <a:t>Visual Cues – SHOW</a:t>
            </a:r>
          </a:p>
          <a:p>
            <a:pPr marL="515938" indent="-514350">
              <a:buFont typeface="+mj-lt"/>
              <a:buAutoNum type="arabicPeriod"/>
              <a:defRPr/>
            </a:pPr>
            <a:r>
              <a:rPr lang="en-CA" sz="3200" b="1" dirty="0"/>
              <a:t>Verbal Cues – TELL</a:t>
            </a:r>
          </a:p>
          <a:p>
            <a:pPr marL="515938" indent="-514350">
              <a:buFont typeface="+mj-lt"/>
              <a:buAutoNum type="arabicPeriod"/>
              <a:defRPr/>
            </a:pPr>
            <a:r>
              <a:rPr lang="en-CA" sz="3200" b="1" dirty="0"/>
              <a:t>Tactile Cues – TOUCH</a:t>
            </a:r>
          </a:p>
          <a:p>
            <a:pPr marL="1588" indent="0">
              <a:buFont typeface="Lucida Grande"/>
              <a:buNone/>
              <a:defRPr/>
            </a:pPr>
            <a:endParaRPr lang="en-CA" sz="3200" b="1" u="sng" dirty="0"/>
          </a:p>
          <a:p>
            <a:pPr marL="1588" indent="0">
              <a:buFont typeface="Lucida Grande"/>
              <a:buNone/>
              <a:defRPr/>
            </a:pPr>
            <a:endParaRPr lang="en-CA" sz="1000" b="1" u="sng" dirty="0"/>
          </a:p>
          <a:p>
            <a:pPr marL="1588" indent="0">
              <a:buFont typeface="Lucida Grande"/>
              <a:buNone/>
              <a:defRPr/>
            </a:pPr>
            <a:endParaRPr lang="en-CA" sz="1000" b="1" u="sng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13504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552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543800" cy="1872207"/>
          </a:xfrm>
        </p:spPr>
        <p:txBody>
          <a:bodyPr/>
          <a:lstStyle/>
          <a:p>
            <a:pPr algn="ctr"/>
            <a:r>
              <a:rPr lang="en-CA" dirty="0"/>
              <a:t>Seeing It From The Other Side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61048"/>
            <a:ext cx="7054552" cy="2088232"/>
          </a:xfrm>
        </p:spPr>
        <p:txBody>
          <a:bodyPr>
            <a:normAutofit fontScale="55000" lnSpcReduction="20000"/>
          </a:bodyPr>
          <a:lstStyle/>
          <a:p>
            <a:r>
              <a:rPr lang="en-CA" sz="2900" dirty="0"/>
              <a:t>Mary Mullin – PRC Renfrew County</a:t>
            </a:r>
          </a:p>
          <a:p>
            <a:r>
              <a:rPr lang="en-CA" sz="2900" dirty="0"/>
              <a:t>Bonnie Daros – PRC Ottawa</a:t>
            </a:r>
          </a:p>
          <a:p>
            <a:r>
              <a:rPr lang="en-CA" sz="2900" dirty="0"/>
              <a:t>Lana MacDonald – RN Royal Ottawa Mental Health Centre</a:t>
            </a:r>
          </a:p>
          <a:p>
            <a:r>
              <a:rPr lang="en-CA" sz="2900" dirty="0"/>
              <a:t>Tatiana Vavrova - RN Royal Ottawa Mental Health Centre</a:t>
            </a:r>
          </a:p>
          <a:p>
            <a:pPr algn="ctr"/>
            <a:endParaRPr lang="en-CA" sz="2900" dirty="0">
              <a:solidFill>
                <a:schemeClr val="tx2"/>
              </a:solidFill>
            </a:endParaRPr>
          </a:p>
          <a:p>
            <a:pPr algn="ctr"/>
            <a:r>
              <a:rPr lang="en-CA" sz="2900" dirty="0">
                <a:solidFill>
                  <a:schemeClr val="tx2"/>
                </a:solidFill>
              </a:rPr>
              <a:t>2025</a:t>
            </a:r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21288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35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CA" dirty="0"/>
              <a:t>3 Zones of Human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5029200"/>
          </a:xfrm>
        </p:spPr>
        <p:txBody>
          <a:bodyPr/>
          <a:lstStyle/>
          <a:p>
            <a:pPr marL="1588" indent="0">
              <a:buFont typeface="Lucida Grande"/>
              <a:buNone/>
              <a:defRPr/>
            </a:pPr>
            <a:r>
              <a:rPr lang="en-CA" sz="3200" b="1" i="1" dirty="0"/>
              <a:t>Public Space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b="1" dirty="0"/>
              <a:t>More than 6 </a:t>
            </a:r>
            <a:r>
              <a:rPr lang="en-CA" b="1" dirty="0" err="1"/>
              <a:t>ft</a:t>
            </a:r>
            <a:r>
              <a:rPr lang="en-CA" b="1" dirty="0"/>
              <a:t> away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b="1" dirty="0"/>
              <a:t>Visual awareness and social interactions</a:t>
            </a:r>
          </a:p>
          <a:p>
            <a:pPr marL="1588" indent="0">
              <a:buFont typeface="Lucida Grande"/>
              <a:buNone/>
              <a:defRPr/>
            </a:pPr>
            <a:r>
              <a:rPr lang="en-CA" sz="3200" b="1" i="1" dirty="0"/>
              <a:t>Personal Space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b="1" dirty="0"/>
              <a:t>6 </a:t>
            </a:r>
            <a:r>
              <a:rPr lang="en-CA" b="1" dirty="0" err="1"/>
              <a:t>ft</a:t>
            </a:r>
            <a:r>
              <a:rPr lang="en-CA" b="1" dirty="0"/>
              <a:t> to arm’s length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b="1" dirty="0"/>
              <a:t>Friendly and personal conversations</a:t>
            </a:r>
          </a:p>
          <a:p>
            <a:pPr marL="1588" indent="0">
              <a:buFont typeface="Lucida Grande"/>
              <a:buNone/>
              <a:defRPr/>
            </a:pPr>
            <a:r>
              <a:rPr lang="en-CA" sz="3200" b="1" i="1" dirty="0"/>
              <a:t>Intimate Space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b="1" dirty="0"/>
              <a:t>Within arm’s reach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b="1" dirty="0"/>
              <a:t>Intimate touch or connections</a:t>
            </a:r>
            <a:endParaRPr lang="en-CA" sz="1000" b="1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  <a:p>
            <a:pPr algn="r">
              <a:buFont typeface="Arial" panose="020B0604020202020204" pitchFamily="34" charset="0"/>
              <a:buChar char="•"/>
              <a:defRPr/>
            </a:pPr>
            <a:endParaRPr lang="en-CA" sz="1000" b="1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09320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47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Positive Physical Approach (PPA)™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Font typeface="Lucida Grande"/>
              <a:buNone/>
              <a:defRPr/>
            </a:pPr>
            <a:r>
              <a:rPr lang="en-CA" sz="2400" b="1" u="sng" dirty="0">
                <a:solidFill>
                  <a:schemeClr val="tx2"/>
                </a:solidFill>
              </a:rPr>
              <a:t>Step 1: Moving 6 </a:t>
            </a:r>
            <a:r>
              <a:rPr lang="en-CA" sz="2400" b="1" u="sng" dirty="0" err="1">
                <a:solidFill>
                  <a:schemeClr val="tx2"/>
                </a:solidFill>
              </a:rPr>
              <a:t>ft</a:t>
            </a:r>
            <a:r>
              <a:rPr lang="en-CA" sz="2400" b="1" u="sng" dirty="0">
                <a:solidFill>
                  <a:schemeClr val="tx2"/>
                </a:solidFill>
              </a:rPr>
              <a:t> out</a:t>
            </a:r>
          </a:p>
          <a:p>
            <a:pPr marL="1588" indent="0">
              <a:buFont typeface="Lucida Grande"/>
              <a:buNone/>
              <a:defRPr/>
            </a:pPr>
            <a:endParaRPr lang="en-CA" sz="2400" b="1" u="sng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Pause at the edge of public space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Stop moving at 6 </a:t>
            </a:r>
            <a:r>
              <a:rPr lang="en-CA" dirty="0" err="1"/>
              <a:t>ft</a:t>
            </a: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Let the person NOTICE you in public space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chemeClr val="tx2"/>
                </a:solidFill>
              </a:rPr>
              <a:t>Give them </a:t>
            </a:r>
            <a:r>
              <a:rPr lang="en-CA" i="1" dirty="0">
                <a:solidFill>
                  <a:schemeClr val="tx2"/>
                </a:solidFill>
              </a:rPr>
              <a:t>time</a:t>
            </a:r>
            <a:r>
              <a:rPr lang="en-CA" dirty="0">
                <a:solidFill>
                  <a:schemeClr val="tx2"/>
                </a:solidFill>
              </a:rPr>
              <a:t> to do this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Acknowledge the Person’s OWNERSHIP of personal space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Respect their space!</a:t>
            </a:r>
          </a:p>
          <a:p>
            <a:pPr marL="1588" indent="0">
              <a:buFont typeface="Lucida Grande"/>
              <a:buNone/>
              <a:defRPr/>
            </a:pPr>
            <a:endParaRPr lang="en-CA" dirty="0"/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027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Positive Physical Approach (PPA)™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Font typeface="Lucida Grande"/>
              <a:buNone/>
              <a:defRPr/>
            </a:pPr>
            <a:r>
              <a:rPr lang="en-CA" sz="2400" b="1" u="sng" dirty="0">
                <a:solidFill>
                  <a:schemeClr val="tx2"/>
                </a:solidFill>
              </a:rPr>
              <a:t>Step 2: Greet-Give “hi” sign</a:t>
            </a:r>
          </a:p>
          <a:p>
            <a:pPr marL="1588" indent="0">
              <a:buFont typeface="Lucida Grande"/>
              <a:buNone/>
              <a:defRPr/>
            </a:pPr>
            <a:endParaRPr lang="en-CA" sz="2400" b="1" u="sng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Bring flat, open palm up near face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Visual cue to look at you.  Say “Hi!” and use preferred name, if known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Verbal cue to look at you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Look friendly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Smile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Make eye contact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16501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423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Positive Physical Approach (PPA)™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588" indent="0">
              <a:buFont typeface="Lucida Grande"/>
              <a:buNone/>
              <a:defRPr/>
            </a:pPr>
            <a:r>
              <a:rPr lang="en-CA" sz="2400" b="1" u="sng" dirty="0">
                <a:solidFill>
                  <a:schemeClr val="tx2"/>
                </a:solidFill>
              </a:rPr>
              <a:t>Step 3: Say name, offer hand</a:t>
            </a:r>
          </a:p>
          <a:p>
            <a:pPr marL="1588" indent="0">
              <a:buFont typeface="Lucida Grande"/>
              <a:buNone/>
              <a:defRPr/>
            </a:pPr>
            <a:endParaRPr lang="en-CA" sz="2400" b="1" u="sng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Seek permission to enter PERSONAL SPACE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SHOW person what you want to do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Watch for their reaction/response</a:t>
            </a:r>
          </a:p>
          <a:p>
            <a:pPr marL="1588" indent="0">
              <a:buFont typeface="Lucida Grande"/>
              <a:buNone/>
              <a:defRPr/>
            </a:pPr>
            <a:r>
              <a:rPr lang="en-CA" dirty="0"/>
              <a:t>           </a:t>
            </a:r>
            <a:r>
              <a:rPr lang="en-CA" dirty="0">
                <a:solidFill>
                  <a:schemeClr val="tx2"/>
                </a:solidFill>
              </a:rPr>
              <a:t>If there’s hesitation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STAY in PUBLIC space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Turn your body SIDEWAYS – supportive stance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See what happens next – no better? Hold back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326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Positive Physical Approach (PPA)™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588" indent="0">
              <a:buFont typeface="Lucida Grande"/>
              <a:buNone/>
              <a:defRPr/>
            </a:pPr>
            <a:r>
              <a:rPr lang="en-CA" sz="2600" b="1" u="sng" dirty="0">
                <a:solidFill>
                  <a:schemeClr val="tx2"/>
                </a:solidFill>
              </a:rPr>
              <a:t>Step 4: Move slowly</a:t>
            </a:r>
          </a:p>
          <a:p>
            <a:pPr marL="1588" indent="0">
              <a:buFont typeface="Lucida Grande"/>
              <a:buNone/>
              <a:defRPr/>
            </a:pPr>
            <a:endParaRPr lang="en-CA" b="1" u="sng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200" dirty="0"/>
              <a:t>Move slowly towards the person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200" dirty="0"/>
              <a:t>While offering your hand in greeting, smile and look friendly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200" dirty="0"/>
              <a:t>1 second = 1 step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200" dirty="0"/>
              <a:t>Respect SLOWED processing time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sz="2200" dirty="0"/>
              <a:t>Decreased ability to do two things at one time</a:t>
            </a:r>
          </a:p>
          <a:p>
            <a:pPr marL="1588" indent="0">
              <a:buFont typeface="Lucida Grande"/>
              <a:buNone/>
              <a:defRPr/>
            </a:pPr>
            <a:endParaRPr lang="en-CA" sz="2200" dirty="0"/>
          </a:p>
          <a:p>
            <a:pPr marL="1588" indent="0">
              <a:buFont typeface="Lucida Grande"/>
              <a:buNone/>
              <a:defRPr/>
            </a:pPr>
            <a:endParaRPr lang="en-CA" dirty="0"/>
          </a:p>
          <a:p>
            <a:pPr marL="1588" indent="0">
              <a:buFont typeface="Lucida Grande"/>
              <a:buNone/>
              <a:defRPr/>
            </a:pPr>
            <a:endParaRPr lang="en-CA" dirty="0"/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658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Positive Physical Approach (PPA)™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Font typeface="Lucida Grande"/>
              <a:buNone/>
              <a:defRPr/>
            </a:pPr>
            <a:r>
              <a:rPr lang="en-CA" sz="2400" b="1" u="sng" dirty="0">
                <a:solidFill>
                  <a:schemeClr val="tx2"/>
                </a:solidFill>
              </a:rPr>
              <a:t>Step 5: Move into SUPPORTIVE stance</a:t>
            </a:r>
          </a:p>
          <a:p>
            <a:pPr marL="1588" indent="0">
              <a:buFont typeface="Lucida Grande"/>
              <a:buNone/>
              <a:defRPr/>
            </a:pPr>
            <a:endParaRPr lang="en-CA" sz="2400" b="1" u="sng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Shift toward dominant side – hand shake side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Turn your trunk sideways to the person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Stay at ARM’S length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Keep face and chest back</a:t>
            </a:r>
          </a:p>
          <a:p>
            <a:pPr marL="1588" indent="0">
              <a:buFont typeface="Lucida Grande"/>
              <a:buNone/>
              <a:defRPr/>
            </a:pPr>
            <a:endParaRPr lang="en-CA" dirty="0"/>
          </a:p>
          <a:p>
            <a:pPr marL="1588" indent="0">
              <a:buFont typeface="Lucida Grande"/>
              <a:buNone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7875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237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Positive Physical Approach (PPA)™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Font typeface="Lucida Grande"/>
              <a:buNone/>
              <a:defRPr/>
            </a:pPr>
            <a:r>
              <a:rPr lang="en-CA" sz="2400" b="1" u="sng" dirty="0">
                <a:solidFill>
                  <a:schemeClr val="tx2"/>
                </a:solidFill>
              </a:rPr>
              <a:t>Step 6: Hand-under-Hand™</a:t>
            </a:r>
          </a:p>
          <a:p>
            <a:pPr marL="1588" indent="0">
              <a:buFont typeface="Lucida Grande"/>
              <a:buNone/>
              <a:defRPr/>
            </a:pPr>
            <a:endParaRPr lang="en-CA" sz="2400" b="1" u="sng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Go into Hand-under-Hand™ from a normal handshake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Provides protection for them AND you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Connects you with them while giving them a sense of control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 marL="1588" indent="0" algn="r">
              <a:buFont typeface="Lucida Grande"/>
              <a:buNone/>
              <a:defRPr/>
            </a:pPr>
            <a:endParaRPr lang="en-CA" sz="1000" b="1" u="sng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4878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621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Positive Physical Approach (PPA)™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Font typeface="Lucida Grande"/>
              <a:buNone/>
              <a:defRPr/>
            </a:pPr>
            <a:r>
              <a:rPr lang="en-CA" sz="2400" b="1" u="sng" dirty="0">
                <a:solidFill>
                  <a:schemeClr val="tx2"/>
                </a:solidFill>
              </a:rPr>
              <a:t>Step 7: Move to side, get low</a:t>
            </a:r>
          </a:p>
          <a:p>
            <a:pPr marL="1588" indent="0">
              <a:buFont typeface="Lucida Grande"/>
              <a:buNone/>
              <a:defRPr/>
            </a:pPr>
            <a:endParaRPr lang="en-CA" sz="2400" b="1" u="sng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Get to their level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Sit, kneel or squat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Respect INTIMATE space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Allow eye contact with limited visual field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Get focus on your face not your chest or middle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09320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501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Positive Physical Approach (PPA)™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Font typeface="Lucida Grande"/>
              <a:buNone/>
              <a:defRPr/>
            </a:pPr>
            <a:r>
              <a:rPr lang="en-CA" sz="2400" b="1" u="sng" dirty="0">
                <a:solidFill>
                  <a:schemeClr val="tx2"/>
                </a:solidFill>
              </a:rPr>
              <a:t>Step 8: Make connection</a:t>
            </a:r>
          </a:p>
          <a:p>
            <a:pPr marL="1588" indent="0">
              <a:buFont typeface="Lucida Grande"/>
              <a:buNone/>
              <a:defRPr/>
            </a:pPr>
            <a:endParaRPr lang="en-CA" sz="2400" b="1" u="sng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Make friendly statement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Wait for a response or acknowledgement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Be sure you have a connection before you start your care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489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Positive Physical Approach (PPA)™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Font typeface="Lucida Grande"/>
              <a:buNone/>
              <a:defRPr/>
            </a:pPr>
            <a:r>
              <a:rPr lang="en-CA" sz="2400" b="1" u="sng" dirty="0">
                <a:solidFill>
                  <a:schemeClr val="tx2"/>
                </a:solidFill>
              </a:rPr>
              <a:t>Step 9: Deliver a message</a:t>
            </a:r>
          </a:p>
          <a:p>
            <a:pPr marL="1588" indent="0">
              <a:buFont typeface="Lucida Grande"/>
              <a:buNone/>
              <a:defRPr/>
            </a:pPr>
            <a:endParaRPr lang="en-CA" sz="2400" b="1" u="sng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Give visual cues first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Offer verbal information next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Use touching last AND only if the person is aware of your plan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CA" dirty="0"/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r>
              <a:rPr lang="en-CA" sz="1000" b="1" u="sng" dirty="0"/>
              <a:t>Source: PAC Certified Independent Coach Manual</a:t>
            </a:r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2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Teepa</a:t>
            </a:r>
            <a:r>
              <a:rPr lang="en-CA" dirty="0"/>
              <a:t> Snow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7620000" cy="5132040"/>
          </a:xfrm>
        </p:spPr>
        <p:txBody>
          <a:bodyPr/>
          <a:lstStyle/>
          <a:p>
            <a:pPr marL="1588" indent="0">
              <a:buNone/>
            </a:pPr>
            <a:r>
              <a:rPr lang="en-CA" dirty="0" err="1"/>
              <a:t>Teepa</a:t>
            </a:r>
            <a:r>
              <a:rPr lang="en-CA" dirty="0"/>
              <a:t> Snow</a:t>
            </a:r>
            <a:r>
              <a:rPr lang="en-CA" b="1" dirty="0"/>
              <a:t> </a:t>
            </a:r>
            <a:r>
              <a:rPr lang="en-CA" dirty="0"/>
              <a:t>and her company </a:t>
            </a:r>
            <a:r>
              <a:rPr lang="en-CA" i="1" dirty="0"/>
              <a:t>Positive Approach to Care </a:t>
            </a:r>
            <a:r>
              <a:rPr lang="en-CA" dirty="0"/>
              <a:t>(PAC)</a:t>
            </a:r>
            <a:r>
              <a:rPr lang="en-CA" b="1" dirty="0"/>
              <a:t> </a:t>
            </a:r>
            <a:r>
              <a:rPr lang="en-CA" dirty="0"/>
              <a:t>offer both a theory to help you understand what is happening to the brain, paired with practical techniques</a:t>
            </a:r>
            <a:r>
              <a:rPr lang="en-CA" b="1" dirty="0"/>
              <a:t> </a:t>
            </a:r>
            <a:r>
              <a:rPr lang="en-CA" dirty="0"/>
              <a:t>so you can not just survive, but thrive as a care partner. With over 40 years of experience, dementia expert </a:t>
            </a:r>
            <a:r>
              <a:rPr lang="en-CA" dirty="0" err="1"/>
              <a:t>Teepa</a:t>
            </a:r>
            <a:r>
              <a:rPr lang="en-CA" dirty="0"/>
              <a:t> Snow and her PAC Team can help you overcome challenges. </a:t>
            </a:r>
          </a:p>
          <a:p>
            <a:pPr marL="1588" indent="0">
              <a:buNone/>
            </a:pPr>
            <a:r>
              <a:rPr lang="en-CA" b="1" dirty="0">
                <a:solidFill>
                  <a:srgbClr val="002060"/>
                </a:solidFill>
              </a:rPr>
              <a:t>https://teepasnow.com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678486"/>
            <a:ext cx="3138114" cy="2722314"/>
          </a:xfrm>
          <a:prstGeom prst="rect">
            <a:avLst/>
          </a:prstGeom>
        </p:spPr>
      </p:pic>
      <p:pic>
        <p:nvPicPr>
          <p:cNvPr id="5" name="Picture 4" descr="cid:image010.png@01DB7EF0.4300D3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161746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992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7620000" cy="5420072"/>
          </a:xfrm>
        </p:spPr>
        <p:txBody>
          <a:bodyPr>
            <a:normAutofit lnSpcReduction="10000"/>
          </a:bodyPr>
          <a:lstStyle/>
          <a:p>
            <a:pPr marL="1588" indent="0">
              <a:buNone/>
            </a:pPr>
            <a:endParaRPr lang="en-CA" dirty="0"/>
          </a:p>
          <a:p>
            <a:pPr marL="1588" indent="0" algn="ctr">
              <a:buNone/>
            </a:pPr>
            <a:r>
              <a:rPr lang="en-CA" sz="4800" i="1" dirty="0">
                <a:solidFill>
                  <a:schemeClr val="tx2"/>
                </a:solidFill>
              </a:rPr>
              <a:t>Until there’s a cure there’s care</a:t>
            </a:r>
          </a:p>
          <a:p>
            <a:pPr marL="1588" indent="0" algn="ctr">
              <a:buNone/>
            </a:pPr>
            <a:endParaRPr lang="en-CA" sz="4800" dirty="0"/>
          </a:p>
          <a:p>
            <a:pPr marL="1588" indent="0" algn="ctr">
              <a:buNone/>
            </a:pPr>
            <a:r>
              <a:rPr lang="en-CA" sz="4800" dirty="0"/>
              <a:t>Thank You</a:t>
            </a:r>
          </a:p>
          <a:p>
            <a:pPr marL="1588" indent="0" algn="ctr">
              <a:buNone/>
            </a:pPr>
            <a:endParaRPr lang="en-CA" sz="4800" dirty="0"/>
          </a:p>
          <a:p>
            <a:pPr marL="1588" indent="0" algn="ctr">
              <a:buNone/>
            </a:pPr>
            <a:r>
              <a:rPr lang="en-CA" sz="4800" i="1" dirty="0">
                <a:solidFill>
                  <a:schemeClr val="tx2"/>
                </a:solidFill>
              </a:rPr>
              <a:t>Questions?</a:t>
            </a:r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09320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693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en-CA" dirty="0"/>
              <a:t>When it comes to dementia, it is not all about the disease…it is about human nature.</a:t>
            </a:r>
          </a:p>
          <a:p>
            <a:pPr marL="1588" indent="0">
              <a:buNone/>
            </a:pPr>
            <a:endParaRPr lang="en-CA" dirty="0"/>
          </a:p>
          <a:p>
            <a:pPr marL="1588" indent="0">
              <a:buNone/>
            </a:pPr>
            <a:r>
              <a:rPr lang="en-CA" dirty="0"/>
              <a:t>We need to realize it is more about our relationship with each other: what is the same, what is changing, what we don’t like, what they don’t like.</a:t>
            </a:r>
          </a:p>
          <a:p>
            <a:pPr marL="1588" indent="0">
              <a:buNone/>
            </a:pPr>
            <a:endParaRPr lang="en-CA" dirty="0"/>
          </a:p>
          <a:p>
            <a:pPr marL="1588" indent="0">
              <a:buNone/>
            </a:pPr>
            <a:r>
              <a:rPr lang="en-CA" dirty="0"/>
              <a:t>The goal is to help you help your family member or friend – through helping you see it from their side – empower you with awareness not guilt.</a:t>
            </a:r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153120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17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You have noticed the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 marL="1588" indent="0" algn="r">
              <a:buFont typeface="Lucida Grande"/>
              <a:buNone/>
              <a:defRPr/>
            </a:pPr>
            <a:endParaRPr lang="en-CA" sz="1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Trouble with new information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Misremembering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Misinterpreting what you said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Difficulty finding words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Trouble with comprehension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CA" dirty="0"/>
              <a:t>Getting turned around</a:t>
            </a:r>
          </a:p>
          <a:p>
            <a:pPr marL="1588" indent="0">
              <a:buFont typeface="Lucida Grande"/>
              <a:buNone/>
              <a:defRPr/>
            </a:pPr>
            <a:endParaRPr lang="en-CA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167376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59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620000" cy="5996136"/>
          </a:xfrm>
        </p:spPr>
        <p:txBody>
          <a:bodyPr>
            <a:normAutofit lnSpcReduction="10000"/>
          </a:bodyPr>
          <a:lstStyle/>
          <a:p>
            <a:pPr marL="1588" indent="0">
              <a:buNone/>
            </a:pPr>
            <a:r>
              <a:rPr lang="en-CA" dirty="0"/>
              <a:t>50% of people with early signs of dementia have no awareness they are affected. It is not just memory that is affected but self awareness (how accurate I am at assessing my own abilities)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“Everyone makes mistakes.”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“It’s no big deal!”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“I’m fine”</a:t>
            </a:r>
          </a:p>
          <a:p>
            <a:pPr marL="1588" indent="0">
              <a:buNone/>
            </a:pPr>
            <a:endParaRPr lang="en-CA" dirty="0">
              <a:solidFill>
                <a:schemeClr val="tx2"/>
              </a:solidFill>
            </a:endParaRPr>
          </a:p>
          <a:p>
            <a:pPr marL="1588" indent="0">
              <a:buNone/>
            </a:pPr>
            <a:r>
              <a:rPr lang="en-CA" dirty="0"/>
              <a:t>You try to help </a:t>
            </a:r>
            <a:r>
              <a:rPr lang="en-CA" b="1" dirty="0"/>
              <a:t>BUT</a:t>
            </a:r>
            <a:r>
              <a:rPr lang="en-CA" dirty="0"/>
              <a:t> they do not have self awareness.</a:t>
            </a:r>
          </a:p>
          <a:p>
            <a:pPr marL="1588" indent="0">
              <a:buNone/>
            </a:pPr>
            <a:endParaRPr lang="en-CA" dirty="0">
              <a:solidFill>
                <a:schemeClr val="tx2"/>
              </a:solidFill>
            </a:endParaRP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“You need to shower” 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“You can’t drive it is not safe”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“You took that pill already”</a:t>
            </a:r>
          </a:p>
          <a:p>
            <a:pPr marL="1588" indent="0">
              <a:buNone/>
            </a:pPr>
            <a:endParaRPr lang="en-CA" dirty="0">
              <a:solidFill>
                <a:schemeClr val="tx2"/>
              </a:solidFill>
            </a:endParaRPr>
          </a:p>
          <a:p>
            <a:pPr marL="1588" indent="0">
              <a:buNone/>
            </a:pPr>
            <a:r>
              <a:rPr lang="en-CA" dirty="0"/>
              <a:t>Trying to get them to see.  Arguing and frustration on everyone’s part.</a:t>
            </a:r>
          </a:p>
          <a:p>
            <a:pPr marL="1588" indent="0">
              <a:buNone/>
            </a:pPr>
            <a:endParaRPr lang="en-CA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00775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64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7620000" cy="5492080"/>
          </a:xfrm>
        </p:spPr>
        <p:txBody>
          <a:bodyPr>
            <a:normAutofit lnSpcReduction="10000"/>
          </a:bodyPr>
          <a:lstStyle/>
          <a:p>
            <a:pPr marL="1588" indent="0">
              <a:buNone/>
            </a:pPr>
            <a:r>
              <a:rPr lang="en-CA" dirty="0"/>
              <a:t>50% of people living with dementia have awareness that something is happening to them.  They typically will respond in 1 of 2 ways:</a:t>
            </a:r>
          </a:p>
          <a:p>
            <a:pPr marL="458788" indent="-457200">
              <a:buAutoNum type="arabicParenR"/>
            </a:pPr>
            <a:r>
              <a:rPr lang="en-CA" dirty="0"/>
              <a:t>30% of people living with dementia realize they are losing skill – it makes them nervous and anxious!</a:t>
            </a:r>
          </a:p>
          <a:p>
            <a:pPr marL="1588" indent="0">
              <a:buNone/>
            </a:pPr>
            <a:r>
              <a:rPr lang="en-CA" dirty="0"/>
              <a:t>	</a:t>
            </a:r>
            <a:r>
              <a:rPr lang="en-CA" dirty="0">
                <a:solidFill>
                  <a:schemeClr val="tx2"/>
                </a:solidFill>
              </a:rPr>
              <a:t>“What is wrong with me?”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	“I should know this”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	“What do I do next?”</a:t>
            </a:r>
          </a:p>
          <a:p>
            <a:pPr marL="1588" indent="0">
              <a:buNone/>
            </a:pPr>
            <a:endParaRPr lang="en-CA" dirty="0"/>
          </a:p>
          <a:p>
            <a:pPr marL="1588" indent="0">
              <a:buNone/>
            </a:pPr>
            <a:r>
              <a:rPr lang="en-CA" dirty="0"/>
              <a:t>They then look to the caregiver – someone who knows what to do and…</a:t>
            </a:r>
          </a:p>
          <a:p>
            <a:pPr marL="1588" indent="0">
              <a:buNone/>
            </a:pPr>
            <a:r>
              <a:rPr lang="en-CA" dirty="0"/>
              <a:t>	</a:t>
            </a:r>
            <a:r>
              <a:rPr lang="en-CA" dirty="0">
                <a:solidFill>
                  <a:schemeClr val="tx2"/>
                </a:solidFill>
              </a:rPr>
              <a:t>“Don’t leave!”</a:t>
            </a:r>
          </a:p>
          <a:p>
            <a:pPr marL="1588" indent="0">
              <a:buNone/>
            </a:pPr>
            <a:r>
              <a:rPr lang="en-CA" dirty="0">
                <a:solidFill>
                  <a:schemeClr val="tx2"/>
                </a:solidFill>
              </a:rPr>
              <a:t>	“Where are you going?”</a:t>
            </a:r>
          </a:p>
          <a:p>
            <a:pPr marL="1588" indent="0">
              <a:buNone/>
            </a:pPr>
            <a:r>
              <a:rPr lang="en-CA" dirty="0"/>
              <a:t>	</a:t>
            </a:r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00775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724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7620000" cy="5204048"/>
          </a:xfrm>
        </p:spPr>
        <p:txBody>
          <a:bodyPr>
            <a:normAutofit/>
          </a:bodyPr>
          <a:lstStyle/>
          <a:p>
            <a:pPr marL="1588" indent="0" algn="ctr">
              <a:buNone/>
            </a:pPr>
            <a:r>
              <a:rPr lang="en-CA" sz="4800" dirty="0"/>
              <a:t>I am who I was but I am changing.</a:t>
            </a:r>
          </a:p>
          <a:p>
            <a:pPr marL="1588" indent="0" algn="ctr">
              <a:buNone/>
            </a:pPr>
            <a:endParaRPr lang="en-CA" sz="4800" dirty="0"/>
          </a:p>
          <a:p>
            <a:pPr marL="1588" indent="0" algn="ctr">
              <a:buNone/>
            </a:pPr>
            <a:r>
              <a:rPr lang="en-CA" sz="4800" dirty="0"/>
              <a:t>Our relationship is changing</a:t>
            </a:r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165304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78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en-CA" dirty="0"/>
              <a:t>Problem is the constant need for them to be with you: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They cannot realize it is wearing you 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The person with dementia sees that you are more frustrated with them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You seem to want to spend time away – causing more anxiousness and increased need to be with you.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  <a:p>
            <a:pPr marL="1588" indent="0">
              <a:buNone/>
            </a:pPr>
            <a:r>
              <a:rPr lang="en-CA" dirty="0"/>
              <a:t>The person with dementia: </a:t>
            </a:r>
          </a:p>
          <a:p>
            <a:pPr marL="1588" indent="0">
              <a:buNone/>
            </a:pPr>
            <a:r>
              <a:rPr lang="en-CA" dirty="0"/>
              <a:t>	</a:t>
            </a:r>
            <a:r>
              <a:rPr lang="en-CA" dirty="0">
                <a:solidFill>
                  <a:schemeClr val="tx2"/>
                </a:solidFill>
              </a:rPr>
              <a:t>“I notice I need more help.  I trust you.  We have a long term relationship. What I can’t see is that I am wearing you out.”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CA" dirty="0"/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  <a:p>
            <a:pPr marL="1588" indent="0">
              <a:buNone/>
            </a:pPr>
            <a:endParaRPr lang="en-CA" dirty="0"/>
          </a:p>
        </p:txBody>
      </p:sp>
      <p:pic>
        <p:nvPicPr>
          <p:cNvPr id="4" name="Picture 3" descr="cid:image010.png@01DB7EF0.4300D36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183312"/>
            <a:ext cx="16383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693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's All Too Mu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t's All Too Mu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1785</Words>
  <Application>Microsoft Office PowerPoint</Application>
  <PresentationFormat>On-screen Show (4:3)</PresentationFormat>
  <Paragraphs>274</Paragraphs>
  <Slides>30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Lucida Grande</vt:lpstr>
      <vt:lpstr>It's All Too Much</vt:lpstr>
      <vt:lpstr>1_It's All Too Much</vt:lpstr>
      <vt:lpstr>PowerPoint Presentation</vt:lpstr>
      <vt:lpstr>Seeing It From The Other Side</vt:lpstr>
      <vt:lpstr>Teepa Snow</vt:lpstr>
      <vt:lpstr>PowerPoint Presentation</vt:lpstr>
      <vt:lpstr>You have noticed the symptoms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Teepa Snow’s Five I’m Sorry Phrases</vt:lpstr>
      <vt:lpstr>PowerPoint Presentation</vt:lpstr>
      <vt:lpstr>PowerPoint Presentation</vt:lpstr>
      <vt:lpstr>PowerPoint Presentation</vt:lpstr>
      <vt:lpstr>Vision Center – BIG CHANGES </vt:lpstr>
      <vt:lpstr>How Can We Give Information?</vt:lpstr>
      <vt:lpstr>3 Zones of Human Awareness</vt:lpstr>
      <vt:lpstr>Positive Physical Approach (PPA)™</vt:lpstr>
      <vt:lpstr>Positive Physical Approach (PPA)™</vt:lpstr>
      <vt:lpstr>Positive Physical Approach (PPA)™</vt:lpstr>
      <vt:lpstr>Positive Physical Approach (PPA)™</vt:lpstr>
      <vt:lpstr>Positive Physical Approach (PPA)™</vt:lpstr>
      <vt:lpstr>Positive Physical Approach (PPA)™</vt:lpstr>
      <vt:lpstr>Positive Physical Approach (PPA)™</vt:lpstr>
      <vt:lpstr>Positive Physical Approach (PPA)™</vt:lpstr>
      <vt:lpstr>Positive Physical Approach (PPA)™</vt:lpstr>
      <vt:lpstr>PowerPoint Presentation</vt:lpstr>
    </vt:vector>
  </TitlesOfParts>
  <Company>Royal Ottawa Health Care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Bonnie Daros</dc:creator>
  <cp:lastModifiedBy>Catharina Van Es</cp:lastModifiedBy>
  <cp:revision>38</cp:revision>
  <dcterms:created xsi:type="dcterms:W3CDTF">2019-01-02T17:43:19Z</dcterms:created>
  <dcterms:modified xsi:type="dcterms:W3CDTF">2025-03-26T15:16:46Z</dcterms:modified>
</cp:coreProperties>
</file>