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15" r:id="rId2"/>
    <p:sldId id="260" r:id="rId3"/>
    <p:sldId id="414" r:id="rId4"/>
    <p:sldId id="495" r:id="rId5"/>
    <p:sldId id="454" r:id="rId6"/>
    <p:sldId id="480" r:id="rId7"/>
    <p:sldId id="421" r:id="rId8"/>
    <p:sldId id="420" r:id="rId9"/>
    <p:sldId id="419" r:id="rId10"/>
    <p:sldId id="422" r:id="rId11"/>
    <p:sldId id="448" r:id="rId12"/>
    <p:sldId id="449" r:id="rId13"/>
    <p:sldId id="450" r:id="rId14"/>
    <p:sldId id="451" r:id="rId15"/>
    <p:sldId id="452" r:id="rId16"/>
    <p:sldId id="416" r:id="rId17"/>
    <p:sldId id="463" r:id="rId18"/>
    <p:sldId id="462" r:id="rId19"/>
    <p:sldId id="466" r:id="rId20"/>
    <p:sldId id="468" r:id="rId21"/>
    <p:sldId id="464" r:id="rId22"/>
    <p:sldId id="469" r:id="rId23"/>
    <p:sldId id="470" r:id="rId24"/>
    <p:sldId id="465" r:id="rId25"/>
    <p:sldId id="471" r:id="rId26"/>
    <p:sldId id="472" r:id="rId27"/>
    <p:sldId id="477" r:id="rId28"/>
    <p:sldId id="476" r:id="rId29"/>
    <p:sldId id="473" r:id="rId30"/>
    <p:sldId id="474" r:id="rId31"/>
    <p:sldId id="507" r:id="rId32"/>
    <p:sldId id="481" r:id="rId33"/>
    <p:sldId id="499" r:id="rId34"/>
    <p:sldId id="496" r:id="rId35"/>
    <p:sldId id="505" r:id="rId36"/>
    <p:sldId id="506" r:id="rId37"/>
    <p:sldId id="503" r:id="rId38"/>
    <p:sldId id="500" r:id="rId39"/>
    <p:sldId id="498" r:id="rId40"/>
    <p:sldId id="494" r:id="rId41"/>
    <p:sldId id="425" r:id="rId4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650" autoAdjust="0"/>
    <p:restoredTop sz="93020" autoAdjust="0"/>
  </p:normalViewPr>
  <p:slideViewPr>
    <p:cSldViewPr snapToGrid="0">
      <p:cViewPr varScale="1">
        <p:scale>
          <a:sx n="55" d="100"/>
          <a:sy n="55" d="100"/>
        </p:scale>
        <p:origin x="1396"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5784B89E-BFD8-45B5-B95F-6996D6CC2494}" type="datetimeFigureOut">
              <a:rPr lang="en-US" smtClean="0"/>
              <a:t>4/7/2025</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AD58CD21-7CC3-46C9-849C-3AF4A7ABBC9F}" type="slidenum">
              <a:rPr lang="en-US" smtClean="0"/>
              <a:t>‹#›</a:t>
            </a:fld>
            <a:endParaRPr lang="en-US"/>
          </a:p>
        </p:txBody>
      </p:sp>
    </p:spTree>
    <p:extLst>
      <p:ext uri="{BB962C8B-B14F-4D97-AF65-F5344CB8AC3E}">
        <p14:creationId xmlns:p14="http://schemas.microsoft.com/office/powerpoint/2010/main" val="2127150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45515"/>
            <a:r>
              <a:rPr lang="en-US" sz="1200" dirty="0"/>
              <a:t>April 9</a:t>
            </a:r>
            <a:r>
              <a:rPr lang="en-US" sz="1200" baseline="30000" dirty="0"/>
              <a:t>th</a:t>
            </a:r>
            <a:r>
              <a:rPr lang="en-US" sz="1200" dirty="0"/>
              <a:t>, 2025 </a:t>
            </a:r>
          </a:p>
          <a:p>
            <a:pPr marL="145515"/>
            <a:r>
              <a:rPr lang="en-US" sz="1200" dirty="0"/>
              <a:t>60 minutes </a:t>
            </a:r>
          </a:p>
          <a:p>
            <a:pPr marL="145515"/>
            <a:r>
              <a:rPr lang="en-US" sz="1200" dirty="0"/>
              <a:t>Pembroke </a:t>
            </a:r>
          </a:p>
          <a:p>
            <a:endParaRPr lang="en-US" dirty="0"/>
          </a:p>
          <a:p>
            <a:r>
              <a:rPr lang="en-US" dirty="0"/>
              <a:t>Champlain Dementia Network – Supporting Dementia Care Partners: Everyone is a Change Agent </a:t>
            </a:r>
          </a:p>
        </p:txBody>
      </p:sp>
      <p:sp>
        <p:nvSpPr>
          <p:cNvPr id="4" name="Slide Number Placeholder 3"/>
          <p:cNvSpPr>
            <a:spLocks noGrp="1"/>
          </p:cNvSpPr>
          <p:nvPr>
            <p:ph type="sldNum" sz="quarter" idx="5"/>
          </p:nvPr>
        </p:nvSpPr>
        <p:spPr/>
        <p:txBody>
          <a:bodyPr/>
          <a:lstStyle/>
          <a:p>
            <a:fld id="{2F822A27-6ACA-44D7-82BD-2AF3E27DCBB9}" type="slidenum">
              <a:rPr lang="en-US" smtClean="0"/>
              <a:t>1</a:t>
            </a:fld>
            <a:endParaRPr lang="en-US"/>
          </a:p>
        </p:txBody>
      </p:sp>
    </p:spTree>
    <p:extLst>
      <p:ext uri="{BB962C8B-B14F-4D97-AF65-F5344CB8AC3E}">
        <p14:creationId xmlns:p14="http://schemas.microsoft.com/office/powerpoint/2010/main" val="230202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800000"/>
              </a:buClr>
              <a:defRPr/>
            </a:pPr>
            <a:r>
              <a:rPr lang="en-US" altLang="en-US" dirty="0"/>
              <a:t>When it comes to emotional awareness, we’ve come to learn that the person living with dementia </a:t>
            </a:r>
            <a:r>
              <a:rPr lang="en-US" altLang="en-US" dirty="0">
                <a:solidFill>
                  <a:schemeClr val="accent5">
                    <a:lumMod val="25000"/>
                  </a:schemeClr>
                </a:solidFill>
              </a:rPr>
              <a:t>has retained the capacity for:</a:t>
            </a:r>
          </a:p>
          <a:p>
            <a:pPr marL="466618" indent="-466618">
              <a:buClr>
                <a:srgbClr val="800000"/>
              </a:buClr>
              <a:buFont typeface="Arial" panose="020B0604020202020204" pitchFamily="34" charset="0"/>
              <a:buChar char="•"/>
              <a:defRPr/>
            </a:pPr>
            <a:r>
              <a:rPr lang="en-US" altLang="en-US" dirty="0">
                <a:solidFill>
                  <a:schemeClr val="accent5">
                    <a:lumMod val="25000"/>
                  </a:schemeClr>
                </a:solidFill>
              </a:rPr>
              <a:t>Expressing and giving love &amp; affection</a:t>
            </a:r>
          </a:p>
          <a:p>
            <a:pPr marL="466618" indent="-466618">
              <a:buClr>
                <a:srgbClr val="800000"/>
              </a:buClr>
              <a:buFont typeface="Arial" panose="020B0604020202020204" pitchFamily="34" charset="0"/>
              <a:buChar char="•"/>
              <a:defRPr/>
            </a:pPr>
            <a:r>
              <a:rPr lang="en-US" altLang="en-US" dirty="0">
                <a:solidFill>
                  <a:schemeClr val="accent5">
                    <a:lumMod val="25000"/>
                  </a:schemeClr>
                </a:solidFill>
              </a:rPr>
              <a:t>Experiencing a full range of emotions from joy to fear, sorrow, anger, etc. </a:t>
            </a:r>
          </a:p>
          <a:p>
            <a:pPr marL="466618" indent="-466618">
              <a:buClr>
                <a:srgbClr val="800000"/>
              </a:buClr>
              <a:buFont typeface="Arial" panose="020B0604020202020204" pitchFamily="34" charset="0"/>
              <a:buChar char="•"/>
              <a:defRPr/>
            </a:pPr>
            <a:r>
              <a:rPr lang="en-US" altLang="en-US" dirty="0">
                <a:solidFill>
                  <a:schemeClr val="accent5">
                    <a:lumMod val="25000"/>
                  </a:schemeClr>
                </a:solidFill>
              </a:rPr>
              <a:t>They can share in warm interpersonal relationships</a:t>
            </a:r>
          </a:p>
          <a:p>
            <a:pPr marL="466618" indent="-466618">
              <a:buClr>
                <a:srgbClr val="800000"/>
              </a:buClr>
              <a:buFont typeface="Arial" panose="020B0604020202020204" pitchFamily="34" charset="0"/>
              <a:buChar char="•"/>
              <a:defRPr/>
            </a:pPr>
            <a:r>
              <a:rPr lang="en-US" altLang="en-US" dirty="0">
                <a:solidFill>
                  <a:schemeClr val="accent5">
                    <a:lumMod val="25000"/>
                  </a:schemeClr>
                </a:solidFill>
              </a:rPr>
              <a:t>&amp; participate in meaningful activities. </a:t>
            </a:r>
          </a:p>
          <a:p>
            <a:pPr>
              <a:buClr>
                <a:srgbClr val="800000"/>
              </a:buClr>
              <a:defRPr/>
            </a:pPr>
            <a:endParaRPr lang="en-US" altLang="en-US" dirty="0">
              <a:solidFill>
                <a:schemeClr val="accent5">
                  <a:lumMod val="25000"/>
                </a:schemeClr>
              </a:solidFill>
            </a:endParaRPr>
          </a:p>
          <a:p>
            <a:pPr>
              <a:buClr>
                <a:srgbClr val="800000"/>
              </a:buClr>
              <a:defRPr/>
            </a:pPr>
            <a:r>
              <a:rPr lang="en-US" altLang="en-US" dirty="0">
                <a:solidFill>
                  <a:schemeClr val="accent5">
                    <a:lumMod val="25000"/>
                  </a:schemeClr>
                </a:solidFill>
              </a:rPr>
              <a:t>And their emotional sensitivity is not only retained but enhanced. Leading them to become very aware &amp; susceptible to picking up on the emotions and moods of others.</a:t>
            </a:r>
          </a:p>
          <a:p>
            <a:pPr defTabSz="933237">
              <a:buClr>
                <a:srgbClr val="800000"/>
              </a:buClr>
              <a:defRPr/>
            </a:pPr>
            <a:r>
              <a:rPr lang="en-US" altLang="en-US" dirty="0">
                <a:solidFill>
                  <a:schemeClr val="accent5">
                    <a:lumMod val="25000"/>
                  </a:schemeClr>
                </a:solidFill>
              </a:rPr>
              <a:t>This invites us to be aware of our facial expressions, tone of voice, and reflect how our own mood or energy may be transferred to the person living with dementia</a:t>
            </a:r>
          </a:p>
          <a:p>
            <a:pPr>
              <a:buClr>
                <a:srgbClr val="800000"/>
              </a:buClr>
              <a:defRPr/>
            </a:pPr>
            <a:endParaRPr lang="en-US" altLang="en-US" dirty="0">
              <a:solidFill>
                <a:schemeClr val="accent5">
                  <a:lumMod val="25000"/>
                </a:schemeClr>
              </a:solidFill>
            </a:endParaRPr>
          </a:p>
          <a:p>
            <a:pPr>
              <a:buClr>
                <a:srgbClr val="800000"/>
              </a:buClr>
              <a:defRPr/>
            </a:pPr>
            <a:r>
              <a:rPr lang="en-US" altLang="en-US" dirty="0">
                <a:solidFill>
                  <a:schemeClr val="accent5">
                    <a:lumMod val="25000"/>
                  </a:schemeClr>
                </a:solidFill>
              </a:rPr>
              <a:t>Even though emotions are felt, it becomes more difficult for persons living with dementia to express these emotions with their words but there are many activities that can encourage non-verbal emotional expression. </a:t>
            </a:r>
          </a:p>
          <a:p>
            <a:pPr marL="171450" indent="-171450">
              <a:buClr>
                <a:srgbClr val="800000"/>
              </a:buClr>
              <a:buFontTx/>
              <a:buChar char="-"/>
              <a:defRPr/>
            </a:pPr>
            <a:r>
              <a:rPr lang="en-US" altLang="en-US" dirty="0">
                <a:solidFill>
                  <a:schemeClr val="accent5">
                    <a:lumMod val="25000"/>
                  </a:schemeClr>
                </a:solidFill>
              </a:rPr>
              <a:t>Caring for plants or animals even if it’s a robotic animal or baby doll, can provide those feelings of caring and affection. </a:t>
            </a:r>
          </a:p>
          <a:p>
            <a:pPr marL="171450" indent="-171450">
              <a:buClr>
                <a:srgbClr val="800000"/>
              </a:buClr>
              <a:buFontTx/>
              <a:buChar char="-"/>
              <a:defRPr/>
            </a:pPr>
            <a:r>
              <a:rPr lang="en-US" altLang="en-US" dirty="0">
                <a:solidFill>
                  <a:schemeClr val="accent5">
                    <a:lumMod val="25000"/>
                  </a:schemeClr>
                </a:solidFill>
              </a:rPr>
              <a:t>Listening to music or signing are also excellent to transport someone through time and connect with happy feelings associated with the music</a:t>
            </a:r>
          </a:p>
          <a:p>
            <a:pPr eaLnBrk="1" hangingPunct="1">
              <a:spcBef>
                <a:spcPct val="0"/>
              </a:spcBef>
            </a:pPr>
            <a:endParaRPr lang="en-US" altLang="en-US" dirty="0"/>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10</a:t>
            </a:fld>
            <a:endParaRPr lang="en-US" altLang="en-US">
              <a:latin typeface="Arial" panose="020B0604020202020204" pitchFamily="34" charset="0"/>
            </a:endParaRPr>
          </a:p>
        </p:txBody>
      </p:sp>
    </p:spTree>
    <p:extLst>
      <p:ext uri="{BB962C8B-B14F-4D97-AF65-F5344CB8AC3E}">
        <p14:creationId xmlns:p14="http://schemas.microsoft.com/office/powerpoint/2010/main" val="2992086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a:spcBef>
                <a:spcPct val="0"/>
              </a:spcBef>
              <a:defRPr/>
            </a:pPr>
            <a:r>
              <a:rPr lang="en-US" altLang="en-US" dirty="0">
                <a:solidFill>
                  <a:schemeClr val="accent5">
                    <a:lumMod val="25000"/>
                  </a:schemeClr>
                </a:solidFill>
                <a:latin typeface="Calibri" panose="020F0502020204030204" pitchFamily="34" charset="0"/>
              </a:rPr>
              <a:t>People living with dementia tend to retain the ability to socialize and engage in social activities</a:t>
            </a:r>
          </a:p>
          <a:p>
            <a:pPr eaLnBrk="1" hangingPunct="1">
              <a:spcBef>
                <a:spcPct val="0"/>
              </a:spcBef>
            </a:pPr>
            <a:endParaRPr lang="en-US" altLang="en-US" dirty="0"/>
          </a:p>
          <a:p>
            <a:pPr eaLnBrk="1" hangingPunct="1">
              <a:spcBef>
                <a:spcPct val="0"/>
              </a:spcBef>
            </a:pPr>
            <a:r>
              <a:rPr lang="en-US" altLang="en-US" dirty="0"/>
              <a:t>It is important to remember that these activities require a great deal of energy and concentration, and that the person living with dementia may need extra rest and quiet afterwards. While social gatherings help to support their self-esteem, there must be balance. </a:t>
            </a:r>
          </a:p>
          <a:p>
            <a:pPr eaLnBrk="1" hangingPunct="1">
              <a:spcBef>
                <a:spcPct val="0"/>
              </a:spcBef>
            </a:pPr>
            <a:r>
              <a:rPr lang="en-US" altLang="en-US" dirty="0"/>
              <a:t>Large and noisy gatherings may overwhelm the person with too much stimulation. </a:t>
            </a:r>
          </a:p>
          <a:p>
            <a:pPr eaLnBrk="1" hangingPunct="1">
              <a:spcBef>
                <a:spcPct val="0"/>
              </a:spcBef>
            </a:pPr>
            <a:endParaRPr lang="en-US" altLang="en-US" dirty="0"/>
          </a:p>
          <a:p>
            <a:pPr eaLnBrk="1" hangingPunct="1">
              <a:spcBef>
                <a:spcPct val="0"/>
              </a:spcBef>
            </a:pPr>
            <a:r>
              <a:rPr lang="en-US" altLang="en-US" dirty="0"/>
              <a:t>One thing we do need to be aware of is not mistaking social skills for the persistence of higher skills such as memory . </a:t>
            </a:r>
          </a:p>
          <a:p>
            <a:pPr eaLnBrk="1" hangingPunct="1">
              <a:spcBef>
                <a:spcPct val="0"/>
              </a:spcBef>
            </a:pPr>
            <a:r>
              <a:rPr lang="en-US" altLang="en-US" dirty="0"/>
              <a:t>Many persons living with dementia present well, particularly in the early and middle stages, covering their losses by demonstrating good social skills. </a:t>
            </a:r>
          </a:p>
          <a:p>
            <a:pPr eaLnBrk="1" hangingPunct="1">
              <a:spcBef>
                <a:spcPct val="0"/>
              </a:spcBef>
            </a:pPr>
            <a:r>
              <a:rPr lang="en-US" altLang="en-US" dirty="0"/>
              <a:t>It is an excellent coping mechanism in social situations but may lead us to overestimate their abilities (i.e., thinking they are more capable than they are). </a:t>
            </a:r>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11</a:t>
            </a:fld>
            <a:endParaRPr lang="en-US" altLang="en-US">
              <a:latin typeface="Arial" panose="020B0604020202020204" pitchFamily="34" charset="0"/>
            </a:endParaRPr>
          </a:p>
        </p:txBody>
      </p:sp>
    </p:spTree>
    <p:extLst>
      <p:ext uri="{BB962C8B-B14F-4D97-AF65-F5344CB8AC3E}">
        <p14:creationId xmlns:p14="http://schemas.microsoft.com/office/powerpoint/2010/main" val="1007602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 primary sensory areas of the brain remain relatively untouched by the dementia processes. </a:t>
            </a:r>
          </a:p>
          <a:p>
            <a:pPr eaLnBrk="1" hangingPunct="1">
              <a:spcBef>
                <a:spcPct val="0"/>
              </a:spcBef>
            </a:pPr>
            <a:endParaRPr lang="en-US" altLang="en-US" dirty="0"/>
          </a:p>
          <a:p>
            <a:pPr eaLnBrk="1" hangingPunct="1">
              <a:spcBef>
                <a:spcPct val="0"/>
              </a:spcBef>
            </a:pPr>
            <a:r>
              <a:rPr lang="en-US" altLang="en-US" dirty="0"/>
              <a:t>Experiencing touches, smells, sights, sounds and tastes of everyday life can serve as an ongoing source of pleasure, stimulation, and method of communication.</a:t>
            </a:r>
          </a:p>
          <a:p>
            <a:pPr eaLnBrk="1" hangingPunct="1">
              <a:spcBef>
                <a:spcPct val="0"/>
              </a:spcBef>
            </a:pPr>
            <a:endParaRPr lang="en-US" altLang="en-US" dirty="0"/>
          </a:p>
          <a:p>
            <a:pPr eaLnBrk="1" hangingPunct="1">
              <a:spcBef>
                <a:spcPct val="0"/>
              </a:spcBef>
            </a:pPr>
            <a:r>
              <a:rPr lang="en-US" altLang="en-US" dirty="0"/>
              <a:t>We all take in the world through our senses, interpret what it means based upon our experiences, and then act accordingly.</a:t>
            </a:r>
          </a:p>
          <a:p>
            <a:pPr eaLnBrk="1" hangingPunct="1">
              <a:spcBef>
                <a:spcPct val="0"/>
              </a:spcBef>
            </a:pPr>
            <a:endParaRPr lang="en-US" altLang="en-US" dirty="0"/>
          </a:p>
          <a:p>
            <a:pPr eaLnBrk="1" hangingPunct="1">
              <a:spcBef>
                <a:spcPct val="0"/>
              </a:spcBef>
            </a:pPr>
            <a:r>
              <a:rPr lang="en-US" altLang="en-US" dirty="0"/>
              <a:t>Perhaps you always had lavender in your home or big lilac bushes at the front door, and when you smell these, it reminds you of home and makes you feel secure. When we know someone’s personhood, we might pickup on ways to incorporate that into their care through the senses. </a:t>
            </a:r>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12</a:t>
            </a:fld>
            <a:endParaRPr lang="en-US" altLang="en-US">
              <a:latin typeface="Arial" panose="020B0604020202020204" pitchFamily="34" charset="0"/>
            </a:endParaRPr>
          </a:p>
        </p:txBody>
      </p:sp>
    </p:spTree>
    <p:extLst>
      <p:ext uri="{BB962C8B-B14F-4D97-AF65-F5344CB8AC3E}">
        <p14:creationId xmlns:p14="http://schemas.microsoft.com/office/powerpoint/2010/main" val="1070312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Although persons living with dementia may experience gait changes early in the disease, strength and muscle control usually persist until the late stages.</a:t>
            </a:r>
          </a:p>
          <a:p>
            <a:pPr eaLnBrk="1" hangingPunct="1">
              <a:spcBef>
                <a:spcPct val="0"/>
              </a:spcBef>
            </a:pPr>
            <a:endParaRPr lang="en-US" altLang="en-US" dirty="0"/>
          </a:p>
          <a:p>
            <a:pPr eaLnBrk="1" hangingPunct="1">
              <a:spcBef>
                <a:spcPct val="0"/>
              </a:spcBef>
            </a:pPr>
            <a:r>
              <a:rPr lang="en-US" altLang="en-US" dirty="0"/>
              <a:t>At all stages, movement brings not only enjoyment &amp; pleasure but also has lots of positive health benefits.</a:t>
            </a:r>
          </a:p>
          <a:p>
            <a:pPr eaLnBrk="1" hangingPunct="1">
              <a:spcBef>
                <a:spcPct val="0"/>
              </a:spcBef>
            </a:pPr>
            <a:endParaRPr lang="en-US" altLang="en-US" dirty="0"/>
          </a:p>
          <a:p>
            <a:pPr eaLnBrk="1" hangingPunct="1">
              <a:spcBef>
                <a:spcPct val="0"/>
              </a:spcBef>
            </a:pPr>
            <a:r>
              <a:rPr lang="en-US" altLang="en-US" dirty="0"/>
              <a:t>While the </a:t>
            </a:r>
            <a:r>
              <a:rPr lang="en-US" altLang="en-US" dirty="0">
                <a:solidFill>
                  <a:schemeClr val="accent5">
                    <a:lumMod val="25000"/>
                  </a:schemeClr>
                </a:solidFill>
              </a:rPr>
              <a:t>ability to move continues, the person may need help getting started as the disease progresses. </a:t>
            </a:r>
          </a:p>
          <a:p>
            <a:pPr eaLnBrk="1" hangingPunct="1">
              <a:spcBef>
                <a:spcPct val="0"/>
              </a:spcBef>
            </a:pPr>
            <a:r>
              <a:rPr lang="en-US" altLang="en-US" dirty="0">
                <a:solidFill>
                  <a:schemeClr val="accent5">
                    <a:lumMod val="25000"/>
                  </a:schemeClr>
                </a:solidFill>
              </a:rPr>
              <a:t>The best way to initiate movement is to use familiar activities (thinking back to procedural memory), such as sweeping, raking leaves, folding laundry, hanging the clothes, dancing. All provide good exercise and involve familiar movements. </a:t>
            </a:r>
          </a:p>
          <a:p>
            <a:pPr eaLnBrk="1" hangingPunct="1">
              <a:spcBef>
                <a:spcPct val="0"/>
              </a:spcBef>
            </a:pPr>
            <a:r>
              <a:rPr lang="en-US" altLang="en-US" dirty="0">
                <a:solidFill>
                  <a:schemeClr val="accent5">
                    <a:lumMod val="25000"/>
                  </a:schemeClr>
                </a:solidFill>
              </a:rPr>
              <a:t>Games of catch are also great as the catching reflex is present long into the disease process. </a:t>
            </a:r>
          </a:p>
          <a:p>
            <a:pPr eaLnBrk="1" hangingPunct="1">
              <a:spcBef>
                <a:spcPct val="0"/>
              </a:spcBef>
            </a:pPr>
            <a:r>
              <a:rPr lang="en-US" altLang="en-US" dirty="0">
                <a:solidFill>
                  <a:schemeClr val="accent5">
                    <a:lumMod val="25000"/>
                  </a:schemeClr>
                </a:solidFill>
              </a:rPr>
              <a:t>Music is one of the best ways to encourage people to move.</a:t>
            </a:r>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13</a:t>
            </a:fld>
            <a:endParaRPr lang="en-US" altLang="en-US">
              <a:latin typeface="Arial" panose="020B0604020202020204" pitchFamily="34" charset="0"/>
            </a:endParaRPr>
          </a:p>
        </p:txBody>
      </p:sp>
    </p:spTree>
    <p:extLst>
      <p:ext uri="{BB962C8B-B14F-4D97-AF65-F5344CB8AC3E}">
        <p14:creationId xmlns:p14="http://schemas.microsoft.com/office/powerpoint/2010/main" val="2578962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800000"/>
              </a:buClr>
              <a:defRPr/>
            </a:pPr>
            <a:r>
              <a:rPr lang="en-US" altLang="en-US" dirty="0">
                <a:solidFill>
                  <a:schemeClr val="accent5">
                    <a:lumMod val="25000"/>
                  </a:schemeClr>
                </a:solidFill>
                <a:latin typeface="Calibri" panose="020F0502020204030204" pitchFamily="34" charset="0"/>
              </a:rPr>
              <a:t>That brings us to our 7</a:t>
            </a:r>
            <a:r>
              <a:rPr lang="en-US" altLang="en-US" baseline="30000" dirty="0">
                <a:solidFill>
                  <a:schemeClr val="accent5">
                    <a:lumMod val="25000"/>
                  </a:schemeClr>
                </a:solidFill>
                <a:latin typeface="Calibri" panose="020F0502020204030204" pitchFamily="34" charset="0"/>
              </a:rPr>
              <a:t>th</a:t>
            </a:r>
            <a:r>
              <a:rPr lang="en-US" altLang="en-US" dirty="0">
                <a:solidFill>
                  <a:schemeClr val="accent5">
                    <a:lumMod val="25000"/>
                  </a:schemeClr>
                </a:solidFill>
                <a:latin typeface="Calibri" panose="020F0502020204030204" pitchFamily="34" charset="0"/>
              </a:rPr>
              <a:t> spared ability. </a:t>
            </a:r>
          </a:p>
          <a:p>
            <a:pPr>
              <a:buClr>
                <a:srgbClr val="800000"/>
              </a:buClr>
              <a:defRPr/>
            </a:pPr>
            <a:r>
              <a:rPr lang="en-US" altLang="en-US" dirty="0">
                <a:solidFill>
                  <a:schemeClr val="accent5">
                    <a:lumMod val="25000"/>
                  </a:schemeClr>
                </a:solidFill>
                <a:latin typeface="Calibri" panose="020F0502020204030204" pitchFamily="34" charset="0"/>
              </a:rPr>
              <a:t>Areas of the brain involved in appreciating, responding to, and becoming involved in music are typically well-preserved.</a:t>
            </a:r>
          </a:p>
          <a:p>
            <a:pPr>
              <a:buClr>
                <a:srgbClr val="800000"/>
              </a:buClr>
              <a:defRPr/>
            </a:pPr>
            <a:r>
              <a:rPr lang="en-US" altLang="en-US" dirty="0">
                <a:solidFill>
                  <a:schemeClr val="accent5">
                    <a:lumMod val="25000"/>
                  </a:schemeClr>
                </a:solidFill>
                <a:latin typeface="Calibri" panose="020F0502020204030204" pitchFamily="34" charset="0"/>
              </a:rPr>
              <a:t>Music can bypass communication deficits (e.g., if the person has significant aphasia and cannot articulate words or sentences but hears a familiar song and then begins singing all the words – it is quite fabulous).</a:t>
            </a:r>
          </a:p>
          <a:p>
            <a:pPr marL="466618" lvl="1">
              <a:buClr>
                <a:srgbClr val="800000"/>
              </a:buClr>
              <a:defRPr/>
            </a:pPr>
            <a:endParaRPr lang="en-US" altLang="en-US" dirty="0">
              <a:solidFill>
                <a:schemeClr val="accent5">
                  <a:lumMod val="25000"/>
                </a:schemeClr>
              </a:solidFill>
              <a:latin typeface="Calibri" panose="020F0502020204030204" pitchFamily="34" charset="0"/>
            </a:endParaRPr>
          </a:p>
          <a:p>
            <a:pPr>
              <a:buClr>
                <a:srgbClr val="800000"/>
              </a:buClr>
              <a:defRPr/>
            </a:pPr>
            <a:r>
              <a:rPr lang="en-US" altLang="en-US" dirty="0">
                <a:solidFill>
                  <a:schemeClr val="accent5">
                    <a:lumMod val="25000"/>
                  </a:schemeClr>
                </a:solidFill>
                <a:latin typeface="Calibri" panose="020F0502020204030204" pitchFamily="34" charset="0"/>
              </a:rPr>
              <a:t>Music can bring life to someone’s day but can also be calming depending on the type. </a:t>
            </a:r>
          </a:p>
          <a:p>
            <a:pPr>
              <a:buClr>
                <a:srgbClr val="800000"/>
              </a:buClr>
              <a:defRPr/>
            </a:pPr>
            <a:r>
              <a:rPr lang="en-US" altLang="en-US" dirty="0">
                <a:solidFill>
                  <a:schemeClr val="accent5">
                    <a:lumMod val="25000"/>
                  </a:schemeClr>
                </a:solidFill>
                <a:latin typeface="Calibri" panose="020F0502020204030204" pitchFamily="34" charset="0"/>
              </a:rPr>
              <a:t>It provides an important avenue for the expression of emotion.</a:t>
            </a:r>
          </a:p>
          <a:p>
            <a:pPr>
              <a:buClr>
                <a:srgbClr val="800000"/>
              </a:buClr>
              <a:defRPr/>
            </a:pPr>
            <a:endParaRPr lang="en-US" altLang="en-US" dirty="0">
              <a:solidFill>
                <a:schemeClr val="accent5">
                  <a:lumMod val="25000"/>
                </a:schemeClr>
              </a:solidFill>
              <a:latin typeface="Calibri" panose="020F0502020204030204" pitchFamily="34" charset="0"/>
            </a:endParaRPr>
          </a:p>
          <a:p>
            <a:pPr>
              <a:buClr>
                <a:srgbClr val="800000"/>
              </a:buClr>
              <a:defRPr/>
            </a:pPr>
            <a:r>
              <a:rPr lang="en-US" altLang="en-US" dirty="0">
                <a:solidFill>
                  <a:schemeClr val="accent5">
                    <a:lumMod val="25000"/>
                  </a:schemeClr>
                </a:solidFill>
                <a:latin typeface="Calibri" panose="020F0502020204030204" pitchFamily="34" charset="0"/>
              </a:rPr>
              <a:t>Of course, in keeping with person centered care, learn about the persons musical preferences, not everyone likes every genre. </a:t>
            </a:r>
          </a:p>
          <a:p>
            <a:pPr>
              <a:buClr>
                <a:srgbClr val="800000"/>
              </a:buClr>
              <a:defRPr/>
            </a:pPr>
            <a:r>
              <a:rPr lang="en-US" altLang="en-US" dirty="0">
                <a:solidFill>
                  <a:schemeClr val="accent5">
                    <a:lumMod val="25000"/>
                  </a:schemeClr>
                </a:solidFill>
                <a:latin typeface="Calibri" panose="020F0502020204030204" pitchFamily="34" charset="0"/>
              </a:rPr>
              <a:t>Aiming for music that they would have listened to in their mid-teens to mid-twenties age range is usually best recalled.</a:t>
            </a:r>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14</a:t>
            </a:fld>
            <a:endParaRPr lang="en-US" altLang="en-US">
              <a:latin typeface="Arial" panose="020B0604020202020204" pitchFamily="34" charset="0"/>
            </a:endParaRPr>
          </a:p>
        </p:txBody>
      </p:sp>
    </p:spTree>
    <p:extLst>
      <p:ext uri="{BB962C8B-B14F-4D97-AF65-F5344CB8AC3E}">
        <p14:creationId xmlns:p14="http://schemas.microsoft.com/office/powerpoint/2010/main" val="1933447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Finally, Long-term memory is less impaired &amp; more intact in the early to middle stages</a:t>
            </a:r>
          </a:p>
          <a:p>
            <a:pPr eaLnBrk="1" hangingPunct="1">
              <a:spcBef>
                <a:spcPct val="0"/>
              </a:spcBef>
            </a:pPr>
            <a:endParaRPr lang="en-US" altLang="en-US" dirty="0"/>
          </a:p>
          <a:p>
            <a:pPr eaLnBrk="1" hangingPunct="1">
              <a:spcBef>
                <a:spcPct val="0"/>
              </a:spcBef>
            </a:pPr>
            <a:r>
              <a:rPr lang="en-US" altLang="en-US" dirty="0"/>
              <a:t>Events of personal significance (e.g., birth of child, first car, marriage, or personal accomplishments) are those most usually recalled. </a:t>
            </a:r>
          </a:p>
          <a:p>
            <a:pPr eaLnBrk="1" hangingPunct="1">
              <a:spcBef>
                <a:spcPct val="0"/>
              </a:spcBef>
            </a:pPr>
            <a:r>
              <a:rPr lang="en-US" altLang="en-US" dirty="0"/>
              <a:t>As the disease progresses, the details about these events may become spotty, but with familiar verbal and non-verbal cues, even persons with advanced dementia can usually recall some fragments. </a:t>
            </a:r>
          </a:p>
          <a:p>
            <a:pPr eaLnBrk="1" hangingPunct="1">
              <a:spcBef>
                <a:spcPct val="0"/>
              </a:spcBef>
            </a:pPr>
            <a:endParaRPr lang="en-US" altLang="en-US" dirty="0"/>
          </a:p>
          <a:p>
            <a:pPr eaLnBrk="1" hangingPunct="1">
              <a:spcBef>
                <a:spcPct val="0"/>
              </a:spcBef>
            </a:pPr>
            <a:r>
              <a:rPr lang="en-US" altLang="en-US" dirty="0"/>
              <a:t>By stimulating these long-term memories it encourages verbalization, improves mood by recalling happy experiences, and enhances self-esteem by reaffirming the value of life experiences.</a:t>
            </a:r>
          </a:p>
          <a:p>
            <a:pPr eaLnBrk="1" hangingPunct="1">
              <a:spcBef>
                <a:spcPct val="0"/>
              </a:spcBef>
            </a:pPr>
            <a:endParaRPr lang="en-US" altLang="en-US" dirty="0"/>
          </a:p>
          <a:p>
            <a:pPr eaLnBrk="1" hangingPunct="1">
              <a:spcBef>
                <a:spcPct val="0"/>
              </a:spcBef>
            </a:pPr>
            <a:r>
              <a:rPr lang="en-US" altLang="en-US" dirty="0"/>
              <a:t>Can be cued with visual prompts (e.g. photographs), music, and reminiscing.</a:t>
            </a:r>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15</a:t>
            </a:fld>
            <a:endParaRPr lang="en-US" altLang="en-US">
              <a:latin typeface="Arial" panose="020B0604020202020204" pitchFamily="34" charset="0"/>
            </a:endParaRPr>
          </a:p>
        </p:txBody>
      </p:sp>
    </p:spTree>
    <p:extLst>
      <p:ext uri="{BB962C8B-B14F-4D97-AF65-F5344CB8AC3E}">
        <p14:creationId xmlns:p14="http://schemas.microsoft.com/office/powerpoint/2010/main" val="3725317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30D36F9-7C8C-CB24-6EA8-DC1788BF94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4CD33803-040B-A174-A54D-CCE0EC8572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We’ll now move into ways to tailor activities to support changing needs. </a:t>
            </a:r>
          </a:p>
        </p:txBody>
      </p:sp>
      <p:sp>
        <p:nvSpPr>
          <p:cNvPr id="55300" name="Slide Number Placeholder 3">
            <a:extLst>
              <a:ext uri="{FF2B5EF4-FFF2-40B4-BE49-F238E27FC236}">
                <a16:creationId xmlns:a16="http://schemas.microsoft.com/office/drawing/2014/main" id="{AD68BCAB-1BFB-080F-C40E-A9C959ABA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255" indent="-291636">
              <a:defRPr>
                <a:solidFill>
                  <a:schemeClr val="tx1"/>
                </a:solidFill>
                <a:latin typeface="Arial" panose="020B0604020202020204" pitchFamily="34" charset="0"/>
              </a:defRPr>
            </a:lvl2pPr>
            <a:lvl3pPr marL="1166546" indent="-233309">
              <a:defRPr>
                <a:solidFill>
                  <a:schemeClr val="tx1"/>
                </a:solidFill>
                <a:latin typeface="Arial" panose="020B0604020202020204" pitchFamily="34" charset="0"/>
              </a:defRPr>
            </a:lvl3pPr>
            <a:lvl4pPr marL="1633164" indent="-233309">
              <a:defRPr>
                <a:solidFill>
                  <a:schemeClr val="tx1"/>
                </a:solidFill>
                <a:latin typeface="Arial" panose="020B0604020202020204" pitchFamily="34" charset="0"/>
              </a:defRPr>
            </a:lvl4pPr>
            <a:lvl5pPr marL="2099782" indent="-233309">
              <a:defRPr>
                <a:solidFill>
                  <a:schemeClr val="tx1"/>
                </a:solidFill>
                <a:latin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defRPr>
            </a:lvl9pPr>
          </a:lstStyle>
          <a:p>
            <a:pPr defTabSz="933237" fontAlgn="base">
              <a:spcBef>
                <a:spcPct val="0"/>
              </a:spcBef>
              <a:spcAft>
                <a:spcPct val="0"/>
              </a:spcAft>
              <a:defRPr/>
            </a:pPr>
            <a:fld id="{445C293E-05E4-49CF-813E-C4F8F135368E}" type="slidenum">
              <a:rPr lang="en-US" altLang="en-US">
                <a:solidFill>
                  <a:prstClr val="black"/>
                </a:solidFill>
              </a:rPr>
              <a:pPr defTabSz="933237" fontAlgn="base">
                <a:spcBef>
                  <a:spcPct val="0"/>
                </a:spcBef>
                <a:spcAft>
                  <a:spcPct val="0"/>
                </a:spcAft>
                <a:defRPr/>
              </a:pPr>
              <a:t>16</a:t>
            </a:fld>
            <a:endParaRPr lang="en-US" altLang="en-US">
              <a:solidFill>
                <a:prstClr val="black"/>
              </a:solidFill>
            </a:endParaRPr>
          </a:p>
        </p:txBody>
      </p:sp>
    </p:spTree>
    <p:extLst>
      <p:ext uri="{BB962C8B-B14F-4D97-AF65-F5344CB8AC3E}">
        <p14:creationId xmlns:p14="http://schemas.microsoft.com/office/powerpoint/2010/main" val="2928111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30D36F9-7C8C-CB24-6EA8-DC1788BF947C}"/>
              </a:ext>
            </a:extLst>
          </p:cNvPr>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4CD33803-040B-A174-A54D-CCE0EC8572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42578" defTabSz="933237">
              <a:buClr>
                <a:srgbClr val="000000"/>
              </a:buClr>
              <a:buSzPts val="1400"/>
              <a:defRPr/>
            </a:pPr>
            <a:r>
              <a:rPr lang="en-US" altLang="en-US" dirty="0"/>
              <a:t>To do so, I’m going to be referencing the FAST – Functional Assessment Staging Test and discussing Reisberg’s Theory of </a:t>
            </a:r>
            <a:r>
              <a:rPr lang="en-US" altLang="en-US" dirty="0" err="1"/>
              <a:t>Retrogenesis</a:t>
            </a:r>
            <a:r>
              <a:rPr lang="en-US" altLang="en-US" dirty="0"/>
              <a:t>. </a:t>
            </a:r>
          </a:p>
          <a:p>
            <a:pPr marL="142578" defTabSz="933237">
              <a:buClr>
                <a:srgbClr val="000000"/>
              </a:buClr>
              <a:buSzPts val="1400"/>
              <a:defRPr/>
            </a:pPr>
            <a:endParaRPr lang="en-US" altLang="en-US" baseline="0" dirty="0"/>
          </a:p>
          <a:p>
            <a:pPr marL="142578" defTabSz="933237">
              <a:buClr>
                <a:srgbClr val="000000"/>
              </a:buClr>
              <a:buSzPts val="1400"/>
              <a:defRPr/>
            </a:pPr>
            <a:r>
              <a:rPr lang="en-US" altLang="en-US" baseline="0" dirty="0"/>
              <a:t>What this theory puts forward is the idea that dementia will cause the brain to deteriorate in an almost reverse order of how it once developed (</a:t>
            </a:r>
            <a:r>
              <a:rPr lang="en-US" altLang="en-US" baseline="0" dirty="0" err="1"/>
              <a:t>retrogenesis</a:t>
            </a:r>
            <a:r>
              <a:rPr lang="en-US" altLang="en-US" baseline="0" dirty="0"/>
              <a:t> meaning “back to birth”). </a:t>
            </a:r>
          </a:p>
          <a:p>
            <a:pPr marL="142578" defTabSz="933237">
              <a:buClr>
                <a:srgbClr val="000000"/>
              </a:buClr>
              <a:buSzPts val="1400"/>
              <a:defRPr/>
            </a:pPr>
            <a:endParaRPr lang="en-US" altLang="en-US" baseline="0" dirty="0"/>
          </a:p>
          <a:p>
            <a:pPr marL="142578" defTabSz="933237">
              <a:buClr>
                <a:srgbClr val="000000"/>
              </a:buClr>
              <a:buSzPts val="1400"/>
              <a:defRPr/>
            </a:pPr>
            <a:r>
              <a:rPr lang="en-US" altLang="en-US" baseline="0" dirty="0"/>
              <a:t>The reason why I want to bring your attention back to this scale is that it can be helpful as we try to imagine the types of activities that may be most applicable to the person in our care, the level of difficulty and perhaps even the amount of cueing / set-up required. </a:t>
            </a:r>
          </a:p>
          <a:p>
            <a:pPr marL="142578" defTabSz="933237">
              <a:buClr>
                <a:srgbClr val="000000"/>
              </a:buClr>
              <a:buSzPts val="1400"/>
              <a:defRPr/>
            </a:pPr>
            <a:r>
              <a:rPr lang="en-US" altLang="en-US" baseline="0" dirty="0"/>
              <a:t>For this, we will be relying on an approximation of the developmental age comparison (highlighted in orange).</a:t>
            </a:r>
          </a:p>
          <a:p>
            <a:pPr marL="142578"/>
            <a:endParaRPr lang="en-US" altLang="en-US" dirty="0"/>
          </a:p>
        </p:txBody>
      </p:sp>
      <p:sp>
        <p:nvSpPr>
          <p:cNvPr id="55300" name="Slide Number Placeholder 3">
            <a:extLst>
              <a:ext uri="{FF2B5EF4-FFF2-40B4-BE49-F238E27FC236}">
                <a16:creationId xmlns:a16="http://schemas.microsoft.com/office/drawing/2014/main" id="{AD68BCAB-1BFB-080F-C40E-A9C959ABA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255" indent="-291636">
              <a:defRPr>
                <a:solidFill>
                  <a:schemeClr val="tx1"/>
                </a:solidFill>
                <a:latin typeface="Arial" panose="020B0604020202020204" pitchFamily="34" charset="0"/>
              </a:defRPr>
            </a:lvl2pPr>
            <a:lvl3pPr marL="1166546" indent="-233309">
              <a:defRPr>
                <a:solidFill>
                  <a:schemeClr val="tx1"/>
                </a:solidFill>
                <a:latin typeface="Arial" panose="020B0604020202020204" pitchFamily="34" charset="0"/>
              </a:defRPr>
            </a:lvl3pPr>
            <a:lvl4pPr marL="1633164" indent="-233309">
              <a:defRPr>
                <a:solidFill>
                  <a:schemeClr val="tx1"/>
                </a:solidFill>
                <a:latin typeface="Arial" panose="020B0604020202020204" pitchFamily="34" charset="0"/>
              </a:defRPr>
            </a:lvl4pPr>
            <a:lvl5pPr marL="2099782" indent="-233309">
              <a:defRPr>
                <a:solidFill>
                  <a:schemeClr val="tx1"/>
                </a:solidFill>
                <a:latin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defRPr>
            </a:lvl9pPr>
          </a:lstStyle>
          <a:p>
            <a:pPr defTabSz="933237" fontAlgn="base">
              <a:spcBef>
                <a:spcPct val="0"/>
              </a:spcBef>
              <a:spcAft>
                <a:spcPct val="0"/>
              </a:spcAft>
              <a:defRPr/>
            </a:pPr>
            <a:fld id="{445C293E-05E4-49CF-813E-C4F8F135368E}" type="slidenum">
              <a:rPr lang="en-US" altLang="en-US">
                <a:solidFill>
                  <a:prstClr val="black"/>
                </a:solidFill>
              </a:rPr>
              <a:pPr defTabSz="933237" fontAlgn="base">
                <a:spcBef>
                  <a:spcPct val="0"/>
                </a:spcBef>
                <a:spcAft>
                  <a:spcPct val="0"/>
                </a:spcAft>
                <a:defRPr/>
              </a:pPr>
              <a:t>17</a:t>
            </a:fld>
            <a:endParaRPr lang="en-US" altLang="en-US">
              <a:solidFill>
                <a:prstClr val="black"/>
              </a:solidFill>
            </a:endParaRPr>
          </a:p>
        </p:txBody>
      </p:sp>
    </p:spTree>
    <p:extLst>
      <p:ext uri="{BB962C8B-B14F-4D97-AF65-F5344CB8AC3E}">
        <p14:creationId xmlns:p14="http://schemas.microsoft.com/office/powerpoint/2010/main" val="1644622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30D36F9-7C8C-CB24-6EA8-DC1788BF947C}"/>
              </a:ext>
            </a:extLst>
          </p:cNvPr>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4CD33803-040B-A174-A54D-CCE0EC8572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42578"/>
            <a:r>
              <a:rPr lang="en-US" altLang="en-US" dirty="0"/>
              <a:t>Starting with stage 4 &amp; into stage 5 – Looking at early or mild dementia – These people will have difficulties with IADLs, those instrumental activities of daily living, such as paying bills, planning or preparing a meal, having the capacity to manage medications…</a:t>
            </a:r>
          </a:p>
          <a:p>
            <a:pPr marL="142578"/>
            <a:endParaRPr lang="en-US" altLang="en-US" dirty="0"/>
          </a:p>
          <a:p>
            <a:pPr marL="142578"/>
            <a:r>
              <a:rPr lang="en-US" altLang="en-US" baseline="0" dirty="0"/>
              <a:t>What we do know, however, is that the individual can generally participate in very familiar recreational activities (where they can rely on their procedural memory). </a:t>
            </a:r>
          </a:p>
          <a:p>
            <a:pPr marL="142578"/>
            <a:endParaRPr lang="en-US" altLang="en-US" baseline="0" dirty="0"/>
          </a:p>
          <a:p>
            <a:pPr marL="142578"/>
            <a:endParaRPr lang="en-US" altLang="en-US" dirty="0"/>
          </a:p>
        </p:txBody>
      </p:sp>
      <p:sp>
        <p:nvSpPr>
          <p:cNvPr id="55300" name="Slide Number Placeholder 3">
            <a:extLst>
              <a:ext uri="{FF2B5EF4-FFF2-40B4-BE49-F238E27FC236}">
                <a16:creationId xmlns:a16="http://schemas.microsoft.com/office/drawing/2014/main" id="{AD68BCAB-1BFB-080F-C40E-A9C959ABA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255" indent="-291636">
              <a:defRPr>
                <a:solidFill>
                  <a:schemeClr val="tx1"/>
                </a:solidFill>
                <a:latin typeface="Arial" panose="020B0604020202020204" pitchFamily="34" charset="0"/>
              </a:defRPr>
            </a:lvl2pPr>
            <a:lvl3pPr marL="1166546" indent="-233309">
              <a:defRPr>
                <a:solidFill>
                  <a:schemeClr val="tx1"/>
                </a:solidFill>
                <a:latin typeface="Arial" panose="020B0604020202020204" pitchFamily="34" charset="0"/>
              </a:defRPr>
            </a:lvl3pPr>
            <a:lvl4pPr marL="1633164" indent="-233309">
              <a:defRPr>
                <a:solidFill>
                  <a:schemeClr val="tx1"/>
                </a:solidFill>
                <a:latin typeface="Arial" panose="020B0604020202020204" pitchFamily="34" charset="0"/>
              </a:defRPr>
            </a:lvl4pPr>
            <a:lvl5pPr marL="2099782" indent="-233309">
              <a:defRPr>
                <a:solidFill>
                  <a:schemeClr val="tx1"/>
                </a:solidFill>
                <a:latin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defRPr>
            </a:lvl9pPr>
          </a:lstStyle>
          <a:p>
            <a:pPr defTabSz="933237" fontAlgn="base">
              <a:spcBef>
                <a:spcPct val="0"/>
              </a:spcBef>
              <a:spcAft>
                <a:spcPct val="0"/>
              </a:spcAft>
              <a:defRPr/>
            </a:pPr>
            <a:fld id="{445C293E-05E4-49CF-813E-C4F8F135368E}" type="slidenum">
              <a:rPr lang="en-US" altLang="en-US">
                <a:solidFill>
                  <a:prstClr val="black"/>
                </a:solidFill>
              </a:rPr>
              <a:pPr defTabSz="933237" fontAlgn="base">
                <a:spcBef>
                  <a:spcPct val="0"/>
                </a:spcBef>
                <a:spcAft>
                  <a:spcPct val="0"/>
                </a:spcAft>
                <a:defRPr/>
              </a:pPr>
              <a:t>18</a:t>
            </a:fld>
            <a:endParaRPr lang="en-US" altLang="en-US">
              <a:solidFill>
                <a:prstClr val="black"/>
              </a:solidFill>
            </a:endParaRPr>
          </a:p>
        </p:txBody>
      </p:sp>
    </p:spTree>
    <p:extLst>
      <p:ext uri="{BB962C8B-B14F-4D97-AF65-F5344CB8AC3E}">
        <p14:creationId xmlns:p14="http://schemas.microsoft.com/office/powerpoint/2010/main" val="609308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When we’re tailoring activities for people living with dementia in the early stages… </a:t>
            </a:r>
          </a:p>
          <a:p>
            <a:pPr eaLnBrk="1" hangingPunct="1">
              <a:spcBef>
                <a:spcPct val="0"/>
              </a:spcBef>
            </a:pPr>
            <a:endParaRPr lang="en-US" altLang="en-US" dirty="0"/>
          </a:p>
          <a:p>
            <a:pPr eaLnBrk="1" hangingPunct="1">
              <a:spcBef>
                <a:spcPct val="0"/>
              </a:spcBef>
            </a:pPr>
            <a:r>
              <a:rPr lang="en-US" altLang="en-US" dirty="0"/>
              <a:t>Attention span is fairly good at about 20minutes. The person may only need a few cues throughout the activity. </a:t>
            </a:r>
          </a:p>
          <a:p>
            <a:pPr eaLnBrk="1" hangingPunct="1">
              <a:spcBef>
                <a:spcPct val="0"/>
              </a:spcBef>
            </a:pPr>
            <a:r>
              <a:rPr lang="en-US" altLang="en-US" dirty="0"/>
              <a:t>The supplies should be in reach of the person, but they don’t need ongoing support from the group leader. </a:t>
            </a:r>
          </a:p>
          <a:p>
            <a:pPr eaLnBrk="1" hangingPunct="1">
              <a:spcBef>
                <a:spcPct val="0"/>
              </a:spcBef>
            </a:pPr>
            <a:r>
              <a:rPr lang="en-US" altLang="en-US" dirty="0"/>
              <a:t>These people are usually aware of the goal or object of a game and may benefit from a sample project to mimic. </a:t>
            </a:r>
          </a:p>
          <a:p>
            <a:pPr eaLnBrk="1" hangingPunct="1">
              <a:spcBef>
                <a:spcPct val="0"/>
              </a:spcBef>
            </a:pPr>
            <a:r>
              <a:rPr lang="en-US" altLang="en-US" dirty="0"/>
              <a:t>There’s usually good communication abilities at this stage but it may be a bit more self-centered </a:t>
            </a:r>
          </a:p>
          <a:p>
            <a:pPr eaLnBrk="1" hangingPunct="1">
              <a:spcBef>
                <a:spcPct val="0"/>
              </a:spcBef>
            </a:pPr>
            <a:r>
              <a:rPr lang="en-US" altLang="en-US" dirty="0"/>
              <a:t>Gross and fine motor movements are functional </a:t>
            </a:r>
          </a:p>
          <a:p>
            <a:pPr eaLnBrk="1" hangingPunct="1">
              <a:spcBef>
                <a:spcPct val="0"/>
              </a:spcBef>
            </a:pPr>
            <a:r>
              <a:rPr lang="en-US" altLang="en-US" dirty="0"/>
              <a:t>Situations need to be presented in a familiar and concrete way, as opposed to using abstract thinking </a:t>
            </a:r>
          </a:p>
          <a:p>
            <a:pPr eaLnBrk="1" hangingPunct="1">
              <a:spcBef>
                <a:spcPct val="0"/>
              </a:spcBef>
            </a:pPr>
            <a:r>
              <a:rPr lang="en-US" altLang="en-US" dirty="0"/>
              <a:t>Assistance will be needed to help sequence the person through a new activity, by providing step-by-step instructions </a:t>
            </a:r>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19</a:t>
            </a:fld>
            <a:endParaRPr lang="en-US" altLang="en-US">
              <a:latin typeface="Arial" panose="020B0604020202020204" pitchFamily="34" charset="0"/>
            </a:endParaRPr>
          </a:p>
        </p:txBody>
      </p:sp>
    </p:spTree>
    <p:extLst>
      <p:ext uri="{BB962C8B-B14F-4D97-AF65-F5344CB8AC3E}">
        <p14:creationId xmlns:p14="http://schemas.microsoft.com/office/powerpoint/2010/main" val="3338553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3237">
              <a:spcBef>
                <a:spcPct val="0"/>
              </a:spcBef>
              <a:defRPr/>
            </a:pPr>
            <a:r>
              <a:rPr lang="en-US" kern="100" dirty="0">
                <a:latin typeface="Aptos" panose="020B0004020202020204" pitchFamily="34" charset="0"/>
                <a:ea typeface="Aptos" panose="020B0004020202020204" pitchFamily="34" charset="0"/>
                <a:cs typeface="Times New Roman" panose="02020603050405020304" pitchFamily="18" charset="0"/>
              </a:rPr>
              <a:t>We’re going to start today by discussing how to apply a person-centered framework to the work that we do highlighting the role of personhood, </a:t>
            </a:r>
          </a:p>
          <a:p>
            <a:pPr defTabSz="933237">
              <a:spcBef>
                <a:spcPct val="0"/>
              </a:spcBef>
              <a:defRPr/>
            </a:pPr>
            <a:r>
              <a:rPr lang="en-US" kern="100" dirty="0">
                <a:latin typeface="Aptos" panose="020B0004020202020204" pitchFamily="34" charset="0"/>
                <a:ea typeface="Aptos" panose="020B0004020202020204" pitchFamily="34" charset="0"/>
                <a:cs typeface="Times New Roman" panose="02020603050405020304" pitchFamily="18" charset="0"/>
              </a:rPr>
              <a:t>We’ll look at how to expose remaining needs, interests, skills &amp; abilities for PLWD, and of course </a:t>
            </a:r>
          </a:p>
          <a:p>
            <a:pPr defTabSz="933237">
              <a:spcBef>
                <a:spcPct val="0"/>
              </a:spcBef>
              <a:defRPr/>
            </a:pPr>
            <a:r>
              <a:rPr lang="en-US" kern="100" dirty="0">
                <a:latin typeface="Aptos" panose="020B0004020202020204" pitchFamily="34" charset="0"/>
                <a:ea typeface="Aptos" panose="020B0004020202020204" pitchFamily="34" charset="0"/>
                <a:cs typeface="Times New Roman" panose="02020603050405020304" pitchFamily="18" charset="0"/>
              </a:rPr>
              <a:t>Discuss how to tailor activities for changing needs and do some group work to practice. </a:t>
            </a:r>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2</a:t>
            </a:fld>
            <a:endParaRPr lang="en-US"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There’ll be awareness about activities going on and can express interest or desire to attend, but may need help choosing an activity and getting there</a:t>
            </a:r>
          </a:p>
          <a:p>
            <a:pPr eaLnBrk="1" hangingPunct="1">
              <a:spcBef>
                <a:spcPct val="0"/>
              </a:spcBef>
            </a:pPr>
            <a:r>
              <a:rPr lang="en-US" altLang="en-US" dirty="0"/>
              <a:t>There’s difficulty learning new info but it is possible with repetition and its most successful when tied to the person’s interests and skills. </a:t>
            </a:r>
          </a:p>
          <a:p>
            <a:pPr eaLnBrk="1" hangingPunct="1">
              <a:spcBef>
                <a:spcPct val="0"/>
              </a:spcBef>
            </a:pPr>
            <a:r>
              <a:rPr lang="en-US" altLang="en-US" dirty="0"/>
              <a:t>They can follow simple directions, </a:t>
            </a:r>
          </a:p>
          <a:p>
            <a:pPr eaLnBrk="1" hangingPunct="1">
              <a:spcBef>
                <a:spcPct val="0"/>
              </a:spcBef>
            </a:pPr>
            <a:r>
              <a:rPr lang="en-US" altLang="en-US" dirty="0"/>
              <a:t>And are able to take turns but may interrupt others and make some blunt or frank remarks.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Some individuals in this stage can assist with leading the group and / or helping others, which can be a nice way of linking their participation to pieces of their personhood. </a:t>
            </a:r>
          </a:p>
          <a:p>
            <a:pPr marL="174982" indent="-174982">
              <a:spcBef>
                <a:spcPct val="0"/>
              </a:spcBef>
              <a:buFont typeface="Arial" panose="020B0604020202020204" pitchFamily="34" charset="0"/>
              <a:buChar char="•"/>
            </a:pPr>
            <a:r>
              <a:rPr lang="en-US" altLang="en-US" dirty="0"/>
              <a:t>For example, if we have a retired nurse; having always been in a helping profession, she has retained the desire to provide comfort to others and assist them with activities. </a:t>
            </a:r>
          </a:p>
          <a:p>
            <a:pPr marL="174982" indent="-174982">
              <a:spcBef>
                <a:spcPct val="0"/>
              </a:spcBef>
              <a:buFont typeface="Arial" panose="020B0604020202020204" pitchFamily="34" charset="0"/>
              <a:buChar char="•"/>
            </a:pPr>
            <a:r>
              <a:rPr lang="en-US" altLang="en-US" dirty="0"/>
              <a:t>Group leaders can embrace these qualities and give her opportunities to “shine” (e.g., pouring a glass of water for each participant, tidying up the activity tables, reading to another participant that requires more 1:1 support).</a:t>
            </a:r>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20</a:t>
            </a:fld>
            <a:endParaRPr lang="en-US" altLang="en-US">
              <a:latin typeface="Arial" panose="020B0604020202020204" pitchFamily="34" charset="0"/>
            </a:endParaRPr>
          </a:p>
        </p:txBody>
      </p:sp>
    </p:spTree>
    <p:extLst>
      <p:ext uri="{BB962C8B-B14F-4D97-AF65-F5344CB8AC3E}">
        <p14:creationId xmlns:p14="http://schemas.microsoft.com/office/powerpoint/2010/main" val="3499005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30D36F9-7C8C-CB24-6EA8-DC1788BF947C}"/>
              </a:ext>
            </a:extLst>
          </p:cNvPr>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4CD33803-040B-A174-A54D-CCE0EC8572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42578"/>
            <a:r>
              <a:rPr lang="en-US" altLang="en-US" dirty="0"/>
              <a:t>Moving onto the more moderate stage, looking at the FAST they’re in stage 6 and require assistance with ADLs like dressing, toileting, hygiene tasks.  </a:t>
            </a:r>
          </a:p>
          <a:p>
            <a:pPr marL="142578"/>
            <a:endParaRPr lang="en-US" altLang="en-US" dirty="0"/>
          </a:p>
          <a:p>
            <a:pPr marL="142578"/>
            <a:r>
              <a:rPr lang="en-US" altLang="en-US" dirty="0"/>
              <a:t>For these individuals the developmental age is around that of a 5 year old. </a:t>
            </a:r>
          </a:p>
          <a:p>
            <a:pPr marL="142578"/>
            <a:endParaRPr lang="en-US" altLang="en-US" baseline="0" dirty="0"/>
          </a:p>
        </p:txBody>
      </p:sp>
      <p:sp>
        <p:nvSpPr>
          <p:cNvPr id="55300" name="Slide Number Placeholder 3">
            <a:extLst>
              <a:ext uri="{FF2B5EF4-FFF2-40B4-BE49-F238E27FC236}">
                <a16:creationId xmlns:a16="http://schemas.microsoft.com/office/drawing/2014/main" id="{AD68BCAB-1BFB-080F-C40E-A9C959ABA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255" indent="-291636">
              <a:defRPr>
                <a:solidFill>
                  <a:schemeClr val="tx1"/>
                </a:solidFill>
                <a:latin typeface="Arial" panose="020B0604020202020204" pitchFamily="34" charset="0"/>
              </a:defRPr>
            </a:lvl2pPr>
            <a:lvl3pPr marL="1166546" indent="-233309">
              <a:defRPr>
                <a:solidFill>
                  <a:schemeClr val="tx1"/>
                </a:solidFill>
                <a:latin typeface="Arial" panose="020B0604020202020204" pitchFamily="34" charset="0"/>
              </a:defRPr>
            </a:lvl3pPr>
            <a:lvl4pPr marL="1633164" indent="-233309">
              <a:defRPr>
                <a:solidFill>
                  <a:schemeClr val="tx1"/>
                </a:solidFill>
                <a:latin typeface="Arial" panose="020B0604020202020204" pitchFamily="34" charset="0"/>
              </a:defRPr>
            </a:lvl4pPr>
            <a:lvl5pPr marL="2099782" indent="-233309">
              <a:defRPr>
                <a:solidFill>
                  <a:schemeClr val="tx1"/>
                </a:solidFill>
                <a:latin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defRPr>
            </a:lvl9pPr>
          </a:lstStyle>
          <a:p>
            <a:pPr defTabSz="933237" fontAlgn="base">
              <a:spcBef>
                <a:spcPct val="0"/>
              </a:spcBef>
              <a:spcAft>
                <a:spcPct val="0"/>
              </a:spcAft>
              <a:defRPr/>
            </a:pPr>
            <a:fld id="{445C293E-05E4-49CF-813E-C4F8F135368E}" type="slidenum">
              <a:rPr lang="en-US" altLang="en-US">
                <a:solidFill>
                  <a:prstClr val="black"/>
                </a:solidFill>
              </a:rPr>
              <a:pPr defTabSz="933237" fontAlgn="base">
                <a:spcBef>
                  <a:spcPct val="0"/>
                </a:spcBef>
                <a:spcAft>
                  <a:spcPct val="0"/>
                </a:spcAft>
                <a:defRPr/>
              </a:pPr>
              <a:t>21</a:t>
            </a:fld>
            <a:endParaRPr lang="en-US" altLang="en-US">
              <a:solidFill>
                <a:prstClr val="black"/>
              </a:solidFill>
            </a:endParaRPr>
          </a:p>
        </p:txBody>
      </p:sp>
    </p:spTree>
    <p:extLst>
      <p:ext uri="{BB962C8B-B14F-4D97-AF65-F5344CB8AC3E}">
        <p14:creationId xmlns:p14="http://schemas.microsoft.com/office/powerpoint/2010/main" val="2010526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When we’re tailoring activities for people living with dementia in the middle stages… </a:t>
            </a:r>
          </a:p>
          <a:p>
            <a:pPr eaLnBrk="1" hangingPunct="1">
              <a:spcBef>
                <a:spcPct val="0"/>
              </a:spcBef>
            </a:pPr>
            <a:endParaRPr lang="en-US" altLang="en-US" dirty="0"/>
          </a:p>
          <a:p>
            <a:pPr eaLnBrk="1" hangingPunct="1">
              <a:spcBef>
                <a:spcPct val="0"/>
              </a:spcBef>
            </a:pPr>
            <a:r>
              <a:rPr lang="en-US" altLang="en-US" dirty="0"/>
              <a:t>Attention span may range from 5 to about 20 minutes. </a:t>
            </a:r>
          </a:p>
          <a:p>
            <a:pPr eaLnBrk="1" hangingPunct="1">
              <a:spcBef>
                <a:spcPct val="0"/>
              </a:spcBef>
            </a:pPr>
            <a:r>
              <a:rPr lang="en-US" altLang="en-US" dirty="0"/>
              <a:t>The person often needs some intermittent cues. </a:t>
            </a:r>
          </a:p>
          <a:p>
            <a:pPr defTabSz="933237">
              <a:spcBef>
                <a:spcPct val="0"/>
              </a:spcBef>
            </a:pPr>
            <a:r>
              <a:rPr lang="en-US" altLang="en-US" dirty="0"/>
              <a:t>The supplies should be set-up &amp; in reach of the person, and they’re ideally seated near the group leader as this person </a:t>
            </a:r>
            <a:r>
              <a:rPr lang="en-US" altLang="en-US" baseline="0" dirty="0"/>
              <a:t>depends more on them for cueing, initiating the task, and completing the task. </a:t>
            </a:r>
          </a:p>
          <a:p>
            <a:pPr defTabSz="933237">
              <a:spcBef>
                <a:spcPct val="0"/>
              </a:spcBef>
            </a:pPr>
            <a:r>
              <a:rPr lang="en-US" altLang="en-US" baseline="0" dirty="0"/>
              <a:t>They can be made aware of the action to perform but they’re not usually aware of what the end goal is to be. Therefore, unlikely to benefit from a sample project to mimic. </a:t>
            </a:r>
          </a:p>
          <a:p>
            <a:pPr defTabSz="933237">
              <a:spcBef>
                <a:spcPct val="0"/>
              </a:spcBef>
            </a:pPr>
            <a:r>
              <a:rPr lang="en-US" altLang="en-US" baseline="0" dirty="0"/>
              <a:t>Communication is a bit more limited and they’re likely not to ask for assistance as they don’t recognize they need assistance – again being near the leader who can oversee more closely is helpful. </a:t>
            </a:r>
          </a:p>
          <a:p>
            <a:pPr eaLnBrk="1" hangingPunct="1">
              <a:spcBef>
                <a:spcPct val="0"/>
              </a:spcBef>
            </a:pPr>
            <a:r>
              <a:rPr lang="en-US" altLang="en-US" dirty="0"/>
              <a:t>Fine motor skills might be more slow and clumsy, but gross motor movements are largely intact. </a:t>
            </a:r>
          </a:p>
          <a:p>
            <a:pPr eaLnBrk="1" hangingPunct="1">
              <a:spcBef>
                <a:spcPct val="0"/>
              </a:spcBef>
            </a:pPr>
            <a:r>
              <a:rPr lang="en-US" altLang="en-US" dirty="0"/>
              <a:t>They will need assistance to problem solve. </a:t>
            </a:r>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22</a:t>
            </a:fld>
            <a:endParaRPr lang="en-US" altLang="en-US">
              <a:latin typeface="Arial" panose="020B0604020202020204" pitchFamily="34" charset="0"/>
            </a:endParaRPr>
          </a:p>
        </p:txBody>
      </p:sp>
    </p:spTree>
    <p:extLst>
      <p:ext uri="{BB962C8B-B14F-4D97-AF65-F5344CB8AC3E}">
        <p14:creationId xmlns:p14="http://schemas.microsoft.com/office/powerpoint/2010/main" val="24659209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They need assistance to sequence their way through the activity. </a:t>
            </a:r>
          </a:p>
          <a:p>
            <a:pPr eaLnBrk="1" hangingPunct="1">
              <a:spcBef>
                <a:spcPct val="0"/>
              </a:spcBef>
            </a:pPr>
            <a:r>
              <a:rPr lang="en-US" altLang="en-US" dirty="0"/>
              <a:t>There could be apathy – that lack of motivation to engage in activities even when they’re familiar and valued, so the person will need encouragement to get started. </a:t>
            </a:r>
          </a:p>
          <a:p>
            <a:pPr eaLnBrk="1" hangingPunct="1">
              <a:spcBef>
                <a:spcPct val="0"/>
              </a:spcBef>
            </a:pPr>
            <a:r>
              <a:rPr lang="en-US" altLang="en-US" dirty="0"/>
              <a:t>New learning is difficult &amp; activities should be presented as if they’re new each time and broken down step by step. </a:t>
            </a:r>
          </a:p>
          <a:p>
            <a:pPr eaLnBrk="1" hangingPunct="1">
              <a:spcBef>
                <a:spcPct val="0"/>
              </a:spcBef>
            </a:pPr>
            <a:r>
              <a:rPr lang="en-US" altLang="en-US" dirty="0"/>
              <a:t>They can follow simple, one step directions. </a:t>
            </a:r>
          </a:p>
          <a:p>
            <a:pPr eaLnBrk="1" hangingPunct="1">
              <a:spcBef>
                <a:spcPct val="0"/>
              </a:spcBef>
            </a:pPr>
            <a:r>
              <a:rPr lang="en-US" altLang="en-US" dirty="0"/>
              <a:t>Socially, you’ll have to give more cues to take turns, interact with others, and they may be likely to interrupt others to report their own needs. </a:t>
            </a:r>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23</a:t>
            </a:fld>
            <a:endParaRPr lang="en-US" altLang="en-US">
              <a:latin typeface="Arial" panose="020B0604020202020204" pitchFamily="34" charset="0"/>
            </a:endParaRPr>
          </a:p>
        </p:txBody>
      </p:sp>
    </p:spTree>
    <p:extLst>
      <p:ext uri="{BB962C8B-B14F-4D97-AF65-F5344CB8AC3E}">
        <p14:creationId xmlns:p14="http://schemas.microsoft.com/office/powerpoint/2010/main" val="2112663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30D36F9-7C8C-CB24-6EA8-DC1788BF947C}"/>
              </a:ext>
            </a:extLst>
          </p:cNvPr>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4CD33803-040B-A174-A54D-CCE0EC8572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42578" defTabSz="933237"/>
            <a:r>
              <a:rPr lang="en-US" altLang="en-US" dirty="0"/>
              <a:t>Finally, stage 7 which is severe or advanced dementia. </a:t>
            </a:r>
            <a:r>
              <a:rPr lang="en-US" altLang="en-US" baseline="0" dirty="0"/>
              <a:t>They require maximum assistance for daily living. </a:t>
            </a:r>
            <a:endParaRPr lang="en-US" altLang="en-US" dirty="0"/>
          </a:p>
          <a:p>
            <a:pPr marL="142578"/>
            <a:endParaRPr lang="en-US" altLang="en-US" dirty="0"/>
          </a:p>
          <a:p>
            <a:pPr marL="142578"/>
            <a:r>
              <a:rPr lang="en-US" altLang="en-US" dirty="0"/>
              <a:t>Speech is limited to about 6 words in the course of an average day. We may hear single</a:t>
            </a:r>
            <a:r>
              <a:rPr lang="en-US" altLang="en-US" baseline="0" dirty="0"/>
              <a:t> word answers (yes, no, OK) or short phrases (I like you, Get Away, Stop that). </a:t>
            </a:r>
          </a:p>
          <a:p>
            <a:pPr marL="142578"/>
            <a:endParaRPr lang="en-US" altLang="en-US" baseline="0" dirty="0"/>
          </a:p>
          <a:p>
            <a:pPr marL="142578"/>
            <a:r>
              <a:rPr lang="en-US" altLang="en-US" baseline="0" dirty="0"/>
              <a:t>Participation in group-based leisure programming changes at this stage. </a:t>
            </a:r>
            <a:endParaRPr lang="en-US" altLang="en-US" dirty="0"/>
          </a:p>
        </p:txBody>
      </p:sp>
      <p:sp>
        <p:nvSpPr>
          <p:cNvPr id="55300" name="Slide Number Placeholder 3">
            <a:extLst>
              <a:ext uri="{FF2B5EF4-FFF2-40B4-BE49-F238E27FC236}">
                <a16:creationId xmlns:a16="http://schemas.microsoft.com/office/drawing/2014/main" id="{AD68BCAB-1BFB-080F-C40E-A9C959ABA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255" indent="-291636">
              <a:defRPr>
                <a:solidFill>
                  <a:schemeClr val="tx1"/>
                </a:solidFill>
                <a:latin typeface="Arial" panose="020B0604020202020204" pitchFamily="34" charset="0"/>
              </a:defRPr>
            </a:lvl2pPr>
            <a:lvl3pPr marL="1166546" indent="-233309">
              <a:defRPr>
                <a:solidFill>
                  <a:schemeClr val="tx1"/>
                </a:solidFill>
                <a:latin typeface="Arial" panose="020B0604020202020204" pitchFamily="34" charset="0"/>
              </a:defRPr>
            </a:lvl3pPr>
            <a:lvl4pPr marL="1633164" indent="-233309">
              <a:defRPr>
                <a:solidFill>
                  <a:schemeClr val="tx1"/>
                </a:solidFill>
                <a:latin typeface="Arial" panose="020B0604020202020204" pitchFamily="34" charset="0"/>
              </a:defRPr>
            </a:lvl4pPr>
            <a:lvl5pPr marL="2099782" indent="-233309">
              <a:defRPr>
                <a:solidFill>
                  <a:schemeClr val="tx1"/>
                </a:solidFill>
                <a:latin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defRPr>
            </a:lvl9pPr>
          </a:lstStyle>
          <a:p>
            <a:pPr defTabSz="933237" fontAlgn="base">
              <a:spcBef>
                <a:spcPct val="0"/>
              </a:spcBef>
              <a:spcAft>
                <a:spcPct val="0"/>
              </a:spcAft>
              <a:defRPr/>
            </a:pPr>
            <a:fld id="{445C293E-05E4-49CF-813E-C4F8F135368E}" type="slidenum">
              <a:rPr lang="en-US" altLang="en-US">
                <a:solidFill>
                  <a:prstClr val="black"/>
                </a:solidFill>
              </a:rPr>
              <a:pPr defTabSz="933237" fontAlgn="base">
                <a:spcBef>
                  <a:spcPct val="0"/>
                </a:spcBef>
                <a:spcAft>
                  <a:spcPct val="0"/>
                </a:spcAft>
                <a:defRPr/>
              </a:pPr>
              <a:t>24</a:t>
            </a:fld>
            <a:endParaRPr lang="en-US" altLang="en-US">
              <a:solidFill>
                <a:prstClr val="black"/>
              </a:solidFill>
            </a:endParaRPr>
          </a:p>
        </p:txBody>
      </p:sp>
    </p:spTree>
    <p:extLst>
      <p:ext uri="{BB962C8B-B14F-4D97-AF65-F5344CB8AC3E}">
        <p14:creationId xmlns:p14="http://schemas.microsoft.com/office/powerpoint/2010/main" val="14101727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Attention span is much more limited to a couple minutes, so they will need constant cues. </a:t>
            </a:r>
          </a:p>
          <a:p>
            <a:pPr eaLnBrk="1" hangingPunct="1">
              <a:spcBef>
                <a:spcPct val="0"/>
              </a:spcBef>
            </a:pPr>
            <a:r>
              <a:rPr lang="en-US" altLang="en-US" dirty="0"/>
              <a:t>Supplies will need to be set up in front of the person and they should ideally be positioned next to the group leader, as they will require that 1:1 support throughout the activity. </a:t>
            </a:r>
          </a:p>
          <a:p>
            <a:pPr eaLnBrk="1" hangingPunct="1">
              <a:spcBef>
                <a:spcPct val="0"/>
              </a:spcBef>
            </a:pPr>
            <a:r>
              <a:rPr lang="en-US" altLang="en-US" dirty="0"/>
              <a:t>They lack awareness about the purpose of an activity. </a:t>
            </a:r>
          </a:p>
          <a:p>
            <a:pPr eaLnBrk="1" hangingPunct="1">
              <a:spcBef>
                <a:spcPct val="0"/>
              </a:spcBef>
            </a:pPr>
            <a:r>
              <a:rPr lang="en-US" altLang="en-US" dirty="0"/>
              <a:t>Communication is very limited. Unable to problem solve. </a:t>
            </a:r>
          </a:p>
          <a:p>
            <a:pPr eaLnBrk="1" hangingPunct="1">
              <a:spcBef>
                <a:spcPct val="0"/>
              </a:spcBef>
            </a:pPr>
            <a:r>
              <a:rPr lang="en-US" altLang="en-US" dirty="0"/>
              <a:t>They can hold &amp; feel objects placed in their hands. Gross motor movements are present but may need lots of cueing to say hit the balloon, catch or throw a ball – Demonstrations will be really key not just verbal direction. </a:t>
            </a:r>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25</a:t>
            </a:fld>
            <a:endParaRPr lang="en-US" altLang="en-US">
              <a:latin typeface="Arial" panose="020B0604020202020204" pitchFamily="34" charset="0"/>
            </a:endParaRPr>
          </a:p>
        </p:txBody>
      </p:sp>
    </p:spTree>
    <p:extLst>
      <p:ext uri="{BB962C8B-B14F-4D97-AF65-F5344CB8AC3E}">
        <p14:creationId xmlns:p14="http://schemas.microsoft.com/office/powerpoint/2010/main" val="71106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They’re going to need total assistance with sequencing one step at a time. </a:t>
            </a:r>
          </a:p>
          <a:p>
            <a:pPr eaLnBrk="1" hangingPunct="1">
              <a:spcBef>
                <a:spcPct val="0"/>
              </a:spcBef>
            </a:pPr>
            <a:r>
              <a:rPr lang="en-US" altLang="en-US" dirty="0"/>
              <a:t>Will require extra time to respond to a simple question or request. </a:t>
            </a:r>
          </a:p>
          <a:p>
            <a:pPr eaLnBrk="1" hangingPunct="1">
              <a:spcBef>
                <a:spcPct val="0"/>
              </a:spcBef>
            </a:pPr>
            <a:r>
              <a:rPr lang="en-US" altLang="en-US" dirty="0"/>
              <a:t>Will likely need the addition of hand-over-hand to complete the action or visual cue to process the question.</a:t>
            </a:r>
          </a:p>
          <a:p>
            <a:pPr eaLnBrk="1" hangingPunct="1">
              <a:spcBef>
                <a:spcPct val="0"/>
              </a:spcBef>
            </a:pPr>
            <a:endParaRPr lang="en-US" altLang="en-US" dirty="0"/>
          </a:p>
          <a:p>
            <a:pPr eaLnBrk="1" hangingPunct="1">
              <a:spcBef>
                <a:spcPct val="0"/>
              </a:spcBef>
            </a:pPr>
            <a:r>
              <a:rPr lang="en-US" altLang="en-US" dirty="0"/>
              <a:t>Length of the activity should be limited to 15 minutes.</a:t>
            </a:r>
          </a:p>
          <a:p>
            <a:pPr eaLnBrk="1" hangingPunct="1">
              <a:spcBef>
                <a:spcPct val="0"/>
              </a:spcBef>
            </a:pPr>
            <a:r>
              <a:rPr lang="en-US" altLang="en-US" dirty="0"/>
              <a:t>These people really benefit from gross motor activities like dancing, catching, kicking or hitting a ball, walking. </a:t>
            </a:r>
          </a:p>
          <a:p>
            <a:pPr eaLnBrk="1" hangingPunct="1">
              <a:spcBef>
                <a:spcPct val="0"/>
              </a:spcBef>
            </a:pPr>
            <a:r>
              <a:rPr lang="en-US" altLang="en-US" dirty="0"/>
              <a:t>Can also benefit from music activities including singing, dancing, listening to music – Bringing those happy emotions up. </a:t>
            </a:r>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26</a:t>
            </a:fld>
            <a:endParaRPr lang="en-US" altLang="en-US">
              <a:latin typeface="Arial" panose="020B0604020202020204" pitchFamily="34" charset="0"/>
            </a:endParaRPr>
          </a:p>
        </p:txBody>
      </p:sp>
    </p:spTree>
    <p:extLst>
      <p:ext uri="{BB962C8B-B14F-4D97-AF65-F5344CB8AC3E}">
        <p14:creationId xmlns:p14="http://schemas.microsoft.com/office/powerpoint/2010/main" val="5009935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For example, if we look at playing a card game: </a:t>
            </a:r>
          </a:p>
          <a:p>
            <a:pPr eaLnBrk="1" hangingPunct="1">
              <a:spcBef>
                <a:spcPct val="0"/>
              </a:spcBef>
            </a:pPr>
            <a:endParaRPr lang="en-US" altLang="en-US" dirty="0"/>
          </a:p>
          <a:p>
            <a:pPr eaLnBrk="1" hangingPunct="1">
              <a:spcBef>
                <a:spcPct val="0"/>
              </a:spcBef>
            </a:pPr>
            <a:r>
              <a:rPr lang="en-US" altLang="en-US" dirty="0"/>
              <a:t>Early – Play a familiar card game, sort cards by suit</a:t>
            </a:r>
          </a:p>
          <a:p>
            <a:pPr eaLnBrk="1" hangingPunct="1">
              <a:spcBef>
                <a:spcPct val="0"/>
              </a:spcBef>
            </a:pPr>
            <a:r>
              <a:rPr lang="en-US" altLang="en-US" dirty="0"/>
              <a:t>Middle – Sort cards by </a:t>
            </a:r>
            <a:r>
              <a:rPr lang="en-US" altLang="en-US" dirty="0" err="1"/>
              <a:t>colour</a:t>
            </a:r>
            <a:r>
              <a:rPr lang="en-US" altLang="en-US" dirty="0"/>
              <a:t>, shuffle the cards, play a simple game like highest card wins </a:t>
            </a:r>
          </a:p>
          <a:p>
            <a:pPr eaLnBrk="1" hangingPunct="1">
              <a:spcBef>
                <a:spcPct val="0"/>
              </a:spcBef>
            </a:pPr>
            <a:r>
              <a:rPr lang="en-US" altLang="en-US" dirty="0"/>
              <a:t>Late – Holding cards, rolling dice, watching others </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Additional information from Keeping Busy: </a:t>
            </a:r>
          </a:p>
          <a:p>
            <a:pPr algn="l"/>
            <a:r>
              <a:rPr lang="en-US" b="1" i="0" dirty="0">
                <a:solidFill>
                  <a:srgbClr val="055248"/>
                </a:solidFill>
                <a:effectLst/>
                <a:latin typeface="Helvetica" panose="020B0604020202020204" pitchFamily="34" charset="0"/>
              </a:rPr>
              <a:t>Match the Suits - Card Games with a Deck of Cards</a:t>
            </a:r>
            <a:endParaRPr lang="en-US" b="0" i="0" dirty="0">
              <a:solidFill>
                <a:srgbClr val="055248"/>
              </a:solidFill>
              <a:effectLst/>
              <a:latin typeface="Helvetica" panose="020B0604020202020204" pitchFamily="34" charset="0"/>
            </a:endParaRPr>
          </a:p>
          <a:p>
            <a:pPr algn="l"/>
            <a:r>
              <a:rPr lang="en-US" b="0" i="0" dirty="0">
                <a:solidFill>
                  <a:srgbClr val="055248"/>
                </a:solidFill>
                <a:effectLst/>
                <a:latin typeface="Helvetica" panose="020B0604020202020204" pitchFamily="34" charset="0"/>
              </a:rPr>
              <a:t>Start by familiarizing the person with the red and black suit colors. In our Match the Suits activity, we use laminated red and black templates. Start with only a few cards and have the person sort them by color, offering more cards as they are successful. Once the person can sort the cards by color (and only if they are able to do it easily), introduce suits. We use laminated templates of each suit, starting with one red and one black suit only. Again, use only a few cards to start. Once the person can sort two suits, offer a third and finally the fourth. Don’t push the person beyond their comfort level – it’s better for them to be successful than to become frustrated by moving too fast or too far.</a:t>
            </a:r>
          </a:p>
          <a:p>
            <a:pPr algn="l"/>
            <a:r>
              <a:rPr lang="en-US" b="0" i="0" dirty="0">
                <a:solidFill>
                  <a:srgbClr val="055248"/>
                </a:solidFill>
                <a:effectLst/>
                <a:latin typeface="Helvetica" panose="020B0604020202020204" pitchFamily="34" charset="0"/>
              </a:rPr>
              <a:t>The final step is to introduce the concept of “rank”. Put an ace on the table, then put a two of the same suit beside it and then a three. Ask the person to continue sorting the cards. Repeat this with the other suits. Once the person is familiar with the suits and rank you can try playing simple card games such as Elimination.</a:t>
            </a:r>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27</a:t>
            </a:fld>
            <a:endParaRPr lang="en-US" altLang="en-US">
              <a:latin typeface="Arial" panose="020B0604020202020204" pitchFamily="34" charset="0"/>
            </a:endParaRPr>
          </a:p>
        </p:txBody>
      </p:sp>
    </p:spTree>
    <p:extLst>
      <p:ext uri="{BB962C8B-B14F-4D97-AF65-F5344CB8AC3E}">
        <p14:creationId xmlns:p14="http://schemas.microsoft.com/office/powerpoint/2010/main" val="5922120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Early – Assist in planning, set up, clean up, building the birdhouse/ feeder, helping a </a:t>
            </a:r>
            <a:r>
              <a:rPr lang="en-US" altLang="en-US" dirty="0" err="1"/>
              <a:t>neighbour</a:t>
            </a:r>
            <a:endParaRPr lang="en-US" altLang="en-US" dirty="0"/>
          </a:p>
          <a:p>
            <a:pPr eaLnBrk="1" hangingPunct="1">
              <a:spcBef>
                <a:spcPct val="0"/>
              </a:spcBef>
            </a:pPr>
            <a:r>
              <a:rPr lang="en-US" altLang="en-US" dirty="0"/>
              <a:t>Mid – Sanding the wood, painting (they’ll enjoy the repetitive motions), fill the bird feeders with seed, </a:t>
            </a:r>
          </a:p>
          <a:p>
            <a:pPr eaLnBrk="1" hangingPunct="1">
              <a:spcBef>
                <a:spcPct val="0"/>
              </a:spcBef>
            </a:pPr>
            <a:r>
              <a:rPr lang="en-US" altLang="en-US" dirty="0"/>
              <a:t>Late – Listen to bird sounds / videos, look at photographs of birds </a:t>
            </a:r>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28</a:t>
            </a:fld>
            <a:endParaRPr lang="en-US" altLang="en-US">
              <a:latin typeface="Arial" panose="020B0604020202020204" pitchFamily="34" charset="0"/>
            </a:endParaRPr>
          </a:p>
        </p:txBody>
      </p:sp>
    </p:spTree>
    <p:extLst>
      <p:ext uri="{BB962C8B-B14F-4D97-AF65-F5344CB8AC3E}">
        <p14:creationId xmlns:p14="http://schemas.microsoft.com/office/powerpoint/2010/main" val="3408579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When it comes to measuring success – What are the person’s expectations for this activity? </a:t>
            </a:r>
          </a:p>
          <a:p>
            <a:pPr eaLnBrk="1" hangingPunct="1">
              <a:spcBef>
                <a:spcPct val="0"/>
              </a:spcBef>
            </a:pPr>
            <a:r>
              <a:rPr lang="en-US" altLang="en-US" dirty="0"/>
              <a:t>Are they super excited to build a bird house or are they more looking to have fun and feel a sense of connection to others. Trying to address boredom and loneliness. </a:t>
            </a:r>
          </a:p>
          <a:p>
            <a:pPr eaLnBrk="1" hangingPunct="1">
              <a:spcBef>
                <a:spcPct val="0"/>
              </a:spcBef>
            </a:pPr>
            <a:endParaRPr lang="en-US" altLang="en-US" dirty="0"/>
          </a:p>
          <a:p>
            <a:pPr eaLnBrk="1" hangingPunct="1">
              <a:spcBef>
                <a:spcPct val="0"/>
              </a:spcBef>
            </a:pPr>
            <a:r>
              <a:rPr lang="en-US" altLang="en-US" dirty="0"/>
              <a:t>If we think back to the core principles of Thomas </a:t>
            </a:r>
            <a:r>
              <a:rPr lang="en-US" altLang="en-US" dirty="0" err="1"/>
              <a:t>Kitwood’s</a:t>
            </a:r>
            <a:r>
              <a:rPr lang="en-US" altLang="en-US" dirty="0"/>
              <a:t> person-centered dementia care, having meaningful occupation and inclusion in a greater community are key components that we can achieve through praise. </a:t>
            </a:r>
          </a:p>
          <a:p>
            <a:pPr eaLnBrk="1" hangingPunct="1">
              <a:spcBef>
                <a:spcPct val="0"/>
              </a:spcBef>
            </a:pPr>
            <a:r>
              <a:rPr lang="en-US" altLang="en-US" dirty="0"/>
              <a:t>Even if the person didn’t get it right, if they’re sorting cards and put some reds in the black pile, we’re not going to scold or correct but rather say “good job – thank you so much for your help, it means a lot me” </a:t>
            </a:r>
          </a:p>
          <a:p>
            <a:pPr eaLnBrk="1" hangingPunct="1">
              <a:spcBef>
                <a:spcPct val="0"/>
              </a:spcBef>
            </a:pPr>
            <a:r>
              <a:rPr lang="en-US" altLang="en-US" dirty="0"/>
              <a:t>We want to increase self-esteem, a sense of purpose and belonging </a:t>
            </a:r>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29</a:t>
            </a:fld>
            <a:endParaRPr lang="en-US" altLang="en-US">
              <a:latin typeface="Arial" panose="020B0604020202020204" pitchFamily="34" charset="0"/>
            </a:endParaRPr>
          </a:p>
        </p:txBody>
      </p:sp>
    </p:spTree>
    <p:extLst>
      <p:ext uri="{BB962C8B-B14F-4D97-AF65-F5344CB8AC3E}">
        <p14:creationId xmlns:p14="http://schemas.microsoft.com/office/powerpoint/2010/main" val="116549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 pioneer in the field of dementia care, Thomas </a:t>
            </a:r>
            <a:r>
              <a:rPr lang="en-US" altLang="en-US" dirty="0" err="1"/>
              <a:t>Kitwood</a:t>
            </a:r>
            <a:r>
              <a:rPr lang="en-US" altLang="en-US" dirty="0"/>
              <a:t>, dedicated his life’s work to understanding the lived experience of </a:t>
            </a:r>
            <a:r>
              <a:rPr lang="en-US" b="0" i="0" dirty="0">
                <a:solidFill>
                  <a:srgbClr val="333333"/>
                </a:solidFill>
                <a:effectLst/>
                <a:latin typeface="Karla" pitchFamily="2" charset="0"/>
              </a:rPr>
              <a:t>what care is like for the person living with dementia. </a:t>
            </a:r>
          </a:p>
          <a:p>
            <a:pPr eaLnBrk="1" hangingPunct="1">
              <a:spcBef>
                <a:spcPct val="0"/>
              </a:spcBef>
            </a:pPr>
            <a:r>
              <a:rPr lang="en-US" b="0" i="0" dirty="0">
                <a:solidFill>
                  <a:srgbClr val="333333"/>
                </a:solidFill>
                <a:effectLst/>
                <a:latin typeface="Didact Gothic" panose="020F0502020204030204" pitchFamily="2" charset="0"/>
              </a:rPr>
              <a:t>According to </a:t>
            </a:r>
            <a:r>
              <a:rPr lang="en-US" b="0" i="0" dirty="0" err="1">
                <a:solidFill>
                  <a:srgbClr val="333333"/>
                </a:solidFill>
                <a:effectLst/>
                <a:latin typeface="Didact Gothic" panose="020F0502020204030204" pitchFamily="2" charset="0"/>
              </a:rPr>
              <a:t>Kitwood</a:t>
            </a:r>
            <a:r>
              <a:rPr lang="en-US" b="0" i="0" dirty="0">
                <a:solidFill>
                  <a:srgbClr val="333333"/>
                </a:solidFill>
                <a:effectLst/>
                <a:latin typeface="Didact Gothic" panose="020F0502020204030204" pitchFamily="2" charset="0"/>
              </a:rPr>
              <a:t>, the person-centered approach is to see the person with dementia as an equal person. One with feelings, rights, desires and a rich life story that existed long before the diagnosis of dementia. </a:t>
            </a:r>
          </a:p>
          <a:p>
            <a:pPr eaLnBrk="1" hangingPunct="1">
              <a:spcBef>
                <a:spcPct val="0"/>
              </a:spcBef>
            </a:pPr>
            <a:r>
              <a:rPr lang="en-US" b="0" i="0" dirty="0">
                <a:solidFill>
                  <a:srgbClr val="333333"/>
                </a:solidFill>
                <a:effectLst/>
                <a:latin typeface="Didact Gothic" panose="020F0502020204030204" pitchFamily="2" charset="0"/>
              </a:rPr>
              <a:t>We need to remember that PLWD are people first. </a:t>
            </a:r>
          </a:p>
          <a:p>
            <a:pPr eaLnBrk="1" hangingPunct="1">
              <a:spcBef>
                <a:spcPct val="0"/>
              </a:spcBef>
            </a:pPr>
            <a:endParaRPr lang="en-US" altLang="en-US" dirty="0"/>
          </a:p>
          <a:p>
            <a:pPr algn="l">
              <a:buClr>
                <a:srgbClr val="800000"/>
              </a:buClr>
              <a:defRPr/>
            </a:pPr>
            <a:r>
              <a:rPr lang="en-US" altLang="en-US" dirty="0">
                <a:solidFill>
                  <a:schemeClr val="accent5">
                    <a:lumMod val="25000"/>
                  </a:schemeClr>
                </a:solidFill>
                <a:latin typeface="Calibri" panose="020F0502020204030204" pitchFamily="34" charset="0"/>
              </a:rPr>
              <a:t>The Core principles:</a:t>
            </a:r>
          </a:p>
          <a:p>
            <a:pPr marL="466618" indent="-466618">
              <a:buClr>
                <a:srgbClr val="800000"/>
              </a:buClr>
              <a:buFont typeface="Arial" panose="020B0604020202020204" pitchFamily="34" charset="0"/>
              <a:buChar char="•"/>
              <a:defRPr/>
            </a:pPr>
            <a:r>
              <a:rPr lang="en-US" altLang="en-US" dirty="0">
                <a:solidFill>
                  <a:schemeClr val="accent5">
                    <a:lumMod val="25000"/>
                  </a:schemeClr>
                </a:solidFill>
                <a:latin typeface="Calibri" panose="020F0502020204030204" pitchFamily="34" charset="0"/>
              </a:rPr>
              <a:t>Valuing all human life regardless of age and mental abilities</a:t>
            </a:r>
          </a:p>
          <a:p>
            <a:pPr marL="466618" indent="-466618">
              <a:buClr>
                <a:srgbClr val="800000"/>
              </a:buClr>
              <a:buFont typeface="Arial" panose="020B0604020202020204" pitchFamily="34" charset="0"/>
              <a:buChar char="•"/>
              <a:defRPr/>
            </a:pPr>
            <a:r>
              <a:rPr lang="en-US" altLang="en-US" dirty="0">
                <a:solidFill>
                  <a:schemeClr val="accent5">
                    <a:lumMod val="25000"/>
                  </a:schemeClr>
                </a:solidFill>
                <a:latin typeface="Calibri" panose="020F0502020204030204" pitchFamily="34" charset="0"/>
              </a:rPr>
              <a:t>Being rooted in respect for the other and knowledge of their personhood</a:t>
            </a:r>
          </a:p>
          <a:p>
            <a:pPr marL="466618" indent="-466618">
              <a:buClr>
                <a:srgbClr val="800000"/>
              </a:buClr>
              <a:buFont typeface="Arial" panose="020B0604020202020204" pitchFamily="34" charset="0"/>
              <a:buChar char="•"/>
              <a:defRPr/>
            </a:pPr>
            <a:r>
              <a:rPr lang="en-US" altLang="en-US" dirty="0">
                <a:solidFill>
                  <a:schemeClr val="accent5">
                    <a:lumMod val="25000"/>
                  </a:schemeClr>
                </a:solidFill>
                <a:latin typeface="Calibri" panose="020F0502020204030204" pitchFamily="34" charset="0"/>
              </a:rPr>
              <a:t>It means paying attention to the person as a whole, not just their symptoms</a:t>
            </a:r>
          </a:p>
          <a:p>
            <a:pPr marL="466618" indent="-466618">
              <a:buClr>
                <a:srgbClr val="800000"/>
              </a:buClr>
              <a:buFont typeface="Arial" panose="020B0604020202020204" pitchFamily="34" charset="0"/>
              <a:buChar char="•"/>
              <a:defRPr/>
            </a:pPr>
            <a:r>
              <a:rPr lang="en-US" altLang="en-US" dirty="0">
                <a:solidFill>
                  <a:schemeClr val="accent5">
                    <a:lumMod val="25000"/>
                  </a:schemeClr>
                </a:solidFill>
                <a:latin typeface="Calibri" panose="020F0502020204030204" pitchFamily="34" charset="0"/>
              </a:rPr>
              <a:t>And understanding the world from the perspective of the person living with dementia</a:t>
            </a:r>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3</a:t>
            </a:fld>
            <a:endParaRPr lang="en-US" altLang="en-US">
              <a:latin typeface="Arial" panose="020B0604020202020204" pitchFamily="34" charset="0"/>
            </a:endParaRPr>
          </a:p>
        </p:txBody>
      </p:sp>
    </p:spTree>
    <p:extLst>
      <p:ext uri="{BB962C8B-B14F-4D97-AF65-F5344CB8AC3E}">
        <p14:creationId xmlns:p14="http://schemas.microsoft.com/office/powerpoint/2010/main" val="27044206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 need to consider what our own or what caregiver’s expectations maybe regarding success of an activity. </a:t>
            </a:r>
          </a:p>
          <a:p>
            <a:pPr eaLnBrk="1" hangingPunct="1">
              <a:spcBef>
                <a:spcPct val="0"/>
              </a:spcBef>
            </a:pPr>
            <a:r>
              <a:rPr lang="en-US" altLang="en-US" dirty="0"/>
              <a:t>If we expect them to complete the activity exactly as we’ve laid it for them and want them to follow all the rules and steps to a T, we might find ourselves getting frustrated and feeling like there is never success. </a:t>
            </a:r>
          </a:p>
          <a:p>
            <a:pPr eaLnBrk="1" hangingPunct="1">
              <a:spcBef>
                <a:spcPct val="0"/>
              </a:spcBef>
            </a:pPr>
            <a:r>
              <a:rPr lang="en-US" altLang="en-US" dirty="0"/>
              <a:t>But through managing our expectation about the end result we can help people feel successful and accomplished. Our goal should be meaningful engagement for the PLWD, not completing the activity in a pre-determined / specific way. </a:t>
            </a:r>
          </a:p>
          <a:p>
            <a:pPr eaLnBrk="1" hangingPunct="1">
              <a:spcBef>
                <a:spcPct val="0"/>
              </a:spcBef>
            </a:pPr>
            <a:endParaRPr lang="en-US" altLang="en-US" dirty="0"/>
          </a:p>
          <a:p>
            <a:pPr algn="l">
              <a:buClr>
                <a:srgbClr val="800000"/>
              </a:buClr>
              <a:defRPr/>
            </a:pPr>
            <a:r>
              <a:rPr lang="en-US" altLang="en-US" sz="2400" dirty="0">
                <a:solidFill>
                  <a:schemeClr val="accent5">
                    <a:lumMod val="25000"/>
                  </a:schemeClr>
                </a:solidFill>
                <a:latin typeface="Calibri" panose="020F0502020204030204" pitchFamily="34" charset="0"/>
              </a:rPr>
              <a:t>If the person is consistently struggling with completing the activity, perhaps we need to look at adapting the activity to suit changing needs by either increasing or reducing the degree of difficulty</a:t>
            </a:r>
          </a:p>
          <a:p>
            <a:pPr eaLnBrk="1" hangingPunct="1">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30</a:t>
            </a:fld>
            <a:endParaRPr lang="en-US" altLang="en-US">
              <a:latin typeface="Arial" panose="020B0604020202020204" pitchFamily="34" charset="0"/>
            </a:endParaRPr>
          </a:p>
        </p:txBody>
      </p:sp>
    </p:spTree>
    <p:extLst>
      <p:ext uri="{BB962C8B-B14F-4D97-AF65-F5344CB8AC3E}">
        <p14:creationId xmlns:p14="http://schemas.microsoft.com/office/powerpoint/2010/main" val="42518636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8555A-B456-5D3B-AC20-BD394269FD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943C69-54A6-0780-0E09-C00085682E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9DCBEB-5C9F-66C1-848C-DA6ED6BDAA4E}"/>
              </a:ext>
            </a:extLst>
          </p:cNvPr>
          <p:cNvSpPr>
            <a:spLocks noGrp="1"/>
          </p:cNvSpPr>
          <p:nvPr>
            <p:ph type="body" idx="1"/>
          </p:nvPr>
        </p:nvSpPr>
        <p:spPr/>
        <p:txBody>
          <a:bodyPr/>
          <a:lstStyle/>
          <a:p>
            <a:r>
              <a:rPr lang="en-US" dirty="0"/>
              <a:t>We’ve talked lots about tailoring activities – but how do we present the activity? That will make all the difference in engagement. </a:t>
            </a:r>
          </a:p>
          <a:p>
            <a:endParaRPr lang="en-US" dirty="0"/>
          </a:p>
          <a:p>
            <a:r>
              <a:rPr lang="en-US" dirty="0"/>
              <a:t>This guide is a nice resource from Keeping Busy on how to present an activity – You can find it online or we have a copy of it at our GPCSO booth. </a:t>
            </a:r>
          </a:p>
          <a:p>
            <a:r>
              <a:rPr lang="en-US" dirty="0"/>
              <a:t>I’d like to discuss their 10 Keys for Presenting Activities:</a:t>
            </a:r>
          </a:p>
          <a:p>
            <a:pPr marL="228600" indent="-228600">
              <a:buFont typeface="+mj-lt"/>
              <a:buAutoNum type="arabicPeriod"/>
            </a:pPr>
            <a:r>
              <a:rPr lang="en-US" dirty="0"/>
              <a:t>Invite the person to join us by saying “would you” not “could you” </a:t>
            </a:r>
          </a:p>
          <a:p>
            <a:pPr marL="685800" lvl="1" indent="-228600">
              <a:buFont typeface="+mj-lt"/>
              <a:buAutoNum type="arabicPeriod"/>
            </a:pPr>
            <a:r>
              <a:rPr lang="en-US" dirty="0"/>
              <a:t>E.g. Would you like to help me sort these cards? </a:t>
            </a:r>
          </a:p>
          <a:p>
            <a:pPr marL="685800" lvl="1" indent="-228600">
              <a:buFont typeface="+mj-lt"/>
              <a:buAutoNum type="arabicPeriod"/>
            </a:pPr>
            <a:r>
              <a:rPr lang="en-US" dirty="0"/>
              <a:t>If we had asked ‘could/can you help me sort these’ they may just say no because they’re not sure if they can and don’t want to fail. But when we phrase it as ‘would you’ its more asking if someone wants to do something not if they can do it. </a:t>
            </a:r>
          </a:p>
          <a:p>
            <a:pPr marL="233309" indent="-233309">
              <a:buFont typeface="+mj-lt"/>
              <a:buAutoNum type="arabicPeriod"/>
            </a:pPr>
            <a:r>
              <a:rPr lang="en-US" dirty="0"/>
              <a:t>Offer a choice to the person whether they want to do the activity or not</a:t>
            </a:r>
          </a:p>
          <a:p>
            <a:pPr marL="690509" marR="0" lvl="1" indent="-233309" algn="l" defTabSz="914400" rtl="0" eaLnBrk="1" fontAlgn="auto" latinLnBrk="0" hangingPunct="1">
              <a:lnSpc>
                <a:spcPct val="100000"/>
              </a:lnSpc>
              <a:spcBef>
                <a:spcPts val="0"/>
              </a:spcBef>
              <a:spcAft>
                <a:spcPts val="0"/>
              </a:spcAft>
              <a:buClrTx/>
              <a:buSzTx/>
              <a:buFont typeface="+mj-lt"/>
              <a:buAutoNum type="arabicPeriod"/>
              <a:tabLst/>
              <a:defRPr/>
            </a:pPr>
            <a:r>
              <a:rPr lang="en-US" dirty="0"/>
              <a:t>If the person says no, that’s okay. Sometimes if we just start doing the activity ourselves and they watch for a bit, we may re-invite them, and they’ll then hopefully want to join in. </a:t>
            </a:r>
          </a:p>
          <a:p>
            <a:pPr marL="233309" indent="-233309">
              <a:buFont typeface="+mj-lt"/>
              <a:buAutoNum type="arabicPeriod"/>
            </a:pPr>
            <a:r>
              <a:rPr lang="en-US" dirty="0"/>
              <a:t>Demonstrate what we want them to do, not just explaining with words </a:t>
            </a:r>
          </a:p>
          <a:p>
            <a:pPr marL="233309" indent="-233309">
              <a:buFont typeface="+mj-lt"/>
              <a:buAutoNum type="arabicPeriod"/>
            </a:pPr>
            <a:r>
              <a:rPr lang="en-US" dirty="0"/>
              <a:t>Start simple </a:t>
            </a:r>
          </a:p>
          <a:p>
            <a:pPr marL="690509" lvl="1" indent="-233309">
              <a:buFont typeface="+mj-lt"/>
              <a:buAutoNum type="arabicPeriod"/>
            </a:pPr>
            <a:r>
              <a:rPr lang="en-US" dirty="0"/>
              <a:t>It’s better for a person to feel successful with an easy level than to be frustrated by too difficult of an activity. We can always make the activity more challenging if/when the person is ready </a:t>
            </a:r>
          </a:p>
          <a:p>
            <a:pPr marL="233309" indent="-233309">
              <a:buFont typeface="+mj-lt"/>
              <a:buAutoNum type="arabicPeriod"/>
            </a:pPr>
            <a:r>
              <a:rPr lang="en-US" dirty="0"/>
              <a:t>Let the person just do it their way even if it’s not what we’d call ‘right’</a:t>
            </a:r>
          </a:p>
          <a:p>
            <a:pPr marL="233309" indent="-233309">
              <a:buFont typeface="+mj-lt"/>
              <a:buAutoNum type="arabicPeriod"/>
            </a:pPr>
            <a:r>
              <a:rPr lang="en-US" dirty="0"/>
              <a:t>Give them time </a:t>
            </a:r>
          </a:p>
          <a:p>
            <a:pPr marL="690509" marR="0" lvl="1" indent="-233309" algn="l" defTabSz="914400" rtl="0" eaLnBrk="1" fontAlgn="auto" latinLnBrk="0" hangingPunct="1">
              <a:lnSpc>
                <a:spcPct val="100000"/>
              </a:lnSpc>
              <a:spcBef>
                <a:spcPts val="0"/>
              </a:spcBef>
              <a:spcAft>
                <a:spcPts val="0"/>
              </a:spcAft>
              <a:buClrTx/>
              <a:buSzTx/>
              <a:buFont typeface="+mj-lt"/>
              <a:buAutoNum type="arabicPeriod"/>
              <a:tabLst/>
              <a:defRPr/>
            </a:pPr>
            <a:r>
              <a:rPr lang="en-US" dirty="0"/>
              <a:t>People with dementia have a slower processing time, so always give the person plenty of time before jumping in to try and offer your assistance. </a:t>
            </a:r>
          </a:p>
          <a:p>
            <a:pPr marL="233309" indent="-233309">
              <a:buFont typeface="+mj-lt"/>
              <a:buAutoNum type="arabicPeriod"/>
            </a:pPr>
            <a:r>
              <a:rPr lang="en-US" dirty="0"/>
              <a:t>Watch for signs of frustration that the person needs assistance or the activity should be adapted </a:t>
            </a:r>
          </a:p>
          <a:p>
            <a:pPr marL="233309" indent="-233309">
              <a:buFont typeface="+mj-lt"/>
              <a:buAutoNum type="arabicPeriod"/>
            </a:pPr>
            <a:r>
              <a:rPr lang="en-US" dirty="0"/>
              <a:t>Remember that success is relative – They may not have </a:t>
            </a:r>
            <a:r>
              <a:rPr lang="en-US" dirty="0" err="1"/>
              <a:t>coloured</a:t>
            </a:r>
            <a:r>
              <a:rPr lang="en-US" dirty="0"/>
              <a:t> inside the lines, but its still a very successful picture </a:t>
            </a:r>
          </a:p>
          <a:p>
            <a:pPr marL="233309" indent="-233309">
              <a:buFont typeface="+mj-lt"/>
              <a:buAutoNum type="arabicPeriod"/>
            </a:pPr>
            <a:r>
              <a:rPr lang="en-US" dirty="0"/>
              <a:t>Don’t correct “mistakes” </a:t>
            </a:r>
          </a:p>
          <a:p>
            <a:pPr marL="233309" indent="-233309">
              <a:buFont typeface="+mj-lt"/>
              <a:buAutoNum type="arabicPeriod"/>
            </a:pPr>
            <a:r>
              <a:rPr lang="en-US" dirty="0"/>
              <a:t>Follow their lead – This is from Montessori methods which is all about being self-directed and doing activities based on our natural interests </a:t>
            </a:r>
          </a:p>
          <a:p>
            <a:pPr marL="233309" indent="-233309">
              <a:buFont typeface="+mj-lt"/>
              <a:buAutoNum type="arabicPeriod"/>
            </a:pPr>
            <a:endParaRPr lang="en-US" dirty="0"/>
          </a:p>
          <a:p>
            <a:endParaRPr lang="en-US" dirty="0"/>
          </a:p>
          <a:p>
            <a:endParaRPr lang="en-US" dirty="0"/>
          </a:p>
          <a:p>
            <a:r>
              <a:rPr lang="en-US" dirty="0"/>
              <a:t>Note: Montessori is an educational method that involves self-directed learning based on natural interests and activities rather than formal teaching methods. </a:t>
            </a:r>
          </a:p>
        </p:txBody>
      </p:sp>
      <p:sp>
        <p:nvSpPr>
          <p:cNvPr id="4" name="Slide Number Placeholder 3">
            <a:extLst>
              <a:ext uri="{FF2B5EF4-FFF2-40B4-BE49-F238E27FC236}">
                <a16:creationId xmlns:a16="http://schemas.microsoft.com/office/drawing/2014/main" id="{42E3CE51-9299-C374-3594-F6B895184DEA}"/>
              </a:ext>
            </a:extLst>
          </p:cNvPr>
          <p:cNvSpPr>
            <a:spLocks noGrp="1"/>
          </p:cNvSpPr>
          <p:nvPr>
            <p:ph type="sldNum" sz="quarter" idx="5"/>
          </p:nvPr>
        </p:nvSpPr>
        <p:spPr/>
        <p:txBody>
          <a:bodyPr/>
          <a:lstStyle/>
          <a:p>
            <a:fld id="{AD58CD21-7CC3-46C9-849C-3AF4A7ABBC9F}" type="slidenum">
              <a:rPr lang="en-US" smtClean="0"/>
              <a:t>31</a:t>
            </a:fld>
            <a:endParaRPr lang="en-US"/>
          </a:p>
        </p:txBody>
      </p:sp>
    </p:spTree>
    <p:extLst>
      <p:ext uri="{BB962C8B-B14F-4D97-AF65-F5344CB8AC3E}">
        <p14:creationId xmlns:p14="http://schemas.microsoft.com/office/powerpoint/2010/main" val="939400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nice summary from DementiAbility on matching needs to interests and abilities. </a:t>
            </a:r>
          </a:p>
          <a:p>
            <a:endParaRPr lang="en-US" dirty="0"/>
          </a:p>
          <a:p>
            <a:r>
              <a:rPr lang="en-US" dirty="0"/>
              <a:t>If the person’s core need is love and belonging – Can we involve them in groups for social connections, perhaps try doll therapy so the person has someone to care for nurture. Some people will acknowledge that the doll is not real, but it still brings a feeling of comfort to hold the doll or change its outfits. </a:t>
            </a:r>
          </a:p>
          <a:p>
            <a:endParaRPr lang="en-US" dirty="0"/>
          </a:p>
          <a:p>
            <a:r>
              <a:rPr lang="en-US" dirty="0"/>
              <a:t>If the person needs meaning and purpose – Can we assign them jobs, tasks, roles that they can do? </a:t>
            </a:r>
          </a:p>
          <a:p>
            <a:r>
              <a:rPr lang="en-US" dirty="0"/>
              <a:t>I had a client who run an inn with his wife all their lives and was always busy caring for the property and when he moved into a RH felt very lost and needed a purpose. We got him involved with housekeeping by giving him a duster to walk around with, other days he would sit in the front lobby and press the ‘door open button’ when people arrived at the home. </a:t>
            </a:r>
          </a:p>
          <a:p>
            <a:endParaRPr lang="en-US" dirty="0"/>
          </a:p>
          <a:p>
            <a:r>
              <a:rPr lang="en-US" dirty="0"/>
              <a:t>If the person needs leisure and relaxation, we can create activities that connect to their interests and abilities. Perhaps they love to fish. </a:t>
            </a:r>
          </a:p>
          <a:p>
            <a:r>
              <a:rPr lang="en-US" dirty="0"/>
              <a:t>Early on in the dementia journey – Perhaps go fishing, if their RH has an aquarium they can help feed and identify the fish inside, untangle ropes </a:t>
            </a:r>
          </a:p>
          <a:p>
            <a:r>
              <a:rPr lang="en-US" dirty="0"/>
              <a:t>In the middle stages – Maybe they can wind ropes, sort pictures of fish, sort and organize a tackle box (no hooks – but sort the lures by </a:t>
            </a:r>
            <a:r>
              <a:rPr lang="en-US" dirty="0" err="1"/>
              <a:t>colour</a:t>
            </a:r>
            <a:r>
              <a:rPr lang="en-US" dirty="0"/>
              <a:t>) </a:t>
            </a:r>
          </a:p>
          <a:p>
            <a:r>
              <a:rPr lang="en-US" dirty="0"/>
              <a:t>In the late stages – Watch a fishing show, listen to sounds of the lake, eat fish for dinner </a:t>
            </a:r>
          </a:p>
          <a:p>
            <a:endParaRPr lang="en-US" dirty="0"/>
          </a:p>
          <a:p>
            <a:r>
              <a:rPr lang="en-US" dirty="0"/>
              <a:t>If there is interest in learning – What would this person like to learn about? </a:t>
            </a:r>
          </a:p>
          <a:p>
            <a:endParaRPr lang="en-US" dirty="0"/>
          </a:p>
          <a:p>
            <a:r>
              <a:rPr lang="en-US" dirty="0"/>
              <a:t>If the need is for independence, what memory supports can we put in place? For example, someone may struggle to get dressed because of sequencing problems but if we set their clothes out for them one at a time or in the order to be put on, it supports that independence of being able to do it by oneself. </a:t>
            </a:r>
          </a:p>
          <a:p>
            <a:endParaRPr lang="en-US" dirty="0"/>
          </a:p>
          <a:p>
            <a:r>
              <a:rPr lang="en-US" dirty="0"/>
              <a:t>We want to consider the whole person – Body, Mind, Spirit </a:t>
            </a:r>
          </a:p>
        </p:txBody>
      </p:sp>
      <p:sp>
        <p:nvSpPr>
          <p:cNvPr id="4" name="Slide Number Placeholder 3"/>
          <p:cNvSpPr>
            <a:spLocks noGrp="1"/>
          </p:cNvSpPr>
          <p:nvPr>
            <p:ph type="sldNum" sz="quarter" idx="5"/>
          </p:nvPr>
        </p:nvSpPr>
        <p:spPr/>
        <p:txBody>
          <a:bodyPr/>
          <a:lstStyle/>
          <a:p>
            <a:fld id="{AD58CD21-7CC3-46C9-849C-3AF4A7ABBC9F}" type="slidenum">
              <a:rPr lang="en-US" smtClean="0"/>
              <a:t>32</a:t>
            </a:fld>
            <a:endParaRPr lang="en-US"/>
          </a:p>
        </p:txBody>
      </p:sp>
    </p:spTree>
    <p:extLst>
      <p:ext uri="{BB962C8B-B14F-4D97-AF65-F5344CB8AC3E}">
        <p14:creationId xmlns:p14="http://schemas.microsoft.com/office/powerpoint/2010/main" val="13115083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now going to move into some interactive group work so you can practice applying everything we’ve just talked about and brainstorm some activity ideas that are tailored to an individual’s needs, interests, abilities. </a:t>
            </a:r>
          </a:p>
          <a:p>
            <a:endParaRPr lang="en-US" dirty="0"/>
          </a:p>
          <a:p>
            <a:r>
              <a:rPr lang="en-US" dirty="0"/>
              <a:t>I’m going to introduce you to Mary. </a:t>
            </a:r>
          </a:p>
        </p:txBody>
      </p:sp>
      <p:sp>
        <p:nvSpPr>
          <p:cNvPr id="4" name="Slide Number Placeholder 3"/>
          <p:cNvSpPr>
            <a:spLocks noGrp="1"/>
          </p:cNvSpPr>
          <p:nvPr>
            <p:ph type="sldNum" sz="quarter" idx="5"/>
          </p:nvPr>
        </p:nvSpPr>
        <p:spPr/>
        <p:txBody>
          <a:bodyPr/>
          <a:lstStyle/>
          <a:p>
            <a:fld id="{AD58CD21-7CC3-46C9-849C-3AF4A7ABBC9F}" type="slidenum">
              <a:rPr lang="en-US" smtClean="0"/>
              <a:t>33</a:t>
            </a:fld>
            <a:endParaRPr lang="en-US"/>
          </a:p>
        </p:txBody>
      </p:sp>
    </p:spTree>
    <p:extLst>
      <p:ext uri="{BB962C8B-B14F-4D97-AF65-F5344CB8AC3E}">
        <p14:creationId xmlns:p14="http://schemas.microsoft.com/office/powerpoint/2010/main" val="2627994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was born in a small town in England and was raised with two brothers. </a:t>
            </a:r>
          </a:p>
          <a:p>
            <a:r>
              <a:rPr lang="en-US" dirty="0"/>
              <a:t>She joined the British women’s auxiliary air force and is a world war 2 veteran – This is a lovely photo of her in uniform. </a:t>
            </a:r>
          </a:p>
          <a:p>
            <a:endParaRPr lang="en-US" dirty="0"/>
          </a:p>
          <a:p>
            <a:r>
              <a:rPr lang="en-US" dirty="0"/>
              <a:t>As the war ended in 1945, she met Roy, a Canadian soldier at a train station and they fell in love. </a:t>
            </a:r>
          </a:p>
          <a:p>
            <a:r>
              <a:rPr lang="en-US" dirty="0"/>
              <a:t>They married and Mary moved to Canada settling in Petawawa. Roy continued to work on base and Mary became a stay-at-home caring for seven children. </a:t>
            </a:r>
          </a:p>
          <a:p>
            <a:endParaRPr lang="en-US" dirty="0"/>
          </a:p>
          <a:p>
            <a:r>
              <a:rPr lang="en-US" dirty="0"/>
              <a:t>She is a proud Catholic, attending mass regularly and enjoys Gospel music</a:t>
            </a:r>
          </a:p>
          <a:p>
            <a:r>
              <a:rPr lang="en-US" dirty="0"/>
              <a:t>She is a fantastic baker &amp; known for her buns – Brings them to church </a:t>
            </a:r>
            <a:r>
              <a:rPr lang="en-US" dirty="0" err="1"/>
              <a:t>bAZARS</a:t>
            </a:r>
            <a:endParaRPr lang="en-US" dirty="0"/>
          </a:p>
          <a:p>
            <a:r>
              <a:rPr lang="en-US" dirty="0"/>
              <a:t>She is an animal lover – Volunteered with animal shelters, always had a family dog</a:t>
            </a:r>
          </a:p>
          <a:p>
            <a:r>
              <a:rPr lang="en-US" dirty="0"/>
              <a:t>She’s very much an outdoors woman – Likes to walk, garden, and loves birds – she’s the queen of bird feeders </a:t>
            </a:r>
          </a:p>
        </p:txBody>
      </p:sp>
      <p:sp>
        <p:nvSpPr>
          <p:cNvPr id="4" name="Slide Number Placeholder 3"/>
          <p:cNvSpPr>
            <a:spLocks noGrp="1"/>
          </p:cNvSpPr>
          <p:nvPr>
            <p:ph type="sldNum" sz="quarter" idx="5"/>
          </p:nvPr>
        </p:nvSpPr>
        <p:spPr/>
        <p:txBody>
          <a:bodyPr/>
          <a:lstStyle/>
          <a:p>
            <a:fld id="{AD58CD21-7CC3-46C9-849C-3AF4A7ABBC9F}" type="slidenum">
              <a:rPr lang="en-US" smtClean="0"/>
              <a:t>34</a:t>
            </a:fld>
            <a:endParaRPr lang="en-US"/>
          </a:p>
        </p:txBody>
      </p:sp>
    </p:spTree>
    <p:extLst>
      <p:ext uri="{BB962C8B-B14F-4D97-AF65-F5344CB8AC3E}">
        <p14:creationId xmlns:p14="http://schemas.microsoft.com/office/powerpoint/2010/main" val="45147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151D5-F9E1-2623-AF0C-E918526666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EBF9D-20C9-7EAC-14B4-041E4DD3F7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522A5F-2FC5-AEE0-E57F-EBDE3E3FFF7D}"/>
              </a:ext>
            </a:extLst>
          </p:cNvPr>
          <p:cNvSpPr>
            <a:spLocks noGrp="1"/>
          </p:cNvSpPr>
          <p:nvPr>
            <p:ph type="body" idx="1"/>
          </p:nvPr>
        </p:nvSpPr>
        <p:spPr/>
        <p:txBody>
          <a:bodyPr/>
          <a:lstStyle/>
          <a:p>
            <a:r>
              <a:rPr lang="en-US" dirty="0"/>
              <a:t>Here’s a nice look at Roy and Mary over the years together. </a:t>
            </a:r>
          </a:p>
          <a:p>
            <a:endParaRPr lang="en-US" dirty="0"/>
          </a:p>
          <a:p>
            <a:r>
              <a:rPr lang="en-US" dirty="0"/>
              <a:t>Mary cared for Roy at home as he battled lung cancer, and he eventually passed at the age of 87. </a:t>
            </a:r>
          </a:p>
          <a:p>
            <a:endParaRPr lang="en-US" dirty="0"/>
          </a:p>
          <a:p>
            <a:r>
              <a:rPr lang="en-US" dirty="0"/>
              <a:t>After his death, family were noticing signs of early dementia in Mary … </a:t>
            </a:r>
          </a:p>
        </p:txBody>
      </p:sp>
      <p:sp>
        <p:nvSpPr>
          <p:cNvPr id="4" name="Slide Number Placeholder 3">
            <a:extLst>
              <a:ext uri="{FF2B5EF4-FFF2-40B4-BE49-F238E27FC236}">
                <a16:creationId xmlns:a16="http://schemas.microsoft.com/office/drawing/2014/main" id="{3C2EF61A-D710-C1BD-1DB3-F9EB92388718}"/>
              </a:ext>
            </a:extLst>
          </p:cNvPr>
          <p:cNvSpPr>
            <a:spLocks noGrp="1"/>
          </p:cNvSpPr>
          <p:nvPr>
            <p:ph type="sldNum" sz="quarter" idx="5"/>
          </p:nvPr>
        </p:nvSpPr>
        <p:spPr/>
        <p:txBody>
          <a:bodyPr/>
          <a:lstStyle/>
          <a:p>
            <a:fld id="{AD58CD21-7CC3-46C9-849C-3AF4A7ABBC9F}" type="slidenum">
              <a:rPr lang="en-US" smtClean="0"/>
              <a:t>35</a:t>
            </a:fld>
            <a:endParaRPr lang="en-US"/>
          </a:p>
        </p:txBody>
      </p:sp>
    </p:spTree>
    <p:extLst>
      <p:ext uri="{BB962C8B-B14F-4D97-AF65-F5344CB8AC3E}">
        <p14:creationId xmlns:p14="http://schemas.microsoft.com/office/powerpoint/2010/main" val="37319726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1B2DC-AAB0-5038-377F-CEC68D82F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C6EC80-40AB-8046-D0A4-69ABF183B2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E54AE1-DBB9-03C8-31A4-210295CB99CC}"/>
              </a:ext>
            </a:extLst>
          </p:cNvPr>
          <p:cNvSpPr>
            <a:spLocks noGrp="1"/>
          </p:cNvSpPr>
          <p:nvPr>
            <p:ph type="body" idx="1"/>
          </p:nvPr>
        </p:nvSpPr>
        <p:spPr/>
        <p:txBody>
          <a:bodyPr/>
          <a:lstStyle/>
          <a:p>
            <a:r>
              <a:rPr lang="en-US" dirty="0"/>
              <a:t>Mary moved in with one of her daughters for about a year, the photo on the left here is Mary with that daughter. </a:t>
            </a:r>
          </a:p>
          <a:p>
            <a:endParaRPr lang="en-US" dirty="0"/>
          </a:p>
          <a:p>
            <a:r>
              <a:rPr lang="en-US" dirty="0"/>
              <a:t>As her dementia progressed into the moderate stages her daughter was no longer able to care for her at home and so she moved into a LTC home here in Pembroke. </a:t>
            </a:r>
          </a:p>
        </p:txBody>
      </p:sp>
      <p:sp>
        <p:nvSpPr>
          <p:cNvPr id="4" name="Slide Number Placeholder 3">
            <a:extLst>
              <a:ext uri="{FF2B5EF4-FFF2-40B4-BE49-F238E27FC236}">
                <a16:creationId xmlns:a16="http://schemas.microsoft.com/office/drawing/2014/main" id="{0EEF115C-96E9-F7E0-7C20-D066EAA7E90F}"/>
              </a:ext>
            </a:extLst>
          </p:cNvPr>
          <p:cNvSpPr>
            <a:spLocks noGrp="1"/>
          </p:cNvSpPr>
          <p:nvPr>
            <p:ph type="sldNum" sz="quarter" idx="5"/>
          </p:nvPr>
        </p:nvSpPr>
        <p:spPr/>
        <p:txBody>
          <a:bodyPr/>
          <a:lstStyle/>
          <a:p>
            <a:fld id="{AD58CD21-7CC3-46C9-849C-3AF4A7ABBC9F}" type="slidenum">
              <a:rPr lang="en-US" smtClean="0"/>
              <a:t>36</a:t>
            </a:fld>
            <a:endParaRPr lang="en-US"/>
          </a:p>
        </p:txBody>
      </p:sp>
    </p:spTree>
    <p:extLst>
      <p:ext uri="{BB962C8B-B14F-4D97-AF65-F5344CB8AC3E}">
        <p14:creationId xmlns:p14="http://schemas.microsoft.com/office/powerpoint/2010/main" val="1924942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0695E-582D-8B10-D0CD-25FCFFF9D3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D1E70-BB07-1EDC-47C7-AC0503923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87556-2451-3604-A7C4-22C75B879F87}"/>
              </a:ext>
            </a:extLst>
          </p:cNvPr>
          <p:cNvSpPr>
            <a:spLocks noGrp="1"/>
          </p:cNvSpPr>
          <p:nvPr>
            <p:ph type="body" idx="1"/>
          </p:nvPr>
        </p:nvSpPr>
        <p:spPr/>
        <p:txBody>
          <a:bodyPr/>
          <a:lstStyle/>
          <a:p>
            <a:r>
              <a:rPr lang="en-US" dirty="0"/>
              <a:t>This is a look at the lovely Mary aged 90 with her walker in LTC. </a:t>
            </a:r>
          </a:p>
          <a:p>
            <a:endParaRPr lang="en-US" dirty="0"/>
          </a:p>
          <a:p>
            <a:r>
              <a:rPr lang="en-US" dirty="0"/>
              <a:t>She tends to spend most of her time in the morning snoozing in her recliner &amp; spends most afternoons wandering the unit. She’ll occasionally enter other peoples’ rooms but doesn’t cause problems </a:t>
            </a:r>
          </a:p>
          <a:p>
            <a:r>
              <a:rPr lang="en-US" dirty="0"/>
              <a:t>When she’s bored or lonely she wanders more, looks anxious, and is very fidgety. </a:t>
            </a:r>
          </a:p>
          <a:p>
            <a:endParaRPr lang="en-US" dirty="0"/>
          </a:p>
          <a:p>
            <a:r>
              <a:rPr lang="en-US" dirty="0"/>
              <a:t>In considering her current abilities, she needs glasses, she needs a walker but can transfer and mobilize independently. She also eats independently, but needs assistance with grooming, bathing, dressing, toileting. </a:t>
            </a:r>
          </a:p>
          <a:p>
            <a:r>
              <a:rPr lang="en-US" dirty="0"/>
              <a:t>Mary has the physical ability to do most things but cognitively forgets steps or doesn’t remember to do the task at all. But she responds really well to cueing </a:t>
            </a:r>
          </a:p>
          <a:p>
            <a:endParaRPr lang="en-US" dirty="0"/>
          </a:p>
        </p:txBody>
      </p:sp>
      <p:sp>
        <p:nvSpPr>
          <p:cNvPr id="4" name="Slide Number Placeholder 3">
            <a:extLst>
              <a:ext uri="{FF2B5EF4-FFF2-40B4-BE49-F238E27FC236}">
                <a16:creationId xmlns:a16="http://schemas.microsoft.com/office/drawing/2014/main" id="{4DEC978F-548C-020E-5961-F8171B1703F1}"/>
              </a:ext>
            </a:extLst>
          </p:cNvPr>
          <p:cNvSpPr>
            <a:spLocks noGrp="1"/>
          </p:cNvSpPr>
          <p:nvPr>
            <p:ph type="sldNum" sz="quarter" idx="5"/>
          </p:nvPr>
        </p:nvSpPr>
        <p:spPr/>
        <p:txBody>
          <a:bodyPr/>
          <a:lstStyle/>
          <a:p>
            <a:fld id="{AD58CD21-7CC3-46C9-849C-3AF4A7ABBC9F}" type="slidenum">
              <a:rPr lang="en-US" smtClean="0"/>
              <a:t>37</a:t>
            </a:fld>
            <a:endParaRPr lang="en-US"/>
          </a:p>
        </p:txBody>
      </p:sp>
    </p:spTree>
    <p:extLst>
      <p:ext uri="{BB962C8B-B14F-4D97-AF65-F5344CB8AC3E}">
        <p14:creationId xmlns:p14="http://schemas.microsoft.com/office/powerpoint/2010/main" val="19094665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BE177-AF18-BD45-D4D5-C20D569FE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6E1814-CC77-4048-6505-357B296F02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4ED34E-D566-B3F0-B051-B018A61CC2B8}"/>
              </a:ext>
            </a:extLst>
          </p:cNvPr>
          <p:cNvSpPr>
            <a:spLocks noGrp="1"/>
          </p:cNvSpPr>
          <p:nvPr>
            <p:ph type="body" idx="1"/>
          </p:nvPr>
        </p:nvSpPr>
        <p:spPr/>
        <p:txBody>
          <a:bodyPr/>
          <a:lstStyle/>
          <a:p>
            <a:r>
              <a:rPr lang="en-US" dirty="0"/>
              <a:t>We’re going to divide off into two groups</a:t>
            </a:r>
          </a:p>
          <a:p>
            <a:endParaRPr lang="en-US" dirty="0"/>
          </a:p>
          <a:p>
            <a:r>
              <a:rPr lang="en-US" dirty="0"/>
              <a:t>Using information from Mary’s case … </a:t>
            </a:r>
          </a:p>
          <a:p>
            <a:endParaRPr lang="en-US" dirty="0"/>
          </a:p>
          <a:p>
            <a:r>
              <a:rPr lang="en-US" dirty="0"/>
              <a:t>Group 1 is going to plan ten activities for Mary taking into consideration her needs, interests, skills, abilities</a:t>
            </a:r>
          </a:p>
          <a:p>
            <a:endParaRPr lang="en-US" dirty="0"/>
          </a:p>
          <a:p>
            <a:r>
              <a:rPr lang="en-US" dirty="0"/>
              <a:t>Group 2 will take the five core activities that the LTCHs recreation department has planned and brainstorm ways that we could adapt that activity for changing needs. </a:t>
            </a:r>
          </a:p>
          <a:p>
            <a:endParaRPr lang="en-US" dirty="0"/>
          </a:p>
          <a:p>
            <a:endParaRPr lang="en-US" dirty="0"/>
          </a:p>
          <a:p>
            <a:r>
              <a:rPr lang="en-US" dirty="0"/>
              <a:t>I have paper handouts that I’ll give to everyone once you’re in your groups. </a:t>
            </a:r>
          </a:p>
          <a:p>
            <a:r>
              <a:rPr lang="en-US" dirty="0"/>
              <a:t>You’ll have about 15? Minutes to work on this, have someone in your group make notes, and then each group will have about 5 minutes to share what they came up with. </a:t>
            </a:r>
          </a:p>
        </p:txBody>
      </p:sp>
      <p:sp>
        <p:nvSpPr>
          <p:cNvPr id="4" name="Slide Number Placeholder 3">
            <a:extLst>
              <a:ext uri="{FF2B5EF4-FFF2-40B4-BE49-F238E27FC236}">
                <a16:creationId xmlns:a16="http://schemas.microsoft.com/office/drawing/2014/main" id="{41539BB5-4860-09F0-6476-D49BA7F0F4B9}"/>
              </a:ext>
            </a:extLst>
          </p:cNvPr>
          <p:cNvSpPr>
            <a:spLocks noGrp="1"/>
          </p:cNvSpPr>
          <p:nvPr>
            <p:ph type="sldNum" sz="quarter" idx="5"/>
          </p:nvPr>
        </p:nvSpPr>
        <p:spPr/>
        <p:txBody>
          <a:bodyPr/>
          <a:lstStyle/>
          <a:p>
            <a:fld id="{AD58CD21-7CC3-46C9-849C-3AF4A7ABBC9F}" type="slidenum">
              <a:rPr lang="en-US" smtClean="0"/>
              <a:t>38</a:t>
            </a:fld>
            <a:endParaRPr lang="en-US"/>
          </a:p>
        </p:txBody>
      </p:sp>
    </p:spTree>
    <p:extLst>
      <p:ext uri="{BB962C8B-B14F-4D97-AF65-F5344CB8AC3E}">
        <p14:creationId xmlns:p14="http://schemas.microsoft.com/office/powerpoint/2010/main" val="7792470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D110-5DAA-67FA-FA3E-B5E5BD6661D0}"/>
            </a:ext>
          </a:extLst>
        </p:cNvPr>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E8E2FBDF-0FA6-9D2A-5271-E29E594D6A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1799C5B-0373-B76F-13C5-0451618270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You have all done an amazing job creating activities for Mary that meet her needs, suit her abilities, and really take her personhood into account. </a:t>
            </a:r>
          </a:p>
          <a:p>
            <a:pPr eaLnBrk="1" hangingPunct="1">
              <a:spcBef>
                <a:spcPct val="0"/>
              </a:spcBef>
            </a:pPr>
            <a:r>
              <a:rPr lang="en-US" altLang="en-US" dirty="0"/>
              <a:t>And we’ve discussed lots of ways that activities can be adapted for individuals to continue to enjoy as their dementia progresses and their abilities change.</a:t>
            </a:r>
          </a:p>
          <a:p>
            <a:pPr eaLnBrk="1" hangingPunct="1">
              <a:spcBef>
                <a:spcPct val="0"/>
              </a:spcBef>
            </a:pPr>
            <a:endParaRPr lang="en-US" altLang="en-US" dirty="0"/>
          </a:p>
          <a:p>
            <a:pPr eaLnBrk="1" hangingPunct="1">
              <a:spcBef>
                <a:spcPct val="0"/>
              </a:spcBef>
            </a:pPr>
            <a:r>
              <a:rPr lang="en-US" altLang="en-US" dirty="0"/>
              <a:t>So, as Mary’s great-granddaughter, I want to thank you all for the amazing work you do for people in your care like Mary. I really appreciate it.  </a:t>
            </a:r>
          </a:p>
        </p:txBody>
      </p:sp>
      <p:sp>
        <p:nvSpPr>
          <p:cNvPr id="21508" name="Slide Number Placeholder 3">
            <a:extLst>
              <a:ext uri="{FF2B5EF4-FFF2-40B4-BE49-F238E27FC236}">
                <a16:creationId xmlns:a16="http://schemas.microsoft.com/office/drawing/2014/main" id="{F9A169FB-8037-1DCF-24F3-121186042A9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39</a:t>
            </a:fld>
            <a:endParaRPr lang="en-US" altLang="en-US">
              <a:latin typeface="Arial" panose="020B0604020202020204" pitchFamily="34" charset="0"/>
            </a:endParaRPr>
          </a:p>
        </p:txBody>
      </p:sp>
    </p:spTree>
    <p:extLst>
      <p:ext uri="{BB962C8B-B14F-4D97-AF65-F5344CB8AC3E}">
        <p14:creationId xmlns:p14="http://schemas.microsoft.com/office/powerpoint/2010/main" val="422865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Personhood is really the essence of what makes someone a person, encompassing their own unique identity, beliefs, values, and sense of self. – Who this person is at their core. </a:t>
            </a:r>
          </a:p>
          <a:p>
            <a:pPr eaLnBrk="1" hangingPunct="1">
              <a:spcBef>
                <a:spcPct val="0"/>
              </a:spcBef>
            </a:pPr>
            <a:endParaRPr lang="en-US" altLang="en-US" dirty="0"/>
          </a:p>
          <a:p>
            <a:pPr eaLnBrk="1" hangingPunct="1">
              <a:spcBef>
                <a:spcPct val="0"/>
              </a:spcBef>
            </a:pPr>
            <a:r>
              <a:rPr lang="en-US" b="0" i="0" dirty="0">
                <a:solidFill>
                  <a:srgbClr val="545D7E"/>
                </a:solidFill>
                <a:effectLst/>
                <a:latin typeface="Google Sans"/>
              </a:rPr>
              <a:t>Dementia can affect a person's ability to think, recall memories, communicate, and connect with others, potentially undermining those qualities that define who they are. </a:t>
            </a:r>
          </a:p>
          <a:p>
            <a:pPr eaLnBrk="1" hangingPunct="1">
              <a:spcBef>
                <a:spcPct val="0"/>
              </a:spcBef>
            </a:pPr>
            <a:endParaRPr lang="en-US" b="0" i="0" dirty="0">
              <a:solidFill>
                <a:srgbClr val="545D7E"/>
              </a:solidFill>
              <a:effectLst/>
              <a:latin typeface="Google Sans"/>
            </a:endParaRPr>
          </a:p>
          <a:p>
            <a:pPr eaLnBrk="1" hangingPunct="1">
              <a:spcBef>
                <a:spcPct val="0"/>
              </a:spcBef>
            </a:pPr>
            <a:r>
              <a:rPr lang="en-US" b="0" i="0" dirty="0">
                <a:solidFill>
                  <a:srgbClr val="545D7E"/>
                </a:solidFill>
                <a:effectLst/>
                <a:latin typeface="Google Sans"/>
              </a:rPr>
              <a:t>Person-centered care aims to recognize and support the personhood of individuals with dementia, ensuring they are treated with dignity and respect, </a:t>
            </a:r>
            <a:r>
              <a:rPr lang="en-US" altLang="en-US" dirty="0"/>
              <a:t>while respecting their</a:t>
            </a:r>
            <a:r>
              <a:rPr lang="en-US" altLang="en-US" baseline="0" dirty="0"/>
              <a:t> desire for autonomy and independence. </a:t>
            </a:r>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4</a:t>
            </a:fld>
            <a:endParaRPr lang="en-US" altLang="en-US">
              <a:latin typeface="Arial" panose="020B0604020202020204" pitchFamily="34" charset="0"/>
            </a:endParaRPr>
          </a:p>
        </p:txBody>
      </p:sp>
    </p:spTree>
    <p:extLst>
      <p:ext uri="{BB962C8B-B14F-4D97-AF65-F5344CB8AC3E}">
        <p14:creationId xmlns:p14="http://schemas.microsoft.com/office/powerpoint/2010/main" val="1968566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all for your time this afternoon. </a:t>
            </a:r>
          </a:p>
        </p:txBody>
      </p:sp>
      <p:sp>
        <p:nvSpPr>
          <p:cNvPr id="4" name="Slide Number Placeholder 3"/>
          <p:cNvSpPr>
            <a:spLocks noGrp="1"/>
          </p:cNvSpPr>
          <p:nvPr>
            <p:ph type="sldNum" sz="quarter" idx="5"/>
          </p:nvPr>
        </p:nvSpPr>
        <p:spPr/>
        <p:txBody>
          <a:bodyPr/>
          <a:lstStyle/>
          <a:p>
            <a:pPr defTabSz="986524">
              <a:defRPr/>
            </a:pPr>
            <a:fld id="{2F822A27-6ACA-44D7-82BD-2AF3E27DCBB9}" type="slidenum">
              <a:rPr lang="en-US">
                <a:solidFill>
                  <a:prstClr val="black"/>
                </a:solidFill>
                <a:latin typeface="Aptos" panose="02110004020202020204"/>
              </a:rPr>
              <a:pPr defTabSz="986524">
                <a:defRPr/>
              </a:pPr>
              <a:t>40</a:t>
            </a:fld>
            <a:endParaRPr lang="en-US">
              <a:solidFill>
                <a:prstClr val="black"/>
              </a:solidFill>
              <a:latin typeface="Aptos" panose="02110004020202020204"/>
            </a:endParaRPr>
          </a:p>
        </p:txBody>
      </p:sp>
    </p:spTree>
    <p:extLst>
      <p:ext uri="{BB962C8B-B14F-4D97-AF65-F5344CB8AC3E}">
        <p14:creationId xmlns:p14="http://schemas.microsoft.com/office/powerpoint/2010/main" val="1784553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330D36F9-7C8C-CB24-6EA8-DC1788BF947C}"/>
              </a:ext>
            </a:extLst>
          </p:cNvPr>
          <p:cNvSpPr>
            <a:spLocks noGrp="1" noRot="1" noChangeAspect="1" noChangeArrowheads="1" noTextEdit="1"/>
          </p:cNvSpPr>
          <p:nvPr>
            <p:ph type="sldImg"/>
          </p:nvPr>
        </p:nvSpPr>
        <p:spPr bwMode="auto">
          <a:xfrm>
            <a:off x="407988" y="698500"/>
            <a:ext cx="6207125"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4CD33803-040B-A174-A54D-CCE0EC85721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5300" name="Slide Number Placeholder 3">
            <a:extLst>
              <a:ext uri="{FF2B5EF4-FFF2-40B4-BE49-F238E27FC236}">
                <a16:creationId xmlns:a16="http://schemas.microsoft.com/office/drawing/2014/main" id="{AD68BCAB-1BFB-080F-C40E-A9C959ABAE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8255" indent="-291636">
              <a:defRPr>
                <a:solidFill>
                  <a:schemeClr val="tx1"/>
                </a:solidFill>
                <a:latin typeface="Arial" panose="020B0604020202020204" pitchFamily="34" charset="0"/>
              </a:defRPr>
            </a:lvl2pPr>
            <a:lvl3pPr marL="1166546" indent="-233309">
              <a:defRPr>
                <a:solidFill>
                  <a:schemeClr val="tx1"/>
                </a:solidFill>
                <a:latin typeface="Arial" panose="020B0604020202020204" pitchFamily="34" charset="0"/>
              </a:defRPr>
            </a:lvl3pPr>
            <a:lvl4pPr marL="1633164" indent="-233309">
              <a:defRPr>
                <a:solidFill>
                  <a:schemeClr val="tx1"/>
                </a:solidFill>
                <a:latin typeface="Arial" panose="020B0604020202020204" pitchFamily="34" charset="0"/>
              </a:defRPr>
            </a:lvl4pPr>
            <a:lvl5pPr marL="2099782" indent="-233309">
              <a:defRPr>
                <a:solidFill>
                  <a:schemeClr val="tx1"/>
                </a:solidFill>
                <a:latin typeface="Arial" panose="020B0604020202020204" pitchFamily="34" charset="0"/>
              </a:defRPr>
            </a:lvl5pPr>
            <a:lvl6pPr marL="2566401" indent="-233309" eaLnBrk="0" fontAlgn="base" hangingPunct="0">
              <a:spcBef>
                <a:spcPct val="0"/>
              </a:spcBef>
              <a:spcAft>
                <a:spcPct val="0"/>
              </a:spcAft>
              <a:defRPr>
                <a:solidFill>
                  <a:schemeClr val="tx1"/>
                </a:solidFill>
                <a:latin typeface="Arial" panose="020B0604020202020204" pitchFamily="34" charset="0"/>
              </a:defRPr>
            </a:lvl6pPr>
            <a:lvl7pPr marL="3033019" indent="-233309" eaLnBrk="0" fontAlgn="base" hangingPunct="0">
              <a:spcBef>
                <a:spcPct val="0"/>
              </a:spcBef>
              <a:spcAft>
                <a:spcPct val="0"/>
              </a:spcAft>
              <a:defRPr>
                <a:solidFill>
                  <a:schemeClr val="tx1"/>
                </a:solidFill>
                <a:latin typeface="Arial" panose="020B0604020202020204" pitchFamily="34" charset="0"/>
              </a:defRPr>
            </a:lvl7pPr>
            <a:lvl8pPr marL="3499637" indent="-233309" eaLnBrk="0" fontAlgn="base" hangingPunct="0">
              <a:spcBef>
                <a:spcPct val="0"/>
              </a:spcBef>
              <a:spcAft>
                <a:spcPct val="0"/>
              </a:spcAft>
              <a:defRPr>
                <a:solidFill>
                  <a:schemeClr val="tx1"/>
                </a:solidFill>
                <a:latin typeface="Arial" panose="020B0604020202020204" pitchFamily="34" charset="0"/>
              </a:defRPr>
            </a:lvl8pPr>
            <a:lvl9pPr marL="3966256" indent="-233309" eaLnBrk="0" fontAlgn="base" hangingPunct="0">
              <a:spcBef>
                <a:spcPct val="0"/>
              </a:spcBef>
              <a:spcAft>
                <a:spcPct val="0"/>
              </a:spcAft>
              <a:defRPr>
                <a:solidFill>
                  <a:schemeClr val="tx1"/>
                </a:solidFill>
                <a:latin typeface="Arial" panose="020B0604020202020204" pitchFamily="34" charset="0"/>
              </a:defRPr>
            </a:lvl9pPr>
          </a:lstStyle>
          <a:p>
            <a:pPr defTabSz="933237" fontAlgn="base">
              <a:spcBef>
                <a:spcPct val="0"/>
              </a:spcBef>
              <a:spcAft>
                <a:spcPct val="0"/>
              </a:spcAft>
              <a:defRPr/>
            </a:pPr>
            <a:fld id="{445C293E-05E4-49CF-813E-C4F8F135368E}" type="slidenum">
              <a:rPr lang="en-US" altLang="en-US">
                <a:solidFill>
                  <a:prstClr val="black"/>
                </a:solidFill>
              </a:rPr>
              <a:pPr defTabSz="933237" fontAlgn="base">
                <a:spcBef>
                  <a:spcPct val="0"/>
                </a:spcBef>
                <a:spcAft>
                  <a:spcPct val="0"/>
                </a:spcAft>
                <a:defRPr/>
              </a:pPr>
              <a:t>41</a:t>
            </a:fld>
            <a:endParaRPr lang="en-US" alt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Clr>
                <a:srgbClr val="800000"/>
              </a:buClr>
              <a:defRPr/>
            </a:pPr>
            <a:r>
              <a:rPr lang="en-US" altLang="en-US" dirty="0">
                <a:solidFill>
                  <a:schemeClr val="accent5">
                    <a:lumMod val="25000"/>
                  </a:schemeClr>
                </a:solidFill>
                <a:latin typeface="Calibri" panose="020F0502020204030204" pitchFamily="34" charset="0"/>
              </a:rPr>
              <a:t>Coming back to the work of Thomas </a:t>
            </a:r>
            <a:r>
              <a:rPr lang="en-US" altLang="en-US" dirty="0" err="1">
                <a:solidFill>
                  <a:schemeClr val="accent5">
                    <a:lumMod val="25000"/>
                  </a:schemeClr>
                </a:solidFill>
                <a:latin typeface="Calibri" panose="020F0502020204030204" pitchFamily="34" charset="0"/>
              </a:rPr>
              <a:t>Kitwood</a:t>
            </a:r>
            <a:r>
              <a:rPr lang="en-US" altLang="en-US" dirty="0">
                <a:solidFill>
                  <a:schemeClr val="accent5">
                    <a:lumMod val="25000"/>
                  </a:schemeClr>
                </a:solidFill>
                <a:latin typeface="Calibri" panose="020F0502020204030204" pitchFamily="34" charset="0"/>
              </a:rPr>
              <a:t>, He emphasized six psychological needs that are essential to all people, dementia dx or not.</a:t>
            </a:r>
          </a:p>
          <a:p>
            <a:pPr marL="171450" indent="-171450">
              <a:buClr>
                <a:srgbClr val="800000"/>
              </a:buClr>
              <a:buFont typeface="Arial" panose="020B0604020202020204" pitchFamily="34" charset="0"/>
              <a:buChar char="•"/>
              <a:defRPr/>
            </a:pPr>
            <a:r>
              <a:rPr lang="en-US" altLang="en-US" dirty="0">
                <a:solidFill>
                  <a:schemeClr val="accent5">
                    <a:lumMod val="25000"/>
                  </a:schemeClr>
                </a:solidFill>
                <a:latin typeface="Calibri" panose="020F0502020204030204" pitchFamily="34" charset="0"/>
              </a:rPr>
              <a:t>Love – Being loved and accepted is part of our need for survival from the time we’re born. Everyone needs to feel love and express love. This love can range from loving a person, activity, higher power, and of course self-love. </a:t>
            </a:r>
          </a:p>
          <a:p>
            <a:pPr marL="171450" indent="-171450">
              <a:buClr>
                <a:srgbClr val="800000"/>
              </a:buClr>
              <a:buFont typeface="Arial" panose="020B0604020202020204" pitchFamily="34" charset="0"/>
              <a:buChar char="•"/>
              <a:defRPr/>
            </a:pPr>
            <a:r>
              <a:rPr lang="en-US" altLang="en-US" dirty="0">
                <a:solidFill>
                  <a:schemeClr val="accent5">
                    <a:lumMod val="25000"/>
                  </a:schemeClr>
                </a:solidFill>
                <a:latin typeface="Calibri" panose="020F0502020204030204" pitchFamily="34" charset="0"/>
              </a:rPr>
              <a:t>Comfort – We all have a need to feel warm, dry, clean, to be pain free, have freedom of movement, a sense of closeness with others. </a:t>
            </a:r>
          </a:p>
          <a:p>
            <a:pPr marL="171450" indent="-171450">
              <a:buClr>
                <a:srgbClr val="800000"/>
              </a:buClr>
              <a:buFont typeface="Arial" panose="020B0604020202020204" pitchFamily="34" charset="0"/>
              <a:buChar char="•"/>
              <a:defRPr/>
            </a:pPr>
            <a:r>
              <a:rPr lang="en-US" altLang="en-US" dirty="0">
                <a:solidFill>
                  <a:schemeClr val="accent5">
                    <a:lumMod val="25000"/>
                  </a:schemeClr>
                </a:solidFill>
                <a:latin typeface="Calibri" panose="020F0502020204030204" pitchFamily="34" charset="0"/>
              </a:rPr>
              <a:t>We all have the need for a personal identity – From the clothes we chose to wear today, to how we do our hair and what food we like to eat all contribute to our sense of identity and who we are at our core. These factors help us &amp; others identify with who we are. </a:t>
            </a:r>
          </a:p>
          <a:p>
            <a:pPr marL="171450" indent="-171450">
              <a:buClr>
                <a:srgbClr val="800000"/>
              </a:buClr>
              <a:buFont typeface="Arial" panose="020B0604020202020204" pitchFamily="34" charset="0"/>
              <a:buChar char="•"/>
              <a:defRPr/>
            </a:pPr>
            <a:r>
              <a:rPr lang="en-US" altLang="en-US" dirty="0">
                <a:solidFill>
                  <a:schemeClr val="accent5">
                    <a:lumMod val="25000"/>
                  </a:schemeClr>
                </a:solidFill>
                <a:latin typeface="Calibri" panose="020F0502020204030204" pitchFamily="34" charset="0"/>
              </a:rPr>
              <a:t>Attachments – Everyone wants to feel connected to someone, something, or a combination of both &amp; these connections in life are crucial to our feelings of wellbeing. </a:t>
            </a:r>
          </a:p>
          <a:p>
            <a:pPr marL="171450" indent="-171450">
              <a:buClr>
                <a:srgbClr val="800000"/>
              </a:buClr>
              <a:buFont typeface="Arial" panose="020B0604020202020204" pitchFamily="34" charset="0"/>
              <a:buChar char="•"/>
              <a:defRPr/>
            </a:pPr>
            <a:r>
              <a:rPr lang="en-US" altLang="en-US" dirty="0">
                <a:solidFill>
                  <a:schemeClr val="accent5">
                    <a:lumMod val="25000"/>
                  </a:schemeClr>
                </a:solidFill>
                <a:latin typeface="Calibri" panose="020F0502020204030204" pitchFamily="34" charset="0"/>
              </a:rPr>
              <a:t>Inclusion means that we want to be part of something. </a:t>
            </a:r>
            <a:r>
              <a:rPr lang="en-US" altLang="en-US" dirty="0"/>
              <a:t>If we feel left out, then it makes us feel bad. People living with dementia may lose track of conversation easily, being mindful of their feelings of inclusion is important.</a:t>
            </a:r>
          </a:p>
          <a:p>
            <a:pPr marL="174982" indent="-174982" defTabSz="933237">
              <a:spcBef>
                <a:spcPct val="0"/>
              </a:spcBef>
              <a:buFont typeface="Arial" panose="020B0604020202020204" pitchFamily="34" charset="0"/>
              <a:buChar char="•"/>
              <a:defRPr/>
            </a:pPr>
            <a:r>
              <a:rPr lang="en-US" altLang="en-US" dirty="0"/>
              <a:t>Meaningful Occupation – We have a need to be occupied with things that are meaningful to us &amp; that make us feel like we have worth and purpose in life &amp; PLWD have that same need. </a:t>
            </a:r>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5</a:t>
            </a:fld>
            <a:endParaRPr lang="en-US" altLang="en-US">
              <a:latin typeface="Arial" panose="020B0604020202020204" pitchFamily="34" charset="0"/>
            </a:endParaRPr>
          </a:p>
        </p:txBody>
      </p:sp>
    </p:spTree>
    <p:extLst>
      <p:ext uri="{BB962C8B-B14F-4D97-AF65-F5344CB8AC3E}">
        <p14:creationId xmlns:p14="http://schemas.microsoft.com/office/powerpoint/2010/main" val="4096460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nice poster that will be central to planning activities. We must always consider someone’s needs, interests, skills, abilities and then adapt our activities to be easier or harder as needed match them to abilities. </a:t>
            </a:r>
          </a:p>
          <a:p>
            <a:endParaRPr lang="en-US" dirty="0"/>
          </a:p>
          <a:p>
            <a:r>
              <a:rPr lang="en-US" dirty="0"/>
              <a:t>We just looked at how PLWD have the same core needs as all of us – To love, feel purposeful, successful, included, comfortable </a:t>
            </a:r>
          </a:p>
          <a:p>
            <a:endParaRPr lang="en-US" dirty="0"/>
          </a:p>
          <a:p>
            <a:r>
              <a:rPr lang="en-US" dirty="0"/>
              <a:t>Considering skills &amp; interests – This ties in our personhood aspect. What has this person always done well and enjoyed? What are their likes and dislikes? </a:t>
            </a:r>
          </a:p>
          <a:p>
            <a:endParaRPr lang="en-US" dirty="0"/>
          </a:p>
          <a:p>
            <a:r>
              <a:rPr lang="en-US" dirty="0"/>
              <a:t>And finally, abilities – What is this person able to do? This can be where we get really stuck. </a:t>
            </a:r>
          </a:p>
          <a:p>
            <a:endParaRPr lang="en-US" dirty="0"/>
          </a:p>
        </p:txBody>
      </p:sp>
      <p:sp>
        <p:nvSpPr>
          <p:cNvPr id="4" name="Slide Number Placeholder 3"/>
          <p:cNvSpPr>
            <a:spLocks noGrp="1"/>
          </p:cNvSpPr>
          <p:nvPr>
            <p:ph type="sldNum" sz="quarter" idx="5"/>
          </p:nvPr>
        </p:nvSpPr>
        <p:spPr/>
        <p:txBody>
          <a:bodyPr/>
          <a:lstStyle/>
          <a:p>
            <a:fld id="{AD58CD21-7CC3-46C9-849C-3AF4A7ABBC9F}" type="slidenum">
              <a:rPr lang="en-US" smtClean="0"/>
              <a:t>6</a:t>
            </a:fld>
            <a:endParaRPr lang="en-US"/>
          </a:p>
        </p:txBody>
      </p:sp>
    </p:spTree>
    <p:extLst>
      <p:ext uri="{BB962C8B-B14F-4D97-AF65-F5344CB8AC3E}">
        <p14:creationId xmlns:p14="http://schemas.microsoft.com/office/powerpoint/2010/main" val="173311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 want to expose the person’s abilities and shift our focus away from ‘deficits’ or ‘losses’. By doing so, we minimize the potential for excess disability. </a:t>
            </a:r>
          </a:p>
          <a:p>
            <a:pPr eaLnBrk="1" hangingPunct="1">
              <a:spcBef>
                <a:spcPct val="0"/>
              </a:spcBef>
            </a:pPr>
            <a:r>
              <a:rPr lang="en-US" altLang="en-US" dirty="0"/>
              <a:t>We may consider this with the glass half-full vs half-empty metaphor – Are we focusing on the loss, negative and potential problems – Or are we focusing on the positive, and optimistic even in trying times. </a:t>
            </a:r>
          </a:p>
          <a:p>
            <a:pPr eaLnBrk="1" hangingPunct="1">
              <a:spcBef>
                <a:spcPct val="0"/>
              </a:spcBef>
            </a:pPr>
            <a:endParaRPr lang="en-US" altLang="en-US" dirty="0"/>
          </a:p>
          <a:p>
            <a:pPr eaLnBrk="1" hangingPunct="1">
              <a:spcBef>
                <a:spcPct val="0"/>
              </a:spcBef>
            </a:pPr>
            <a:r>
              <a:rPr lang="en-US" altLang="en-US" dirty="0"/>
              <a:t>These are eight spared abilities which we’re going to discuss in a bit more detail, and they suggest that persons living with dementia have more skills &amp; abilities than we sometimes recognize. </a:t>
            </a:r>
          </a:p>
          <a:p>
            <a:pPr>
              <a:spcBef>
                <a:spcPct val="0"/>
              </a:spcBef>
            </a:pPr>
            <a:endParaRPr lang="en-US" altLang="en-US" dirty="0"/>
          </a:p>
          <a:p>
            <a:pPr>
              <a:spcBef>
                <a:spcPct val="0"/>
              </a:spcBef>
            </a:pPr>
            <a:endParaRPr lang="en-US" altLang="en-US" dirty="0"/>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7</a:t>
            </a:fld>
            <a:endParaRPr lang="en-US" altLang="en-US">
              <a:latin typeface="Arial" panose="020B0604020202020204" pitchFamily="34" charset="0"/>
            </a:endParaRPr>
          </a:p>
        </p:txBody>
      </p:sp>
    </p:spTree>
    <p:extLst>
      <p:ext uri="{BB962C8B-B14F-4D97-AF65-F5344CB8AC3E}">
        <p14:creationId xmlns:p14="http://schemas.microsoft.com/office/powerpoint/2010/main" val="1080059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Habitual skills and remembering “how” we do things is associated with our procedural memory. This is a type of long-term memory that stores information on how to perform tasks or skills without conscious awareness. </a:t>
            </a:r>
          </a:p>
          <a:p>
            <a:pPr eaLnBrk="1" hangingPunct="1">
              <a:spcBef>
                <a:spcPct val="0"/>
              </a:spcBef>
            </a:pPr>
            <a:endParaRPr lang="en-US" altLang="en-US"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We might consider these as things we do automatically, without needing to think about it. E.g. Brushing our teeth or hair, shuffling a deck of cards, threading a needle – Things you ‘just do’ but we are relying on memory &amp; this procedural memory system is triggered by familiar cues that are associated with the action. </a:t>
            </a:r>
          </a:p>
          <a:p>
            <a:pPr eaLnBrk="1" hangingPunct="1">
              <a:spcBef>
                <a:spcPct val="0"/>
              </a:spcBef>
            </a:pPr>
            <a:endParaRPr lang="en-US" altLang="en-US" dirty="0"/>
          </a:p>
          <a:p>
            <a:pPr eaLnBrk="1" hangingPunct="1">
              <a:spcBef>
                <a:spcPct val="0"/>
              </a:spcBef>
            </a:pPr>
            <a:r>
              <a:rPr lang="en-US" altLang="en-US" dirty="0"/>
              <a:t>For example, being seated at a dining room table with prepared foods triggers the response to begin to eat. Being handed a bowl of partially mixed batter and a spoon triggers the response to stir the batter.</a:t>
            </a:r>
          </a:p>
          <a:p>
            <a:pPr eaLnBrk="1" hangingPunct="1">
              <a:spcBef>
                <a:spcPct val="0"/>
              </a:spcBef>
            </a:pPr>
            <a:endParaRPr lang="en-US" altLang="en-US" dirty="0"/>
          </a:p>
          <a:p>
            <a:pPr eaLnBrk="1" hangingPunct="1">
              <a:spcBef>
                <a:spcPct val="0"/>
              </a:spcBef>
            </a:pPr>
            <a:r>
              <a:rPr lang="en-US" altLang="en-US" dirty="0"/>
              <a:t>Research demonstrates that persons with dementia retain procedural memory skills until later in the disease .</a:t>
            </a:r>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8</a:t>
            </a:fld>
            <a:endParaRPr lang="en-US" altLang="en-US">
              <a:latin typeface="Arial" panose="020B0604020202020204" pitchFamily="34" charset="0"/>
            </a:endParaRPr>
          </a:p>
        </p:txBody>
      </p:sp>
    </p:spTree>
    <p:extLst>
      <p:ext uri="{BB962C8B-B14F-4D97-AF65-F5344CB8AC3E}">
        <p14:creationId xmlns:p14="http://schemas.microsoft.com/office/powerpoint/2010/main" val="214818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180DC429-D16B-F38B-9001-0BF825F028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a:extLst>
              <a:ext uri="{FF2B5EF4-FFF2-40B4-BE49-F238E27FC236}">
                <a16:creationId xmlns:a16="http://schemas.microsoft.com/office/drawing/2014/main" id="{6E1A206A-B772-C06E-6DFC-90000F0069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Despite PLWD experiencing increasing difficulties with communication, the sense of </a:t>
            </a:r>
            <a:r>
              <a:rPr lang="en-US" altLang="en-US" dirty="0" err="1"/>
              <a:t>humour</a:t>
            </a:r>
            <a:r>
              <a:rPr lang="en-US" altLang="en-US" dirty="0"/>
              <a:t> persists, and a good laugh is therapeutic. </a:t>
            </a:r>
          </a:p>
          <a:p>
            <a:pPr eaLnBrk="1" hangingPunct="1">
              <a:spcBef>
                <a:spcPct val="0"/>
              </a:spcBef>
            </a:pPr>
            <a:endParaRPr lang="en-US" altLang="en-US" dirty="0"/>
          </a:p>
          <a:p>
            <a:pPr eaLnBrk="1" hangingPunct="1">
              <a:spcBef>
                <a:spcPct val="0"/>
              </a:spcBef>
            </a:pPr>
            <a:r>
              <a:rPr lang="en-US" altLang="en-US" dirty="0"/>
              <a:t>Humor should never be laughing at, but rather with the person. We want to understand what types of humor appeal to them, long-standing family jokes, or </a:t>
            </a:r>
            <a:r>
              <a:rPr lang="en-US" altLang="en-US" dirty="0" err="1"/>
              <a:t>favourite</a:t>
            </a:r>
            <a:r>
              <a:rPr lang="en-US" altLang="en-US" dirty="0"/>
              <a:t> stories. We might play some old-time </a:t>
            </a:r>
            <a:r>
              <a:rPr lang="en-US" altLang="en-US" dirty="0" err="1"/>
              <a:t>favourite</a:t>
            </a:r>
            <a:r>
              <a:rPr lang="en-US" altLang="en-US" dirty="0"/>
              <a:t> performers to bring forth their laughter. </a:t>
            </a:r>
          </a:p>
          <a:p>
            <a:pPr eaLnBrk="1" hangingPunct="1">
              <a:spcBef>
                <a:spcPct val="0"/>
              </a:spcBef>
            </a:pPr>
            <a:endParaRPr lang="en-US" altLang="en-US" dirty="0"/>
          </a:p>
          <a:p>
            <a:pPr eaLnBrk="1" hangingPunct="1">
              <a:spcBef>
                <a:spcPct val="0"/>
              </a:spcBef>
            </a:pPr>
            <a:r>
              <a:rPr lang="en-US" altLang="en-US" dirty="0"/>
              <a:t>It is essential to appreciate limitations in language and understanding. </a:t>
            </a:r>
          </a:p>
          <a:p>
            <a:pPr eaLnBrk="1" hangingPunct="1">
              <a:spcBef>
                <a:spcPct val="0"/>
              </a:spcBef>
            </a:pPr>
            <a:r>
              <a:rPr lang="en-US" altLang="en-US" dirty="0"/>
              <a:t>Complex verbal jokes are usually not understood but by accenting the </a:t>
            </a:r>
            <a:r>
              <a:rPr lang="en-US" altLang="en-US" dirty="0" err="1"/>
              <a:t>humour</a:t>
            </a:r>
            <a:r>
              <a:rPr lang="en-US" altLang="en-US" dirty="0"/>
              <a:t> in a situation by mime or exaggeration is a good, non-verbal source of </a:t>
            </a:r>
            <a:r>
              <a:rPr lang="en-US" altLang="en-US" dirty="0" err="1"/>
              <a:t>humour</a:t>
            </a:r>
            <a:r>
              <a:rPr lang="en-US" altLang="en-US" dirty="0"/>
              <a:t> and communication.</a:t>
            </a:r>
          </a:p>
        </p:txBody>
      </p:sp>
      <p:sp>
        <p:nvSpPr>
          <p:cNvPr id="21508" name="Slide Number Placeholder 3">
            <a:extLst>
              <a:ext uri="{FF2B5EF4-FFF2-40B4-BE49-F238E27FC236}">
                <a16:creationId xmlns:a16="http://schemas.microsoft.com/office/drawing/2014/main" id="{D5B27033-F88A-0445-868E-F4428F3862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58255" indent="-291636">
              <a:spcBef>
                <a:spcPct val="30000"/>
              </a:spcBef>
              <a:defRPr sz="1200">
                <a:solidFill>
                  <a:schemeClr val="tx1"/>
                </a:solidFill>
                <a:latin typeface="Calibri" panose="020F0502020204030204" pitchFamily="34" charset="0"/>
              </a:defRPr>
            </a:lvl2pPr>
            <a:lvl3pPr marL="1166546" indent="-233309">
              <a:spcBef>
                <a:spcPct val="30000"/>
              </a:spcBef>
              <a:defRPr sz="1200">
                <a:solidFill>
                  <a:schemeClr val="tx1"/>
                </a:solidFill>
                <a:latin typeface="Calibri" panose="020F0502020204030204" pitchFamily="34" charset="0"/>
              </a:defRPr>
            </a:lvl3pPr>
            <a:lvl4pPr marL="1633164" indent="-233309">
              <a:spcBef>
                <a:spcPct val="30000"/>
              </a:spcBef>
              <a:defRPr sz="1200">
                <a:solidFill>
                  <a:schemeClr val="tx1"/>
                </a:solidFill>
                <a:latin typeface="Calibri" panose="020F0502020204030204" pitchFamily="34" charset="0"/>
              </a:defRPr>
            </a:lvl4pPr>
            <a:lvl5pPr marL="2099782" indent="-233309">
              <a:spcBef>
                <a:spcPct val="30000"/>
              </a:spcBef>
              <a:defRPr sz="1200">
                <a:solidFill>
                  <a:schemeClr val="tx1"/>
                </a:solidFill>
                <a:latin typeface="Calibri" panose="020F0502020204030204" pitchFamily="34" charset="0"/>
              </a:defRPr>
            </a:lvl5pPr>
            <a:lvl6pPr marL="2566401" indent="-233309" eaLnBrk="0" fontAlgn="base" hangingPunct="0">
              <a:spcBef>
                <a:spcPct val="30000"/>
              </a:spcBef>
              <a:spcAft>
                <a:spcPct val="0"/>
              </a:spcAft>
              <a:defRPr sz="1200">
                <a:solidFill>
                  <a:schemeClr val="tx1"/>
                </a:solidFill>
                <a:latin typeface="Calibri" panose="020F0502020204030204" pitchFamily="34" charset="0"/>
              </a:defRPr>
            </a:lvl6pPr>
            <a:lvl7pPr marL="3033019" indent="-233309" eaLnBrk="0" fontAlgn="base" hangingPunct="0">
              <a:spcBef>
                <a:spcPct val="30000"/>
              </a:spcBef>
              <a:spcAft>
                <a:spcPct val="0"/>
              </a:spcAft>
              <a:defRPr sz="1200">
                <a:solidFill>
                  <a:schemeClr val="tx1"/>
                </a:solidFill>
                <a:latin typeface="Calibri" panose="020F0502020204030204" pitchFamily="34" charset="0"/>
              </a:defRPr>
            </a:lvl7pPr>
            <a:lvl8pPr marL="3499637" indent="-233309" eaLnBrk="0" fontAlgn="base" hangingPunct="0">
              <a:spcBef>
                <a:spcPct val="30000"/>
              </a:spcBef>
              <a:spcAft>
                <a:spcPct val="0"/>
              </a:spcAft>
              <a:defRPr sz="1200">
                <a:solidFill>
                  <a:schemeClr val="tx1"/>
                </a:solidFill>
                <a:latin typeface="Calibri" panose="020F0502020204030204" pitchFamily="34" charset="0"/>
              </a:defRPr>
            </a:lvl8pPr>
            <a:lvl9pPr marL="3966256" indent="-233309"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2DC5C87-2206-44C6-BE40-FC652724B4D0}" type="slidenum">
              <a:rPr lang="en-US" altLang="en-US" smtClean="0">
                <a:latin typeface="Arial" panose="020B0604020202020204" pitchFamily="34" charset="0"/>
              </a:rPr>
              <a:pPr>
                <a:spcBef>
                  <a:spcPct val="0"/>
                </a:spcBef>
              </a:pPr>
              <a:t>9</a:t>
            </a:fld>
            <a:endParaRPr lang="en-US" altLang="en-US">
              <a:latin typeface="Arial" panose="020B0604020202020204" pitchFamily="34" charset="0"/>
            </a:endParaRPr>
          </a:p>
        </p:txBody>
      </p:sp>
    </p:spTree>
    <p:extLst>
      <p:ext uri="{BB962C8B-B14F-4D97-AF65-F5344CB8AC3E}">
        <p14:creationId xmlns:p14="http://schemas.microsoft.com/office/powerpoint/2010/main" val="2808800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C49F-C0D2-20FC-E43E-8363A1E3BE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1F4F29-FC54-62AA-7691-2BEE443363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DAD1B1-9A4B-3DED-0E90-65FB63584972}"/>
              </a:ext>
            </a:extLst>
          </p:cNvPr>
          <p:cNvSpPr>
            <a:spLocks noGrp="1"/>
          </p:cNvSpPr>
          <p:nvPr>
            <p:ph type="dt" sz="half" idx="10"/>
          </p:nvPr>
        </p:nvSpPr>
        <p:spPr/>
        <p:txBody>
          <a:bodyPr/>
          <a:lstStyle/>
          <a:p>
            <a:fld id="{5FC7B5DE-B5F1-4565-95F3-EFC701EECAA9}" type="datetimeFigureOut">
              <a:rPr lang="en-US" smtClean="0"/>
              <a:t>4/7/2025</a:t>
            </a:fld>
            <a:endParaRPr lang="en-US"/>
          </a:p>
        </p:txBody>
      </p:sp>
      <p:sp>
        <p:nvSpPr>
          <p:cNvPr id="5" name="Footer Placeholder 4">
            <a:extLst>
              <a:ext uri="{FF2B5EF4-FFF2-40B4-BE49-F238E27FC236}">
                <a16:creationId xmlns:a16="http://schemas.microsoft.com/office/drawing/2014/main" id="{B2AD213C-2818-039A-2771-98141E83FA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032BE-5D76-1973-5939-46DB04A81186}"/>
              </a:ext>
            </a:extLst>
          </p:cNvPr>
          <p:cNvSpPr>
            <a:spLocks noGrp="1"/>
          </p:cNvSpPr>
          <p:nvPr>
            <p:ph type="sldNum" sz="quarter" idx="12"/>
          </p:nvPr>
        </p:nvSpPr>
        <p:spPr/>
        <p:txBody>
          <a:bodyPr/>
          <a:lstStyle/>
          <a:p>
            <a:fld id="{8F3A44A3-057C-4F5A-8AAA-590A2F933F69}" type="slidenum">
              <a:rPr lang="en-US" smtClean="0"/>
              <a:t>‹#›</a:t>
            </a:fld>
            <a:endParaRPr lang="en-US"/>
          </a:p>
        </p:txBody>
      </p:sp>
    </p:spTree>
    <p:extLst>
      <p:ext uri="{BB962C8B-B14F-4D97-AF65-F5344CB8AC3E}">
        <p14:creationId xmlns:p14="http://schemas.microsoft.com/office/powerpoint/2010/main" val="2223711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C9169-71D9-5C38-2605-D2DA5E0B44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B86015-27DB-54A5-5010-335722301E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4FCBBB-7F0E-8021-9C00-8DBEE0F2A70D}"/>
              </a:ext>
            </a:extLst>
          </p:cNvPr>
          <p:cNvSpPr>
            <a:spLocks noGrp="1"/>
          </p:cNvSpPr>
          <p:nvPr>
            <p:ph type="dt" sz="half" idx="10"/>
          </p:nvPr>
        </p:nvSpPr>
        <p:spPr/>
        <p:txBody>
          <a:bodyPr/>
          <a:lstStyle/>
          <a:p>
            <a:fld id="{5FC7B5DE-B5F1-4565-95F3-EFC701EECAA9}" type="datetimeFigureOut">
              <a:rPr lang="en-US" smtClean="0"/>
              <a:t>4/7/2025</a:t>
            </a:fld>
            <a:endParaRPr lang="en-US"/>
          </a:p>
        </p:txBody>
      </p:sp>
      <p:sp>
        <p:nvSpPr>
          <p:cNvPr id="5" name="Footer Placeholder 4">
            <a:extLst>
              <a:ext uri="{FF2B5EF4-FFF2-40B4-BE49-F238E27FC236}">
                <a16:creationId xmlns:a16="http://schemas.microsoft.com/office/drawing/2014/main" id="{5266F6FE-2E00-08B1-7909-A1A92BD135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2026AA-C269-EAF2-FA98-D3F47AE332EA}"/>
              </a:ext>
            </a:extLst>
          </p:cNvPr>
          <p:cNvSpPr>
            <a:spLocks noGrp="1"/>
          </p:cNvSpPr>
          <p:nvPr>
            <p:ph type="sldNum" sz="quarter" idx="12"/>
          </p:nvPr>
        </p:nvSpPr>
        <p:spPr/>
        <p:txBody>
          <a:bodyPr/>
          <a:lstStyle/>
          <a:p>
            <a:fld id="{8F3A44A3-057C-4F5A-8AAA-590A2F933F69}" type="slidenum">
              <a:rPr lang="en-US" smtClean="0"/>
              <a:t>‹#›</a:t>
            </a:fld>
            <a:endParaRPr lang="en-US"/>
          </a:p>
        </p:txBody>
      </p:sp>
    </p:spTree>
    <p:extLst>
      <p:ext uri="{BB962C8B-B14F-4D97-AF65-F5344CB8AC3E}">
        <p14:creationId xmlns:p14="http://schemas.microsoft.com/office/powerpoint/2010/main" val="2494382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E3D04D-E0F1-128A-0086-3E90676C7D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FDB4FD-8EEC-2A3C-720D-2C4379A98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74722-9C79-71BC-BF0A-02C76916BDEA}"/>
              </a:ext>
            </a:extLst>
          </p:cNvPr>
          <p:cNvSpPr>
            <a:spLocks noGrp="1"/>
          </p:cNvSpPr>
          <p:nvPr>
            <p:ph type="dt" sz="half" idx="10"/>
          </p:nvPr>
        </p:nvSpPr>
        <p:spPr/>
        <p:txBody>
          <a:bodyPr/>
          <a:lstStyle/>
          <a:p>
            <a:fld id="{5FC7B5DE-B5F1-4565-95F3-EFC701EECAA9}" type="datetimeFigureOut">
              <a:rPr lang="en-US" smtClean="0"/>
              <a:t>4/7/2025</a:t>
            </a:fld>
            <a:endParaRPr lang="en-US"/>
          </a:p>
        </p:txBody>
      </p:sp>
      <p:sp>
        <p:nvSpPr>
          <p:cNvPr id="5" name="Footer Placeholder 4">
            <a:extLst>
              <a:ext uri="{FF2B5EF4-FFF2-40B4-BE49-F238E27FC236}">
                <a16:creationId xmlns:a16="http://schemas.microsoft.com/office/drawing/2014/main" id="{5B045DB6-D4FA-9BE3-D46F-4ACB51B003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4AA06-B6CD-1565-3FD2-856271607DC4}"/>
              </a:ext>
            </a:extLst>
          </p:cNvPr>
          <p:cNvSpPr>
            <a:spLocks noGrp="1"/>
          </p:cNvSpPr>
          <p:nvPr>
            <p:ph type="sldNum" sz="quarter" idx="12"/>
          </p:nvPr>
        </p:nvSpPr>
        <p:spPr/>
        <p:txBody>
          <a:bodyPr/>
          <a:lstStyle/>
          <a:p>
            <a:fld id="{8F3A44A3-057C-4F5A-8AAA-590A2F933F69}" type="slidenum">
              <a:rPr lang="en-US" smtClean="0"/>
              <a:t>‹#›</a:t>
            </a:fld>
            <a:endParaRPr lang="en-US"/>
          </a:p>
        </p:txBody>
      </p:sp>
    </p:spTree>
    <p:extLst>
      <p:ext uri="{BB962C8B-B14F-4D97-AF65-F5344CB8AC3E}">
        <p14:creationId xmlns:p14="http://schemas.microsoft.com/office/powerpoint/2010/main" val="626993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C5DE46-4984-E05A-0F60-C81CF3A591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26400" y="5791201"/>
            <a:ext cx="39624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327547"/>
      </p:ext>
    </p:extLst>
  </p:cSld>
  <p:clrMapOvr>
    <a:masterClrMapping/>
  </p:clrMapOvr>
  <p:transition advTm="20000">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apsule + left image">
    <p:spTree>
      <p:nvGrpSpPr>
        <p:cNvPr id="1" name=""/>
        <p:cNvGrpSpPr/>
        <p:nvPr/>
      </p:nvGrpSpPr>
      <p:grpSpPr>
        <a:xfrm>
          <a:off x="0" y="0"/>
          <a:ext cx="0" cy="0"/>
          <a:chOff x="0" y="0"/>
          <a:chExt cx="0" cy="0"/>
        </a:xfrm>
      </p:grpSpPr>
      <p:sp>
        <p:nvSpPr>
          <p:cNvPr id="2" name="Rectángulo 18">
            <a:extLst>
              <a:ext uri="{FF2B5EF4-FFF2-40B4-BE49-F238E27FC236}">
                <a16:creationId xmlns:a16="http://schemas.microsoft.com/office/drawing/2014/main" id="{76A205BF-58A4-751A-3143-996B99C738E1}"/>
              </a:ext>
            </a:extLst>
          </p:cNvPr>
          <p:cNvSpPr/>
          <p:nvPr userDrawn="1"/>
        </p:nvSpPr>
        <p:spPr>
          <a:xfrm>
            <a:off x="1826684" y="-9525"/>
            <a:ext cx="10405533" cy="6877050"/>
          </a:xfrm>
          <a:custGeom>
            <a:avLst/>
            <a:gdLst>
              <a:gd name="connsiteX0" fmla="*/ 0 w 10065026"/>
              <a:gd name="connsiteY0" fmla="*/ 0 h 6858000"/>
              <a:gd name="connsiteX1" fmla="*/ 10065026 w 10065026"/>
              <a:gd name="connsiteY1" fmla="*/ 0 h 6858000"/>
              <a:gd name="connsiteX2" fmla="*/ 10065026 w 10065026"/>
              <a:gd name="connsiteY2" fmla="*/ 6858000 h 6858000"/>
              <a:gd name="connsiteX3" fmla="*/ 0 w 10065026"/>
              <a:gd name="connsiteY3" fmla="*/ 6858000 h 6858000"/>
              <a:gd name="connsiteX4" fmla="*/ 0 w 10065026"/>
              <a:gd name="connsiteY4" fmla="*/ 0 h 6858000"/>
              <a:gd name="connsiteX0" fmla="*/ 4512365 w 10065026"/>
              <a:gd name="connsiteY0" fmla="*/ 0 h 6858000"/>
              <a:gd name="connsiteX1" fmla="*/ 10065026 w 10065026"/>
              <a:gd name="connsiteY1" fmla="*/ 0 h 6858000"/>
              <a:gd name="connsiteX2" fmla="*/ 10065026 w 10065026"/>
              <a:gd name="connsiteY2" fmla="*/ 6858000 h 6858000"/>
              <a:gd name="connsiteX3" fmla="*/ 0 w 10065026"/>
              <a:gd name="connsiteY3" fmla="*/ 6858000 h 6858000"/>
              <a:gd name="connsiteX4" fmla="*/ 4512365 w 10065026"/>
              <a:gd name="connsiteY4" fmla="*/ 0 h 6858000"/>
              <a:gd name="connsiteX0" fmla="*/ 4850296 w 10065026"/>
              <a:gd name="connsiteY0" fmla="*/ 19879 h 6858000"/>
              <a:gd name="connsiteX1" fmla="*/ 10065026 w 10065026"/>
              <a:gd name="connsiteY1" fmla="*/ 0 h 6858000"/>
              <a:gd name="connsiteX2" fmla="*/ 10065026 w 10065026"/>
              <a:gd name="connsiteY2" fmla="*/ 6858000 h 6858000"/>
              <a:gd name="connsiteX3" fmla="*/ 0 w 10065026"/>
              <a:gd name="connsiteY3" fmla="*/ 6858000 h 6858000"/>
              <a:gd name="connsiteX4" fmla="*/ 4850296 w 10065026"/>
              <a:gd name="connsiteY4" fmla="*/ 19879 h 6858000"/>
              <a:gd name="connsiteX0" fmla="*/ 4881558 w 10065026"/>
              <a:gd name="connsiteY0" fmla="*/ 4249 h 6858000"/>
              <a:gd name="connsiteX1" fmla="*/ 10065026 w 10065026"/>
              <a:gd name="connsiteY1" fmla="*/ 0 h 6858000"/>
              <a:gd name="connsiteX2" fmla="*/ 10065026 w 10065026"/>
              <a:gd name="connsiteY2" fmla="*/ 6858000 h 6858000"/>
              <a:gd name="connsiteX3" fmla="*/ 0 w 10065026"/>
              <a:gd name="connsiteY3" fmla="*/ 6858000 h 6858000"/>
              <a:gd name="connsiteX4" fmla="*/ 4881558 w 10065026"/>
              <a:gd name="connsiteY4" fmla="*/ 4249 h 6858000"/>
              <a:gd name="connsiteX0" fmla="*/ 5080341 w 10263809"/>
              <a:gd name="connsiteY0" fmla="*/ 4249 h 6858000"/>
              <a:gd name="connsiteX1" fmla="*/ 10263809 w 10263809"/>
              <a:gd name="connsiteY1" fmla="*/ 0 h 6858000"/>
              <a:gd name="connsiteX2" fmla="*/ 10263809 w 10263809"/>
              <a:gd name="connsiteY2" fmla="*/ 6858000 h 6858000"/>
              <a:gd name="connsiteX3" fmla="*/ 0 w 10263809"/>
              <a:gd name="connsiteY3" fmla="*/ 6858000 h 6858000"/>
              <a:gd name="connsiteX4" fmla="*/ 5080341 w 10263809"/>
              <a:gd name="connsiteY4" fmla="*/ 4249 h 6858000"/>
              <a:gd name="connsiteX0" fmla="*/ 5080341 w 10979426"/>
              <a:gd name="connsiteY0" fmla="*/ 4249 h 6858000"/>
              <a:gd name="connsiteX1" fmla="*/ 10979426 w 10979426"/>
              <a:gd name="connsiteY1" fmla="*/ 0 h 6858000"/>
              <a:gd name="connsiteX2" fmla="*/ 10263809 w 10979426"/>
              <a:gd name="connsiteY2" fmla="*/ 6858000 h 6858000"/>
              <a:gd name="connsiteX3" fmla="*/ 0 w 10979426"/>
              <a:gd name="connsiteY3" fmla="*/ 6858000 h 6858000"/>
              <a:gd name="connsiteX4" fmla="*/ 5080341 w 10979426"/>
              <a:gd name="connsiteY4" fmla="*/ 4249 h 6858000"/>
              <a:gd name="connsiteX0" fmla="*/ 5080341 w 10979426"/>
              <a:gd name="connsiteY0" fmla="*/ 4249 h 6877879"/>
              <a:gd name="connsiteX1" fmla="*/ 10979426 w 10979426"/>
              <a:gd name="connsiteY1" fmla="*/ 0 h 6877879"/>
              <a:gd name="connsiteX2" fmla="*/ 10959548 w 10979426"/>
              <a:gd name="connsiteY2" fmla="*/ 6877879 h 6877879"/>
              <a:gd name="connsiteX3" fmla="*/ 0 w 10979426"/>
              <a:gd name="connsiteY3" fmla="*/ 6858000 h 6877879"/>
              <a:gd name="connsiteX4" fmla="*/ 5080341 w 10979426"/>
              <a:gd name="connsiteY4" fmla="*/ 4249 h 6877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79426" h="6877879">
                <a:moveTo>
                  <a:pt x="5080341" y="4249"/>
                </a:moveTo>
                <a:lnTo>
                  <a:pt x="10979426" y="0"/>
                </a:lnTo>
                <a:lnTo>
                  <a:pt x="10959548" y="6877879"/>
                </a:lnTo>
                <a:lnTo>
                  <a:pt x="0" y="6858000"/>
                </a:lnTo>
                <a:lnTo>
                  <a:pt x="5080341" y="4249"/>
                </a:lnTo>
                <a:close/>
              </a:path>
            </a:pathLst>
          </a:cu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Forme libre 3">
            <a:extLst>
              <a:ext uri="{FF2B5EF4-FFF2-40B4-BE49-F238E27FC236}">
                <a16:creationId xmlns:a16="http://schemas.microsoft.com/office/drawing/2014/main" id="{2E23B264-AECC-9409-C4A6-CFB024880206}"/>
              </a:ext>
            </a:extLst>
          </p:cNvPr>
          <p:cNvSpPr>
            <a:spLocks/>
          </p:cNvSpPr>
          <p:nvPr userDrawn="1"/>
        </p:nvSpPr>
        <p:spPr bwMode="auto">
          <a:xfrm>
            <a:off x="0" y="0"/>
            <a:ext cx="7241117" cy="6870700"/>
          </a:xfrm>
          <a:custGeom>
            <a:avLst/>
            <a:gdLst>
              <a:gd name="T0" fmla="*/ 1017980 w 6446819"/>
              <a:gd name="T1" fmla="*/ 0 h 6870821"/>
              <a:gd name="T2" fmla="*/ 1160420 w 6446819"/>
              <a:gd name="T3" fmla="*/ 0 h 6870821"/>
              <a:gd name="T4" fmla="*/ 1159799 w 6446819"/>
              <a:gd name="T5" fmla="*/ 72179 h 6870821"/>
              <a:gd name="T6" fmla="*/ 1019248 w 6446819"/>
              <a:gd name="T7" fmla="*/ 1726679 h 6870821"/>
              <a:gd name="T8" fmla="*/ 150088 w 6446819"/>
              <a:gd name="T9" fmla="*/ 6551529 h 6870821"/>
              <a:gd name="T10" fmla="*/ 113060 w 6446819"/>
              <a:gd name="T11" fmla="*/ 6737297 h 6870821"/>
              <a:gd name="T12" fmla="*/ 80610 w 6446819"/>
              <a:gd name="T13" fmla="*/ 6869732 h 6870821"/>
              <a:gd name="T14" fmla="*/ 0 w 6446819"/>
              <a:gd name="T15" fmla="*/ 6869732 h 6870821"/>
              <a:gd name="T16" fmla="*/ 0 w 6446819"/>
              <a:gd name="T17" fmla="*/ 6218981 h 6870821"/>
              <a:gd name="T18" fmla="*/ 21500 w 6446819"/>
              <a:gd name="T19" fmla="*/ 6131232 h 6870821"/>
              <a:gd name="T20" fmla="*/ 24275 w 6446819"/>
              <a:gd name="T21" fmla="*/ 6119946 h 6870821"/>
              <a:gd name="T22" fmla="*/ 50511 w 6446819"/>
              <a:gd name="T23" fmla="*/ 5988753 h 6870821"/>
              <a:gd name="T24" fmla="*/ 819764 w 6446819"/>
              <a:gd name="T25" fmla="*/ 1715776 h 6870821"/>
              <a:gd name="T26" fmla="*/ 918548 w 6446819"/>
              <a:gd name="T27" fmla="*/ 1167312 h 6870821"/>
              <a:gd name="T28" fmla="*/ 956819 w 6446819"/>
              <a:gd name="T29" fmla="*/ 914392 h 6870821"/>
              <a:gd name="T30" fmla="*/ 956843 w 6446819"/>
              <a:gd name="T31" fmla="*/ 914178 h 6870821"/>
              <a:gd name="T32" fmla="*/ 956956 w 6446819"/>
              <a:gd name="T33" fmla="*/ 913366 h 6870821"/>
              <a:gd name="T34" fmla="*/ 1017967 w 6446819"/>
              <a:gd name="T35" fmla="*/ 1433 h 6870821"/>
              <a:gd name="T36" fmla="*/ 0 w 6446819"/>
              <a:gd name="T37" fmla="*/ 0 h 6870821"/>
              <a:gd name="T38" fmla="*/ 152453 w 6446819"/>
              <a:gd name="T39" fmla="*/ 0 h 6870821"/>
              <a:gd name="T40" fmla="*/ 0 w 6446819"/>
              <a:gd name="T41" fmla="*/ 846428 h 68708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446819" h="6870821">
                <a:moveTo>
                  <a:pt x="5655480" y="0"/>
                </a:moveTo>
                <a:lnTo>
                  <a:pt x="6446819" y="0"/>
                </a:lnTo>
                <a:lnTo>
                  <a:pt x="6443371" y="72188"/>
                </a:lnTo>
                <a:cubicBezTo>
                  <a:pt x="6385531" y="676140"/>
                  <a:pt x="6125250" y="1264391"/>
                  <a:pt x="5662528" y="1726949"/>
                </a:cubicBezTo>
                <a:lnTo>
                  <a:pt x="833832" y="6552564"/>
                </a:lnTo>
                <a:cubicBezTo>
                  <a:pt x="767721" y="6618628"/>
                  <a:pt x="699043" y="6680562"/>
                  <a:pt x="628121" y="6738368"/>
                </a:cubicBezTo>
                <a:lnTo>
                  <a:pt x="447836" y="6870821"/>
                </a:lnTo>
                <a:lnTo>
                  <a:pt x="0" y="6870821"/>
                </a:lnTo>
                <a:lnTo>
                  <a:pt x="0" y="6219971"/>
                </a:lnTo>
                <a:lnTo>
                  <a:pt x="119444" y="6132204"/>
                </a:lnTo>
                <a:lnTo>
                  <a:pt x="134859" y="6120918"/>
                </a:lnTo>
                <a:cubicBezTo>
                  <a:pt x="185104" y="6080104"/>
                  <a:pt x="233767" y="6036364"/>
                  <a:pt x="280619" y="5989698"/>
                </a:cubicBezTo>
                <a:lnTo>
                  <a:pt x="4554271" y="1716046"/>
                </a:lnTo>
                <a:lnTo>
                  <a:pt x="5103076" y="1167501"/>
                </a:lnTo>
                <a:cubicBezTo>
                  <a:pt x="5181634" y="1088923"/>
                  <a:pt x="5252663" y="1004228"/>
                  <a:pt x="5315699" y="914536"/>
                </a:cubicBezTo>
                <a:lnTo>
                  <a:pt x="5315836" y="914322"/>
                </a:lnTo>
                <a:lnTo>
                  <a:pt x="5316461" y="913510"/>
                </a:lnTo>
                <a:cubicBezTo>
                  <a:pt x="5505583" y="644399"/>
                  <a:pt x="5622756" y="330280"/>
                  <a:pt x="5655409" y="1433"/>
                </a:cubicBezTo>
                <a:lnTo>
                  <a:pt x="5655480" y="0"/>
                </a:lnTo>
                <a:close/>
                <a:moveTo>
                  <a:pt x="0" y="0"/>
                </a:moveTo>
                <a:lnTo>
                  <a:pt x="846965" y="0"/>
                </a:lnTo>
                <a:lnTo>
                  <a:pt x="0" y="846563"/>
                </a:lnTo>
                <a:lnTo>
                  <a:pt x="0" y="0"/>
                </a:lnTo>
                <a:close/>
              </a:path>
            </a:pathLst>
          </a:custGeom>
          <a:solidFill>
            <a:srgbClr val="006F81"/>
          </a:solidFill>
          <a:ln>
            <a:noFill/>
          </a:ln>
          <a:extLst>
            <a:ext uri="{91240B29-F687-4F45-9708-019B960494DF}">
              <a14:hiddenLine xmlns:a14="http://schemas.microsoft.com/office/drawing/2010/main" w="6362" cap="flat">
                <a:solidFill>
                  <a:srgbClr val="000000"/>
                </a:solidFill>
                <a:prstDash val="solid"/>
                <a:miter lim="800000"/>
                <a:headEnd/>
                <a:tailEnd/>
              </a14:hiddenLine>
            </a:ext>
          </a:extLst>
        </p:spPr>
        <p:txBody>
          <a:bodyPr anchor="ctr"/>
          <a:lstStyle/>
          <a:p>
            <a:endParaRPr lang="en-US" sz="1800"/>
          </a:p>
        </p:txBody>
      </p:sp>
      <p:pic>
        <p:nvPicPr>
          <p:cNvPr id="4" name="Image 8">
            <a:extLst>
              <a:ext uri="{FF2B5EF4-FFF2-40B4-BE49-F238E27FC236}">
                <a16:creationId xmlns:a16="http://schemas.microsoft.com/office/drawing/2014/main" id="{3D71CD0A-C6B5-0B39-8EC2-6DF01A925F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58451" y="6202363"/>
            <a:ext cx="14732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468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7" name="Forma libre 6">
            <a:extLst>
              <a:ext uri="{FF2B5EF4-FFF2-40B4-BE49-F238E27FC236}">
                <a16:creationId xmlns:a16="http://schemas.microsoft.com/office/drawing/2014/main" id="{96ADF737-D543-8A4C-9002-705CB88DBCA1}"/>
              </a:ext>
            </a:extLst>
          </p:cNvPr>
          <p:cNvSpPr/>
          <p:nvPr userDrawn="1"/>
        </p:nvSpPr>
        <p:spPr>
          <a:xfrm>
            <a:off x="-28598" y="0"/>
            <a:ext cx="12220598" cy="6870820"/>
          </a:xfrm>
          <a:custGeom>
            <a:avLst/>
            <a:gdLst>
              <a:gd name="connsiteX0" fmla="*/ 0 w 12220598"/>
              <a:gd name="connsiteY0" fmla="*/ 0 h 6870820"/>
              <a:gd name="connsiteX1" fmla="*/ 12220599 w 12220598"/>
              <a:gd name="connsiteY1" fmla="*/ 0 h 6870820"/>
              <a:gd name="connsiteX2" fmla="*/ 12220599 w 12220598"/>
              <a:gd name="connsiteY2" fmla="*/ 6870821 h 6870820"/>
              <a:gd name="connsiteX3" fmla="*/ 0 w 12220598"/>
              <a:gd name="connsiteY3" fmla="*/ 6870821 h 6870820"/>
            </a:gdLst>
            <a:ahLst/>
            <a:cxnLst>
              <a:cxn ang="0">
                <a:pos x="connsiteX0" y="connsiteY0"/>
              </a:cxn>
              <a:cxn ang="0">
                <a:pos x="connsiteX1" y="connsiteY1"/>
              </a:cxn>
              <a:cxn ang="0">
                <a:pos x="connsiteX2" y="connsiteY2"/>
              </a:cxn>
              <a:cxn ang="0">
                <a:pos x="connsiteX3" y="connsiteY3"/>
              </a:cxn>
            </a:cxnLst>
            <a:rect l="l" t="t" r="r" b="b"/>
            <a:pathLst>
              <a:path w="12220598" h="6870820">
                <a:moveTo>
                  <a:pt x="0" y="0"/>
                </a:moveTo>
                <a:lnTo>
                  <a:pt x="12220599" y="0"/>
                </a:lnTo>
                <a:lnTo>
                  <a:pt x="12220599" y="6870821"/>
                </a:lnTo>
                <a:lnTo>
                  <a:pt x="0" y="6870821"/>
                </a:lnTo>
                <a:close/>
              </a:path>
            </a:pathLst>
          </a:custGeom>
          <a:solidFill>
            <a:srgbClr val="F2F2F2"/>
          </a:solidFill>
          <a:ln w="6362" cap="flat">
            <a:noFill/>
            <a:prstDash val="solid"/>
            <a:miter/>
          </a:ln>
        </p:spPr>
        <p:txBody>
          <a:bodyPr rtlCol="0" anchor="ctr"/>
          <a:lstStyle/>
          <a:p>
            <a:endParaRPr lang="en-US"/>
          </a:p>
        </p:txBody>
      </p:sp>
      <p:sp>
        <p:nvSpPr>
          <p:cNvPr id="9" name="Forme libre 8">
            <a:extLst>
              <a:ext uri="{FF2B5EF4-FFF2-40B4-BE49-F238E27FC236}">
                <a16:creationId xmlns:a16="http://schemas.microsoft.com/office/drawing/2014/main" id="{E67F2B68-D2A0-D4AB-42F8-FB291DDAA292}"/>
              </a:ext>
            </a:extLst>
          </p:cNvPr>
          <p:cNvSpPr/>
          <p:nvPr userDrawn="1"/>
        </p:nvSpPr>
        <p:spPr>
          <a:xfrm>
            <a:off x="-14298" y="417110"/>
            <a:ext cx="5580733" cy="6447301"/>
          </a:xfrm>
          <a:custGeom>
            <a:avLst/>
            <a:gdLst>
              <a:gd name="connsiteX0" fmla="*/ 2542508 w 5580733"/>
              <a:gd name="connsiteY0" fmla="*/ 3 h 6447301"/>
              <a:gd name="connsiteX1" fmla="*/ 4690860 w 5580733"/>
              <a:gd name="connsiteY1" fmla="*/ 889890 h 6447301"/>
              <a:gd name="connsiteX2" fmla="*/ 4690860 w 5580733"/>
              <a:gd name="connsiteY2" fmla="*/ 5186598 h 6447301"/>
              <a:gd name="connsiteX3" fmla="*/ 3430157 w 5580733"/>
              <a:gd name="connsiteY3" fmla="*/ 6447301 h 6447301"/>
              <a:gd name="connsiteX4" fmla="*/ 0 w 5580733"/>
              <a:gd name="connsiteY4" fmla="*/ 6447301 h 6447301"/>
              <a:gd name="connsiteX5" fmla="*/ 0 w 5580733"/>
              <a:gd name="connsiteY5" fmla="*/ 6447240 h 6447301"/>
              <a:gd name="connsiteX6" fmla="*/ 2269840 w 5580733"/>
              <a:gd name="connsiteY6" fmla="*/ 6447240 h 6447301"/>
              <a:gd name="connsiteX7" fmla="*/ 4151775 w 5580733"/>
              <a:gd name="connsiteY7" fmla="*/ 4565304 h 6447301"/>
              <a:gd name="connsiteX8" fmla="*/ 4796531 w 5580733"/>
              <a:gd name="connsiteY8" fmla="*/ 3203456 h 6447301"/>
              <a:gd name="connsiteX9" fmla="*/ 4806961 w 5580733"/>
              <a:gd name="connsiteY9" fmla="*/ 2992799 h 6447301"/>
              <a:gd name="connsiteX10" fmla="*/ 4806961 w 5580733"/>
              <a:gd name="connsiteY10" fmla="*/ 2971738 h 6447301"/>
              <a:gd name="connsiteX11" fmla="*/ 4795948 w 5580733"/>
              <a:gd name="connsiteY11" fmla="*/ 2753218 h 6447301"/>
              <a:gd name="connsiteX12" fmla="*/ 2797323 w 5580733"/>
              <a:gd name="connsiteY12" fmla="*/ 754287 h 6447301"/>
              <a:gd name="connsiteX13" fmla="*/ 2581102 w 5580733"/>
              <a:gd name="connsiteY13" fmla="*/ 743353 h 6447301"/>
              <a:gd name="connsiteX14" fmla="*/ 2554677 w 5580733"/>
              <a:gd name="connsiteY14" fmla="*/ 743353 h 6447301"/>
              <a:gd name="connsiteX15" fmla="*/ 2346899 w 5580733"/>
              <a:gd name="connsiteY15" fmla="*/ 753128 h 6447301"/>
              <a:gd name="connsiteX16" fmla="*/ 984832 w 5580733"/>
              <a:gd name="connsiteY16" fmla="*/ 1398544 h 6447301"/>
              <a:gd name="connsiteX17" fmla="*/ 0 w 5580733"/>
              <a:gd name="connsiteY17" fmla="*/ 2383376 h 6447301"/>
              <a:gd name="connsiteX18" fmla="*/ 0 w 5580733"/>
              <a:gd name="connsiteY18" fmla="*/ 1283873 h 6447301"/>
              <a:gd name="connsiteX19" fmla="*/ 393969 w 5580733"/>
              <a:gd name="connsiteY19" fmla="*/ 889890 h 6447301"/>
              <a:gd name="connsiteX20" fmla="*/ 2542508 w 5580733"/>
              <a:gd name="connsiteY20" fmla="*/ 3 h 6447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80733" h="6447301">
                <a:moveTo>
                  <a:pt x="2542508" y="3"/>
                </a:moveTo>
                <a:cubicBezTo>
                  <a:pt x="3348486" y="-1025"/>
                  <a:pt x="4121651" y="319235"/>
                  <a:pt x="4690860" y="889890"/>
                </a:cubicBezTo>
                <a:cubicBezTo>
                  <a:pt x="5877358" y="2076389"/>
                  <a:pt x="5877358" y="4000099"/>
                  <a:pt x="4690860" y="5186598"/>
                </a:cubicBezTo>
                <a:lnTo>
                  <a:pt x="3430157" y="6447301"/>
                </a:lnTo>
                <a:lnTo>
                  <a:pt x="0" y="6447301"/>
                </a:lnTo>
                <a:lnTo>
                  <a:pt x="0" y="6447240"/>
                </a:lnTo>
                <a:lnTo>
                  <a:pt x="2269840" y="6447240"/>
                </a:lnTo>
                <a:lnTo>
                  <a:pt x="4151775" y="4565304"/>
                </a:lnTo>
                <a:cubicBezTo>
                  <a:pt x="4519112" y="4197893"/>
                  <a:pt x="4745639" y="3715977"/>
                  <a:pt x="4796531" y="3203456"/>
                </a:cubicBezTo>
                <a:lnTo>
                  <a:pt x="4806961" y="2992799"/>
                </a:lnTo>
                <a:lnTo>
                  <a:pt x="4806961" y="2971738"/>
                </a:lnTo>
                <a:lnTo>
                  <a:pt x="4795948" y="2753218"/>
                </a:lnTo>
                <a:cubicBezTo>
                  <a:pt x="4689021" y="1699306"/>
                  <a:pt x="3851228" y="861393"/>
                  <a:pt x="2797323" y="754287"/>
                </a:cubicBezTo>
                <a:lnTo>
                  <a:pt x="2581102" y="743353"/>
                </a:lnTo>
                <a:lnTo>
                  <a:pt x="2554677" y="743353"/>
                </a:lnTo>
                <a:lnTo>
                  <a:pt x="2346899" y="753128"/>
                </a:lnTo>
                <a:cubicBezTo>
                  <a:pt x="1833929" y="802972"/>
                  <a:pt x="1351525" y="1029868"/>
                  <a:pt x="984832" y="1398544"/>
                </a:cubicBezTo>
                <a:lnTo>
                  <a:pt x="0" y="2383376"/>
                </a:lnTo>
                <a:lnTo>
                  <a:pt x="0" y="1283873"/>
                </a:lnTo>
                <a:lnTo>
                  <a:pt x="393969" y="889890"/>
                </a:lnTo>
                <a:cubicBezTo>
                  <a:pt x="963178" y="319190"/>
                  <a:pt x="1736468" y="-1075"/>
                  <a:pt x="2542508" y="3"/>
                </a:cubicBezTo>
                <a:close/>
              </a:path>
            </a:pathLst>
          </a:custGeom>
          <a:solidFill>
            <a:srgbClr val="9B0002"/>
          </a:solidFill>
          <a:ln w="3673" cap="flat">
            <a:noFill/>
            <a:prstDash val="solid"/>
            <a:miter/>
          </a:ln>
        </p:spPr>
        <p:txBody>
          <a:bodyPr wrap="square" rtlCol="0" anchor="ctr">
            <a:noAutofit/>
          </a:bodyPr>
          <a:lstStyle/>
          <a:p>
            <a:endParaRPr lang="en-US" dirty="0"/>
          </a:p>
        </p:txBody>
      </p:sp>
    </p:spTree>
    <p:extLst>
      <p:ext uri="{BB962C8B-B14F-4D97-AF65-F5344CB8AC3E}">
        <p14:creationId xmlns:p14="http://schemas.microsoft.com/office/powerpoint/2010/main" val="749348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83509-1EEA-664B-58BE-733F049FDF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739F9-4666-2148-37D4-049052049D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1B8D52-A785-0D43-DD4A-E738B3DDC296}"/>
              </a:ext>
            </a:extLst>
          </p:cNvPr>
          <p:cNvSpPr>
            <a:spLocks noGrp="1"/>
          </p:cNvSpPr>
          <p:nvPr>
            <p:ph type="dt" sz="half" idx="10"/>
          </p:nvPr>
        </p:nvSpPr>
        <p:spPr/>
        <p:txBody>
          <a:bodyPr/>
          <a:lstStyle/>
          <a:p>
            <a:fld id="{5FC7B5DE-B5F1-4565-95F3-EFC701EECAA9}" type="datetimeFigureOut">
              <a:rPr lang="en-US" smtClean="0"/>
              <a:t>4/7/2025</a:t>
            </a:fld>
            <a:endParaRPr lang="en-US"/>
          </a:p>
        </p:txBody>
      </p:sp>
      <p:sp>
        <p:nvSpPr>
          <p:cNvPr id="5" name="Footer Placeholder 4">
            <a:extLst>
              <a:ext uri="{FF2B5EF4-FFF2-40B4-BE49-F238E27FC236}">
                <a16:creationId xmlns:a16="http://schemas.microsoft.com/office/drawing/2014/main" id="{5E93FE18-207A-5F23-3030-5C2F102FA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0C61FC-CAB3-022B-9D4D-9391A33C1E15}"/>
              </a:ext>
            </a:extLst>
          </p:cNvPr>
          <p:cNvSpPr>
            <a:spLocks noGrp="1"/>
          </p:cNvSpPr>
          <p:nvPr>
            <p:ph type="sldNum" sz="quarter" idx="12"/>
          </p:nvPr>
        </p:nvSpPr>
        <p:spPr/>
        <p:txBody>
          <a:bodyPr/>
          <a:lstStyle/>
          <a:p>
            <a:fld id="{8F3A44A3-057C-4F5A-8AAA-590A2F933F69}" type="slidenum">
              <a:rPr lang="en-US" smtClean="0"/>
              <a:t>‹#›</a:t>
            </a:fld>
            <a:endParaRPr lang="en-US"/>
          </a:p>
        </p:txBody>
      </p:sp>
    </p:spTree>
    <p:extLst>
      <p:ext uri="{BB962C8B-B14F-4D97-AF65-F5344CB8AC3E}">
        <p14:creationId xmlns:p14="http://schemas.microsoft.com/office/powerpoint/2010/main" val="1659049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FC27A-369E-B029-9305-FC8AA0241D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25C8C-66B2-4169-CF97-16BA89E2B45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08BE49-2F60-F037-D6E3-2529CACDE4B4}"/>
              </a:ext>
            </a:extLst>
          </p:cNvPr>
          <p:cNvSpPr>
            <a:spLocks noGrp="1"/>
          </p:cNvSpPr>
          <p:nvPr>
            <p:ph type="dt" sz="half" idx="10"/>
          </p:nvPr>
        </p:nvSpPr>
        <p:spPr/>
        <p:txBody>
          <a:bodyPr/>
          <a:lstStyle/>
          <a:p>
            <a:fld id="{5FC7B5DE-B5F1-4565-95F3-EFC701EECAA9}" type="datetimeFigureOut">
              <a:rPr lang="en-US" smtClean="0"/>
              <a:t>4/7/2025</a:t>
            </a:fld>
            <a:endParaRPr lang="en-US"/>
          </a:p>
        </p:txBody>
      </p:sp>
      <p:sp>
        <p:nvSpPr>
          <p:cNvPr id="5" name="Footer Placeholder 4">
            <a:extLst>
              <a:ext uri="{FF2B5EF4-FFF2-40B4-BE49-F238E27FC236}">
                <a16:creationId xmlns:a16="http://schemas.microsoft.com/office/drawing/2014/main" id="{29401080-8429-2B40-6393-A9D13CAA9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B64F11-E1E5-A4CB-72D0-F82F31D82909}"/>
              </a:ext>
            </a:extLst>
          </p:cNvPr>
          <p:cNvSpPr>
            <a:spLocks noGrp="1"/>
          </p:cNvSpPr>
          <p:nvPr>
            <p:ph type="sldNum" sz="quarter" idx="12"/>
          </p:nvPr>
        </p:nvSpPr>
        <p:spPr/>
        <p:txBody>
          <a:bodyPr/>
          <a:lstStyle/>
          <a:p>
            <a:fld id="{8F3A44A3-057C-4F5A-8AAA-590A2F933F69}" type="slidenum">
              <a:rPr lang="en-US" smtClean="0"/>
              <a:t>‹#›</a:t>
            </a:fld>
            <a:endParaRPr lang="en-US"/>
          </a:p>
        </p:txBody>
      </p:sp>
    </p:spTree>
    <p:extLst>
      <p:ext uri="{BB962C8B-B14F-4D97-AF65-F5344CB8AC3E}">
        <p14:creationId xmlns:p14="http://schemas.microsoft.com/office/powerpoint/2010/main" val="3285803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6AE56-6091-364D-ED4D-FB5E636582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082A8A-9F37-5367-C811-4600771250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5840FC-2806-AC74-912B-586322398E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B3DEF1-F370-A903-C67C-CA43D2334BD2}"/>
              </a:ext>
            </a:extLst>
          </p:cNvPr>
          <p:cNvSpPr>
            <a:spLocks noGrp="1"/>
          </p:cNvSpPr>
          <p:nvPr>
            <p:ph type="dt" sz="half" idx="10"/>
          </p:nvPr>
        </p:nvSpPr>
        <p:spPr/>
        <p:txBody>
          <a:bodyPr/>
          <a:lstStyle/>
          <a:p>
            <a:fld id="{5FC7B5DE-B5F1-4565-95F3-EFC701EECAA9}" type="datetimeFigureOut">
              <a:rPr lang="en-US" smtClean="0"/>
              <a:t>4/7/2025</a:t>
            </a:fld>
            <a:endParaRPr lang="en-US"/>
          </a:p>
        </p:txBody>
      </p:sp>
      <p:sp>
        <p:nvSpPr>
          <p:cNvPr id="6" name="Footer Placeholder 5">
            <a:extLst>
              <a:ext uri="{FF2B5EF4-FFF2-40B4-BE49-F238E27FC236}">
                <a16:creationId xmlns:a16="http://schemas.microsoft.com/office/drawing/2014/main" id="{AC0D4CE7-7A98-C926-F8C9-BA083619EC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8D1815-674D-EFCB-F63A-4CD8FF35F9B9}"/>
              </a:ext>
            </a:extLst>
          </p:cNvPr>
          <p:cNvSpPr>
            <a:spLocks noGrp="1"/>
          </p:cNvSpPr>
          <p:nvPr>
            <p:ph type="sldNum" sz="quarter" idx="12"/>
          </p:nvPr>
        </p:nvSpPr>
        <p:spPr/>
        <p:txBody>
          <a:bodyPr/>
          <a:lstStyle/>
          <a:p>
            <a:fld id="{8F3A44A3-057C-4F5A-8AAA-590A2F933F69}" type="slidenum">
              <a:rPr lang="en-US" smtClean="0"/>
              <a:t>‹#›</a:t>
            </a:fld>
            <a:endParaRPr lang="en-US"/>
          </a:p>
        </p:txBody>
      </p:sp>
    </p:spTree>
    <p:extLst>
      <p:ext uri="{BB962C8B-B14F-4D97-AF65-F5344CB8AC3E}">
        <p14:creationId xmlns:p14="http://schemas.microsoft.com/office/powerpoint/2010/main" val="4168245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CE643-96C4-D188-FB80-31A4046E02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64C2FA-BACC-7BA2-36B4-C50E878117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90A3AA-9F15-5016-09DB-E8B8237DC2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D9D683E-768B-404E-E9CA-B3CCA50C75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45ACDC9-12D7-09BB-F734-4F1F5C81B9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55A0C5-F17C-816B-FC98-25D6D4299121}"/>
              </a:ext>
            </a:extLst>
          </p:cNvPr>
          <p:cNvSpPr>
            <a:spLocks noGrp="1"/>
          </p:cNvSpPr>
          <p:nvPr>
            <p:ph type="dt" sz="half" idx="10"/>
          </p:nvPr>
        </p:nvSpPr>
        <p:spPr/>
        <p:txBody>
          <a:bodyPr/>
          <a:lstStyle/>
          <a:p>
            <a:fld id="{5FC7B5DE-B5F1-4565-95F3-EFC701EECAA9}" type="datetimeFigureOut">
              <a:rPr lang="en-US" smtClean="0"/>
              <a:t>4/7/2025</a:t>
            </a:fld>
            <a:endParaRPr lang="en-US"/>
          </a:p>
        </p:txBody>
      </p:sp>
      <p:sp>
        <p:nvSpPr>
          <p:cNvPr id="8" name="Footer Placeholder 7">
            <a:extLst>
              <a:ext uri="{FF2B5EF4-FFF2-40B4-BE49-F238E27FC236}">
                <a16:creationId xmlns:a16="http://schemas.microsoft.com/office/drawing/2014/main" id="{09A6E656-A471-8099-452D-A77AAE0E58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243697-84A0-8D00-4001-0349FEF92A2A}"/>
              </a:ext>
            </a:extLst>
          </p:cNvPr>
          <p:cNvSpPr>
            <a:spLocks noGrp="1"/>
          </p:cNvSpPr>
          <p:nvPr>
            <p:ph type="sldNum" sz="quarter" idx="12"/>
          </p:nvPr>
        </p:nvSpPr>
        <p:spPr/>
        <p:txBody>
          <a:bodyPr/>
          <a:lstStyle/>
          <a:p>
            <a:fld id="{8F3A44A3-057C-4F5A-8AAA-590A2F933F69}" type="slidenum">
              <a:rPr lang="en-US" smtClean="0"/>
              <a:t>‹#›</a:t>
            </a:fld>
            <a:endParaRPr lang="en-US"/>
          </a:p>
        </p:txBody>
      </p:sp>
    </p:spTree>
    <p:extLst>
      <p:ext uri="{BB962C8B-B14F-4D97-AF65-F5344CB8AC3E}">
        <p14:creationId xmlns:p14="http://schemas.microsoft.com/office/powerpoint/2010/main" val="284086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442CE-760A-9C2C-73DF-39575443E8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764AAF-E736-F662-C4C6-382040863E63}"/>
              </a:ext>
            </a:extLst>
          </p:cNvPr>
          <p:cNvSpPr>
            <a:spLocks noGrp="1"/>
          </p:cNvSpPr>
          <p:nvPr>
            <p:ph type="dt" sz="half" idx="10"/>
          </p:nvPr>
        </p:nvSpPr>
        <p:spPr/>
        <p:txBody>
          <a:bodyPr/>
          <a:lstStyle/>
          <a:p>
            <a:fld id="{5FC7B5DE-B5F1-4565-95F3-EFC701EECAA9}" type="datetimeFigureOut">
              <a:rPr lang="en-US" smtClean="0"/>
              <a:t>4/7/2025</a:t>
            </a:fld>
            <a:endParaRPr lang="en-US"/>
          </a:p>
        </p:txBody>
      </p:sp>
      <p:sp>
        <p:nvSpPr>
          <p:cNvPr id="4" name="Footer Placeholder 3">
            <a:extLst>
              <a:ext uri="{FF2B5EF4-FFF2-40B4-BE49-F238E27FC236}">
                <a16:creationId xmlns:a16="http://schemas.microsoft.com/office/drawing/2014/main" id="{B05D3D06-FAF6-1B20-B036-ACCB7C3959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CDB679-24F2-9681-329D-139348832E44}"/>
              </a:ext>
            </a:extLst>
          </p:cNvPr>
          <p:cNvSpPr>
            <a:spLocks noGrp="1"/>
          </p:cNvSpPr>
          <p:nvPr>
            <p:ph type="sldNum" sz="quarter" idx="12"/>
          </p:nvPr>
        </p:nvSpPr>
        <p:spPr/>
        <p:txBody>
          <a:bodyPr/>
          <a:lstStyle/>
          <a:p>
            <a:fld id="{8F3A44A3-057C-4F5A-8AAA-590A2F933F69}" type="slidenum">
              <a:rPr lang="en-US" smtClean="0"/>
              <a:t>‹#›</a:t>
            </a:fld>
            <a:endParaRPr lang="en-US"/>
          </a:p>
        </p:txBody>
      </p:sp>
    </p:spTree>
    <p:extLst>
      <p:ext uri="{BB962C8B-B14F-4D97-AF65-F5344CB8AC3E}">
        <p14:creationId xmlns:p14="http://schemas.microsoft.com/office/powerpoint/2010/main" val="220282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AE84E5-5ABD-FFFD-ABDC-9074E94D0955}"/>
              </a:ext>
            </a:extLst>
          </p:cNvPr>
          <p:cNvSpPr>
            <a:spLocks noGrp="1"/>
          </p:cNvSpPr>
          <p:nvPr>
            <p:ph type="dt" sz="half" idx="10"/>
          </p:nvPr>
        </p:nvSpPr>
        <p:spPr/>
        <p:txBody>
          <a:bodyPr/>
          <a:lstStyle/>
          <a:p>
            <a:fld id="{5FC7B5DE-B5F1-4565-95F3-EFC701EECAA9}" type="datetimeFigureOut">
              <a:rPr lang="en-US" smtClean="0"/>
              <a:t>4/7/2025</a:t>
            </a:fld>
            <a:endParaRPr lang="en-US"/>
          </a:p>
        </p:txBody>
      </p:sp>
      <p:sp>
        <p:nvSpPr>
          <p:cNvPr id="3" name="Footer Placeholder 2">
            <a:extLst>
              <a:ext uri="{FF2B5EF4-FFF2-40B4-BE49-F238E27FC236}">
                <a16:creationId xmlns:a16="http://schemas.microsoft.com/office/drawing/2014/main" id="{3367A495-F885-2754-82C6-2299C3DEDF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DFCC09-F561-AF79-0430-2130558CD601}"/>
              </a:ext>
            </a:extLst>
          </p:cNvPr>
          <p:cNvSpPr>
            <a:spLocks noGrp="1"/>
          </p:cNvSpPr>
          <p:nvPr>
            <p:ph type="sldNum" sz="quarter" idx="12"/>
          </p:nvPr>
        </p:nvSpPr>
        <p:spPr/>
        <p:txBody>
          <a:bodyPr/>
          <a:lstStyle/>
          <a:p>
            <a:fld id="{8F3A44A3-057C-4F5A-8AAA-590A2F933F69}" type="slidenum">
              <a:rPr lang="en-US" smtClean="0"/>
              <a:t>‹#›</a:t>
            </a:fld>
            <a:endParaRPr lang="en-US"/>
          </a:p>
        </p:txBody>
      </p:sp>
    </p:spTree>
    <p:extLst>
      <p:ext uri="{BB962C8B-B14F-4D97-AF65-F5344CB8AC3E}">
        <p14:creationId xmlns:p14="http://schemas.microsoft.com/office/powerpoint/2010/main" val="3687069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3CA81-8738-69DE-68CC-53E711CD4F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B9B3B3-9138-E04F-9EF3-58669C59BD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2C6009-3B6C-C611-DC16-D6AA9752C5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4459FA-6178-498D-5857-02F64156C7B4}"/>
              </a:ext>
            </a:extLst>
          </p:cNvPr>
          <p:cNvSpPr>
            <a:spLocks noGrp="1"/>
          </p:cNvSpPr>
          <p:nvPr>
            <p:ph type="dt" sz="half" idx="10"/>
          </p:nvPr>
        </p:nvSpPr>
        <p:spPr/>
        <p:txBody>
          <a:bodyPr/>
          <a:lstStyle/>
          <a:p>
            <a:fld id="{5FC7B5DE-B5F1-4565-95F3-EFC701EECAA9}" type="datetimeFigureOut">
              <a:rPr lang="en-US" smtClean="0"/>
              <a:t>4/7/2025</a:t>
            </a:fld>
            <a:endParaRPr lang="en-US"/>
          </a:p>
        </p:txBody>
      </p:sp>
      <p:sp>
        <p:nvSpPr>
          <p:cNvPr id="6" name="Footer Placeholder 5">
            <a:extLst>
              <a:ext uri="{FF2B5EF4-FFF2-40B4-BE49-F238E27FC236}">
                <a16:creationId xmlns:a16="http://schemas.microsoft.com/office/drawing/2014/main" id="{EA0AE063-6C26-C426-8542-FCE0D03313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806942-7B87-9368-F755-CD03E1246689}"/>
              </a:ext>
            </a:extLst>
          </p:cNvPr>
          <p:cNvSpPr>
            <a:spLocks noGrp="1"/>
          </p:cNvSpPr>
          <p:nvPr>
            <p:ph type="sldNum" sz="quarter" idx="12"/>
          </p:nvPr>
        </p:nvSpPr>
        <p:spPr/>
        <p:txBody>
          <a:bodyPr/>
          <a:lstStyle/>
          <a:p>
            <a:fld id="{8F3A44A3-057C-4F5A-8AAA-590A2F933F69}" type="slidenum">
              <a:rPr lang="en-US" smtClean="0"/>
              <a:t>‹#›</a:t>
            </a:fld>
            <a:endParaRPr lang="en-US"/>
          </a:p>
        </p:txBody>
      </p:sp>
    </p:spTree>
    <p:extLst>
      <p:ext uri="{BB962C8B-B14F-4D97-AF65-F5344CB8AC3E}">
        <p14:creationId xmlns:p14="http://schemas.microsoft.com/office/powerpoint/2010/main" val="3836509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F19B5-7B71-509F-821F-C98B752A9A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8EFA12-9CD9-7F09-DAE5-A209D9095B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1A4309-CE91-3AC0-F285-B977EF515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EAE2E8-D1C9-3796-07B0-FE22F11C1682}"/>
              </a:ext>
            </a:extLst>
          </p:cNvPr>
          <p:cNvSpPr>
            <a:spLocks noGrp="1"/>
          </p:cNvSpPr>
          <p:nvPr>
            <p:ph type="dt" sz="half" idx="10"/>
          </p:nvPr>
        </p:nvSpPr>
        <p:spPr/>
        <p:txBody>
          <a:bodyPr/>
          <a:lstStyle/>
          <a:p>
            <a:fld id="{5FC7B5DE-B5F1-4565-95F3-EFC701EECAA9}" type="datetimeFigureOut">
              <a:rPr lang="en-US" smtClean="0"/>
              <a:t>4/7/2025</a:t>
            </a:fld>
            <a:endParaRPr lang="en-US"/>
          </a:p>
        </p:txBody>
      </p:sp>
      <p:sp>
        <p:nvSpPr>
          <p:cNvPr id="6" name="Footer Placeholder 5">
            <a:extLst>
              <a:ext uri="{FF2B5EF4-FFF2-40B4-BE49-F238E27FC236}">
                <a16:creationId xmlns:a16="http://schemas.microsoft.com/office/drawing/2014/main" id="{E3ADD3EB-F757-8DAD-E838-760B20A3DA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A7F64F-03A3-5E16-02C9-7D9F396BE377}"/>
              </a:ext>
            </a:extLst>
          </p:cNvPr>
          <p:cNvSpPr>
            <a:spLocks noGrp="1"/>
          </p:cNvSpPr>
          <p:nvPr>
            <p:ph type="sldNum" sz="quarter" idx="12"/>
          </p:nvPr>
        </p:nvSpPr>
        <p:spPr/>
        <p:txBody>
          <a:bodyPr/>
          <a:lstStyle/>
          <a:p>
            <a:fld id="{8F3A44A3-057C-4F5A-8AAA-590A2F933F69}" type="slidenum">
              <a:rPr lang="en-US" smtClean="0"/>
              <a:t>‹#›</a:t>
            </a:fld>
            <a:endParaRPr lang="en-US"/>
          </a:p>
        </p:txBody>
      </p:sp>
    </p:spTree>
    <p:extLst>
      <p:ext uri="{BB962C8B-B14F-4D97-AF65-F5344CB8AC3E}">
        <p14:creationId xmlns:p14="http://schemas.microsoft.com/office/powerpoint/2010/main" val="301481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47EF1F-9CC5-9FF0-292E-9600B9644E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7BFD96-1ED0-E30C-56D8-D5E6C44DCD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D7854-7540-6B96-756D-CCF1BD71D1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C7B5DE-B5F1-4565-95F3-EFC701EECAA9}" type="datetimeFigureOut">
              <a:rPr lang="en-US" smtClean="0"/>
              <a:t>4/7/2025</a:t>
            </a:fld>
            <a:endParaRPr lang="en-US"/>
          </a:p>
        </p:txBody>
      </p:sp>
      <p:sp>
        <p:nvSpPr>
          <p:cNvPr id="5" name="Footer Placeholder 4">
            <a:extLst>
              <a:ext uri="{FF2B5EF4-FFF2-40B4-BE49-F238E27FC236}">
                <a16:creationId xmlns:a16="http://schemas.microsoft.com/office/drawing/2014/main" id="{D24C383E-9212-9818-0110-7E80A12EDA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41AA019-8790-3292-FEF2-3A97D83628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3A44A3-057C-4F5A-8AAA-590A2F933F69}" type="slidenum">
              <a:rPr lang="en-US" smtClean="0"/>
              <a:t>‹#›</a:t>
            </a:fld>
            <a:endParaRPr lang="en-US"/>
          </a:p>
        </p:txBody>
      </p:sp>
    </p:spTree>
    <p:extLst>
      <p:ext uri="{BB962C8B-B14F-4D97-AF65-F5344CB8AC3E}">
        <p14:creationId xmlns:p14="http://schemas.microsoft.com/office/powerpoint/2010/main" val="2845494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hyperlink" Target="mailto:kborutskie@bruyere.org"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alzheimer.ca/sites/default/files/documents/Person-centred-language-guidelines_Alzheimer-Society.pdf"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hyperlink" Target="http://www.mccare.com/pdf/fast.pdf" TargetMode="External"/><Relationship Id="rId4" Type="http://schemas.openxmlformats.org/officeDocument/2006/relationships/hyperlink" Target="https://keepingbusy.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rma libre 24">
            <a:extLst>
              <a:ext uri="{FF2B5EF4-FFF2-40B4-BE49-F238E27FC236}">
                <a16:creationId xmlns:a16="http://schemas.microsoft.com/office/drawing/2014/main" id="{14F797A3-E8BB-CB45-8904-859F5F4F8CA1}"/>
              </a:ext>
            </a:extLst>
          </p:cNvPr>
          <p:cNvSpPr/>
          <p:nvPr/>
        </p:nvSpPr>
        <p:spPr>
          <a:xfrm>
            <a:off x="8635347" y="5444223"/>
            <a:ext cx="3275567" cy="1420188"/>
          </a:xfrm>
          <a:custGeom>
            <a:avLst/>
            <a:gdLst>
              <a:gd name="connsiteX0" fmla="*/ 1963985 w 3275567"/>
              <a:gd name="connsiteY0" fmla="*/ 1 h 1420188"/>
              <a:gd name="connsiteX1" fmla="*/ 1964177 w 3275567"/>
              <a:gd name="connsiteY1" fmla="*/ 319 h 1420188"/>
              <a:gd name="connsiteX2" fmla="*/ 2891478 w 3275567"/>
              <a:gd name="connsiteY2" fmla="*/ 384258 h 1420188"/>
              <a:gd name="connsiteX3" fmla="*/ 3275567 w 3275567"/>
              <a:gd name="connsiteY3" fmla="*/ 1311096 h 1420188"/>
              <a:gd name="connsiteX4" fmla="*/ 3270356 w 3275567"/>
              <a:gd name="connsiteY4" fmla="*/ 1420188 h 1420188"/>
              <a:gd name="connsiteX5" fmla="*/ 2885126 w 3275567"/>
              <a:gd name="connsiteY5" fmla="*/ 1420188 h 1420188"/>
              <a:gd name="connsiteX6" fmla="*/ 2887683 w 3275567"/>
              <a:gd name="connsiteY6" fmla="*/ 1403072 h 1420188"/>
              <a:gd name="connsiteX7" fmla="*/ 2892242 w 3275567"/>
              <a:gd name="connsiteY7" fmla="*/ 1311437 h 1420188"/>
              <a:gd name="connsiteX8" fmla="*/ 1963985 w 3275567"/>
              <a:gd name="connsiteY8" fmla="*/ 382986 h 1420188"/>
              <a:gd name="connsiteX9" fmla="*/ 1963985 w 3275567"/>
              <a:gd name="connsiteY9" fmla="*/ 382668 h 1420188"/>
              <a:gd name="connsiteX10" fmla="*/ 1307383 w 3275567"/>
              <a:gd name="connsiteY10" fmla="*/ 654510 h 1420188"/>
              <a:gd name="connsiteX11" fmla="*/ 541341 w 3275567"/>
              <a:gd name="connsiteY11" fmla="*/ 1420188 h 1420188"/>
              <a:gd name="connsiteX12" fmla="*/ 0 w 3275567"/>
              <a:gd name="connsiteY12" fmla="*/ 1420188 h 1420188"/>
              <a:gd name="connsiteX13" fmla="*/ 1036683 w 3275567"/>
              <a:gd name="connsiteY13" fmla="*/ 383941 h 1420188"/>
              <a:gd name="connsiteX14" fmla="*/ 1963985 w 3275567"/>
              <a:gd name="connsiteY14" fmla="*/ 1 h 142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5567" h="1420188">
                <a:moveTo>
                  <a:pt x="1963985" y="1"/>
                </a:moveTo>
                <a:lnTo>
                  <a:pt x="1964177" y="319"/>
                </a:lnTo>
                <a:cubicBezTo>
                  <a:pt x="2312081" y="-126"/>
                  <a:pt x="2645793" y="138054"/>
                  <a:pt x="2891478" y="384258"/>
                </a:cubicBezTo>
                <a:cubicBezTo>
                  <a:pt x="3147538" y="640197"/>
                  <a:pt x="3275567" y="975643"/>
                  <a:pt x="3275567" y="1311096"/>
                </a:cubicBezTo>
                <a:lnTo>
                  <a:pt x="3270356" y="1420188"/>
                </a:lnTo>
                <a:lnTo>
                  <a:pt x="2885126" y="1420188"/>
                </a:lnTo>
                <a:lnTo>
                  <a:pt x="2887683" y="1403072"/>
                </a:lnTo>
                <a:cubicBezTo>
                  <a:pt x="2890700" y="1372752"/>
                  <a:pt x="2892234" y="1342173"/>
                  <a:pt x="2892242" y="1311437"/>
                </a:cubicBezTo>
                <a:cubicBezTo>
                  <a:pt x="2892433" y="798862"/>
                  <a:pt x="2476805" y="383177"/>
                  <a:pt x="1963985" y="382986"/>
                </a:cubicBezTo>
                <a:lnTo>
                  <a:pt x="1963985" y="382668"/>
                </a:lnTo>
                <a:cubicBezTo>
                  <a:pt x="1717600" y="381968"/>
                  <a:pt x="1481145" y="479877"/>
                  <a:pt x="1307383" y="654510"/>
                </a:cubicBezTo>
                <a:lnTo>
                  <a:pt x="541341" y="1420188"/>
                </a:lnTo>
                <a:lnTo>
                  <a:pt x="0" y="1420188"/>
                </a:lnTo>
                <a:lnTo>
                  <a:pt x="1036683" y="383941"/>
                </a:lnTo>
                <a:cubicBezTo>
                  <a:pt x="1282368" y="137736"/>
                  <a:pt x="1616080" y="-444"/>
                  <a:pt x="1963985" y="1"/>
                </a:cubicBezTo>
                <a:close/>
              </a:path>
            </a:pathLst>
          </a:custGeom>
          <a:solidFill>
            <a:srgbClr val="006F81"/>
          </a:solidFill>
          <a:ln w="6362" cap="flat">
            <a:noFill/>
            <a:prstDash val="solid"/>
            <a:miter/>
          </a:ln>
        </p:spPr>
        <p:txBody>
          <a:bodyPr wrap="square" rtlCol="0" anchor="ctr">
            <a:noAutofit/>
          </a:bodyPr>
          <a:lstStyle/>
          <a:p>
            <a:endParaRPr lang="en-US"/>
          </a:p>
        </p:txBody>
      </p:sp>
      <p:sp>
        <p:nvSpPr>
          <p:cNvPr id="27" name="Forma libre 26">
            <a:extLst>
              <a:ext uri="{FF2B5EF4-FFF2-40B4-BE49-F238E27FC236}">
                <a16:creationId xmlns:a16="http://schemas.microsoft.com/office/drawing/2014/main" id="{2B94653B-3355-B34F-B778-CD62BCE27433}"/>
              </a:ext>
            </a:extLst>
          </p:cNvPr>
          <p:cNvSpPr/>
          <p:nvPr/>
        </p:nvSpPr>
        <p:spPr>
          <a:xfrm>
            <a:off x="9176689" y="5826887"/>
            <a:ext cx="2350900" cy="1037524"/>
          </a:xfrm>
          <a:custGeom>
            <a:avLst/>
            <a:gdLst>
              <a:gd name="connsiteX0" fmla="*/ 1422644 w 2350900"/>
              <a:gd name="connsiteY0" fmla="*/ 4 h 1037524"/>
              <a:gd name="connsiteX1" fmla="*/ 1422644 w 2350900"/>
              <a:gd name="connsiteY1" fmla="*/ 322 h 1037524"/>
              <a:gd name="connsiteX2" fmla="*/ 2350900 w 2350900"/>
              <a:gd name="connsiteY2" fmla="*/ 928773 h 1037524"/>
              <a:gd name="connsiteX3" fmla="*/ 2346341 w 2350900"/>
              <a:gd name="connsiteY3" fmla="*/ 1020408 h 1037524"/>
              <a:gd name="connsiteX4" fmla="*/ 2343784 w 2350900"/>
              <a:gd name="connsiteY4" fmla="*/ 1037524 h 1037524"/>
              <a:gd name="connsiteX5" fmla="*/ 0 w 2350900"/>
              <a:gd name="connsiteY5" fmla="*/ 1037524 h 1037524"/>
              <a:gd name="connsiteX6" fmla="*/ 766041 w 2350900"/>
              <a:gd name="connsiteY6" fmla="*/ 271846 h 1037524"/>
              <a:gd name="connsiteX7" fmla="*/ 1422644 w 2350900"/>
              <a:gd name="connsiteY7" fmla="*/ 4 h 103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0900" h="1037524">
                <a:moveTo>
                  <a:pt x="1422644" y="4"/>
                </a:moveTo>
                <a:lnTo>
                  <a:pt x="1422644" y="322"/>
                </a:lnTo>
                <a:cubicBezTo>
                  <a:pt x="1935463" y="513"/>
                  <a:pt x="2351091" y="416198"/>
                  <a:pt x="2350900" y="928773"/>
                </a:cubicBezTo>
                <a:cubicBezTo>
                  <a:pt x="2350892" y="959509"/>
                  <a:pt x="2349358" y="990088"/>
                  <a:pt x="2346341" y="1020408"/>
                </a:cubicBezTo>
                <a:lnTo>
                  <a:pt x="2343784" y="1037524"/>
                </a:lnTo>
                <a:lnTo>
                  <a:pt x="0" y="1037524"/>
                </a:lnTo>
                <a:lnTo>
                  <a:pt x="766041" y="271846"/>
                </a:lnTo>
                <a:cubicBezTo>
                  <a:pt x="939803" y="97213"/>
                  <a:pt x="1176258" y="-696"/>
                  <a:pt x="1422644" y="4"/>
                </a:cubicBezTo>
                <a:close/>
              </a:path>
            </a:pathLst>
          </a:custGeom>
          <a:solidFill>
            <a:srgbClr val="FFFFFF"/>
          </a:solidFill>
          <a:ln w="6362" cap="flat">
            <a:noFill/>
            <a:prstDash val="solid"/>
            <a:miter/>
          </a:ln>
        </p:spPr>
        <p:txBody>
          <a:bodyPr wrap="square" rtlCol="0" anchor="ctr">
            <a:noAutofit/>
          </a:bodyPr>
          <a:lstStyle/>
          <a:p>
            <a:endParaRPr lang="en-US"/>
          </a:p>
        </p:txBody>
      </p:sp>
      <p:sp>
        <p:nvSpPr>
          <p:cNvPr id="29" name="Forma libre 28">
            <a:extLst>
              <a:ext uri="{FF2B5EF4-FFF2-40B4-BE49-F238E27FC236}">
                <a16:creationId xmlns:a16="http://schemas.microsoft.com/office/drawing/2014/main" id="{0F6847DB-2ED7-0F45-9514-29B0963FD9F6}"/>
              </a:ext>
            </a:extLst>
          </p:cNvPr>
          <p:cNvSpPr/>
          <p:nvPr/>
        </p:nvSpPr>
        <p:spPr>
          <a:xfrm rot="10800000">
            <a:off x="8810598" y="-6410"/>
            <a:ext cx="2925647" cy="2109324"/>
          </a:xfrm>
          <a:custGeom>
            <a:avLst/>
            <a:gdLst>
              <a:gd name="connsiteX0" fmla="*/ 1645916 w 2925647"/>
              <a:gd name="connsiteY0" fmla="*/ 2109324 h 2109324"/>
              <a:gd name="connsiteX1" fmla="*/ 0 w 2925647"/>
              <a:gd name="connsiteY1" fmla="*/ 2109324 h 2109324"/>
              <a:gd name="connsiteX2" fmla="*/ 69400 w 2925647"/>
              <a:gd name="connsiteY2" fmla="*/ 2024412 h 2109324"/>
              <a:gd name="connsiteX3" fmla="*/ 1922666 w 2925647"/>
              <a:gd name="connsiteY3" fmla="*/ 171771 h 2109324"/>
              <a:gd name="connsiteX4" fmla="*/ 2338040 w 2925647"/>
              <a:gd name="connsiteY4" fmla="*/ 1 h 2109324"/>
              <a:gd name="connsiteX5" fmla="*/ 2338294 w 2925647"/>
              <a:gd name="connsiteY5" fmla="*/ 192 h 2109324"/>
              <a:gd name="connsiteX6" fmla="*/ 2753604 w 2925647"/>
              <a:gd name="connsiteY6" fmla="*/ 171962 h 2109324"/>
              <a:gd name="connsiteX7" fmla="*/ 2753604 w 2925647"/>
              <a:gd name="connsiteY7" fmla="*/ 1002314 h 210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5647" h="2109324">
                <a:moveTo>
                  <a:pt x="1645916" y="2109324"/>
                </a:moveTo>
                <a:lnTo>
                  <a:pt x="0" y="2109324"/>
                </a:lnTo>
                <a:lnTo>
                  <a:pt x="69400" y="2024412"/>
                </a:lnTo>
                <a:lnTo>
                  <a:pt x="1922666" y="171771"/>
                </a:lnTo>
                <a:cubicBezTo>
                  <a:pt x="2032716" y="61558"/>
                  <a:pt x="2182227" y="-260"/>
                  <a:pt x="2338040" y="1"/>
                </a:cubicBezTo>
                <a:lnTo>
                  <a:pt x="2338294" y="192"/>
                </a:lnTo>
                <a:cubicBezTo>
                  <a:pt x="2494107" y="-50"/>
                  <a:pt x="2643555" y="61768"/>
                  <a:pt x="2753604" y="171962"/>
                </a:cubicBezTo>
                <a:cubicBezTo>
                  <a:pt x="2982995" y="401270"/>
                  <a:pt x="2982995" y="773006"/>
                  <a:pt x="2753604" y="1002314"/>
                </a:cubicBezTo>
                <a:close/>
              </a:path>
            </a:pathLst>
          </a:custGeom>
          <a:gradFill>
            <a:gsLst>
              <a:gs pos="0">
                <a:srgbClr val="F9F9F9"/>
              </a:gs>
              <a:gs pos="100000">
                <a:srgbClr val="F2F2F2"/>
              </a:gs>
            </a:gsLst>
            <a:lin ang="5400000" scaled="1"/>
          </a:gradFill>
          <a:ln w="63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Forma libre 29">
            <a:extLst>
              <a:ext uri="{FF2B5EF4-FFF2-40B4-BE49-F238E27FC236}">
                <a16:creationId xmlns:a16="http://schemas.microsoft.com/office/drawing/2014/main" id="{144286D1-80AA-BB47-ACDA-C790F9586BC6}"/>
              </a:ext>
            </a:extLst>
          </p:cNvPr>
          <p:cNvSpPr/>
          <p:nvPr/>
        </p:nvSpPr>
        <p:spPr>
          <a:xfrm>
            <a:off x="10589698" y="-6409"/>
            <a:ext cx="1616602" cy="1253269"/>
          </a:xfrm>
          <a:custGeom>
            <a:avLst/>
            <a:gdLst>
              <a:gd name="connsiteX0" fmla="*/ 702874 w 1616602"/>
              <a:gd name="connsiteY0" fmla="*/ 0 h 1253269"/>
              <a:gd name="connsiteX1" fmla="*/ 1616602 w 1616602"/>
              <a:gd name="connsiteY1" fmla="*/ 0 h 1253269"/>
              <a:gd name="connsiteX2" fmla="*/ 1616602 w 1616602"/>
              <a:gd name="connsiteY2" fmla="*/ 158611 h 1253269"/>
              <a:gd name="connsiteX3" fmla="*/ 1596120 w 1616602"/>
              <a:gd name="connsiteY3" fmla="*/ 197502 h 1253269"/>
              <a:gd name="connsiteX4" fmla="*/ 1546184 w 1616602"/>
              <a:gd name="connsiteY4" fmla="*/ 258585 h 1253269"/>
              <a:gd name="connsiteX5" fmla="*/ 665155 w 1616602"/>
              <a:gd name="connsiteY5" fmla="*/ 1139195 h 1253269"/>
              <a:gd name="connsiteX6" fmla="*/ 665092 w 1616602"/>
              <a:gd name="connsiteY6" fmla="*/ 1139233 h 1253269"/>
              <a:gd name="connsiteX7" fmla="*/ 114146 w 1616602"/>
              <a:gd name="connsiteY7" fmla="*/ 1139195 h 1253269"/>
              <a:gd name="connsiteX8" fmla="*/ 114082 w 1616602"/>
              <a:gd name="connsiteY8" fmla="*/ 1139157 h 1253269"/>
              <a:gd name="connsiteX9" fmla="*/ 114146 w 1616602"/>
              <a:gd name="connsiteY9" fmla="*/ 588448 h 125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02" h="1253269">
                <a:moveTo>
                  <a:pt x="702874" y="0"/>
                </a:moveTo>
                <a:lnTo>
                  <a:pt x="1616602" y="0"/>
                </a:lnTo>
                <a:lnTo>
                  <a:pt x="1616602" y="158611"/>
                </a:lnTo>
                <a:lnTo>
                  <a:pt x="1596120" y="197502"/>
                </a:lnTo>
                <a:cubicBezTo>
                  <a:pt x="1581852" y="219093"/>
                  <a:pt x="1565207" y="239578"/>
                  <a:pt x="1546184" y="258585"/>
                </a:cubicBezTo>
                <a:lnTo>
                  <a:pt x="665155" y="1139195"/>
                </a:lnTo>
                <a:cubicBezTo>
                  <a:pt x="665155" y="1139208"/>
                  <a:pt x="665155" y="1139221"/>
                  <a:pt x="665092" y="1139233"/>
                </a:cubicBezTo>
                <a:cubicBezTo>
                  <a:pt x="512971" y="1291295"/>
                  <a:pt x="266267" y="1291282"/>
                  <a:pt x="114146" y="1139195"/>
                </a:cubicBezTo>
                <a:cubicBezTo>
                  <a:pt x="114146" y="1139182"/>
                  <a:pt x="114146" y="1139170"/>
                  <a:pt x="114082" y="1139157"/>
                </a:cubicBezTo>
                <a:cubicBezTo>
                  <a:pt x="-38038" y="987070"/>
                  <a:pt x="-38038" y="740510"/>
                  <a:pt x="114146" y="588448"/>
                </a:cubicBezTo>
                <a:close/>
              </a:path>
            </a:pathLst>
          </a:custGeom>
          <a:solidFill>
            <a:srgbClr val="006F81"/>
          </a:solidFill>
          <a:ln w="6362" cap="flat">
            <a:noFill/>
            <a:prstDash val="solid"/>
            <a:miter/>
          </a:ln>
        </p:spPr>
        <p:txBody>
          <a:bodyPr wrap="square" rtlCol="0" anchor="ctr">
            <a:noAutofit/>
          </a:bodyPr>
          <a:lstStyle/>
          <a:p>
            <a:endParaRPr lang="en-US"/>
          </a:p>
        </p:txBody>
      </p:sp>
      <p:sp>
        <p:nvSpPr>
          <p:cNvPr id="32" name="Forma libre 31">
            <a:extLst>
              <a:ext uri="{FF2B5EF4-FFF2-40B4-BE49-F238E27FC236}">
                <a16:creationId xmlns:a16="http://schemas.microsoft.com/office/drawing/2014/main" id="{4716F194-2110-674B-BA48-C0DB9FF36A1E}"/>
              </a:ext>
            </a:extLst>
          </p:cNvPr>
          <p:cNvSpPr/>
          <p:nvPr/>
        </p:nvSpPr>
        <p:spPr>
          <a:xfrm>
            <a:off x="10796270" y="-6410"/>
            <a:ext cx="1410030" cy="2138640"/>
          </a:xfrm>
          <a:custGeom>
            <a:avLst/>
            <a:gdLst>
              <a:gd name="connsiteX0" fmla="*/ 1400165 w 1410030"/>
              <a:gd name="connsiteY0" fmla="*/ 0 h 2138640"/>
              <a:gd name="connsiteX1" fmla="*/ 1410030 w 1410030"/>
              <a:gd name="connsiteY1" fmla="*/ 0 h 2138640"/>
              <a:gd name="connsiteX2" fmla="*/ 1410030 w 1410030"/>
              <a:gd name="connsiteY2" fmla="*/ 298515 h 2138640"/>
              <a:gd name="connsiteX3" fmla="*/ 307481 w 1410030"/>
              <a:gd name="connsiteY3" fmla="*/ 1400541 h 2138640"/>
              <a:gd name="connsiteX4" fmla="*/ 303725 w 1410030"/>
              <a:gd name="connsiteY4" fmla="*/ 1404275 h 2138640"/>
              <a:gd name="connsiteX5" fmla="*/ 307481 w 1410030"/>
              <a:gd name="connsiteY5" fmla="*/ 1835038 h 2138640"/>
              <a:gd name="connsiteX6" fmla="*/ 738447 w 1410030"/>
              <a:gd name="connsiteY6" fmla="*/ 1831303 h 2138640"/>
              <a:gd name="connsiteX7" fmla="*/ 1410030 w 1410030"/>
              <a:gd name="connsiteY7" fmla="*/ 1160065 h 2138640"/>
              <a:gd name="connsiteX8" fmla="*/ 1410030 w 1410030"/>
              <a:gd name="connsiteY8" fmla="*/ 1468527 h 2138640"/>
              <a:gd name="connsiteX9" fmla="*/ 892732 w 1410030"/>
              <a:gd name="connsiteY9" fmla="*/ 1985579 h 2138640"/>
              <a:gd name="connsiteX10" fmla="*/ 153196 w 1410030"/>
              <a:gd name="connsiteY10" fmla="*/ 1985579 h 2138640"/>
              <a:gd name="connsiteX11" fmla="*/ 153132 w 1410030"/>
              <a:gd name="connsiteY11" fmla="*/ 1985528 h 2138640"/>
              <a:gd name="connsiteX12" fmla="*/ 153196 w 1410030"/>
              <a:gd name="connsiteY12" fmla="*/ 1246329 h 213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030" h="2138640">
                <a:moveTo>
                  <a:pt x="1400165" y="0"/>
                </a:moveTo>
                <a:lnTo>
                  <a:pt x="1410030" y="0"/>
                </a:lnTo>
                <a:lnTo>
                  <a:pt x="1410030" y="298515"/>
                </a:lnTo>
                <a:lnTo>
                  <a:pt x="307481" y="1400541"/>
                </a:lnTo>
                <a:cubicBezTo>
                  <a:pt x="306207" y="1401775"/>
                  <a:pt x="304998" y="1403022"/>
                  <a:pt x="303725" y="1404275"/>
                </a:cubicBezTo>
                <a:cubicBezTo>
                  <a:pt x="185784" y="1524260"/>
                  <a:pt x="187439" y="1717120"/>
                  <a:pt x="307481" y="1835038"/>
                </a:cubicBezTo>
                <a:cubicBezTo>
                  <a:pt x="427522" y="1952962"/>
                  <a:pt x="620442" y="1951288"/>
                  <a:pt x="738447" y="1831303"/>
                </a:cubicBezTo>
                <a:lnTo>
                  <a:pt x="1410030" y="1160065"/>
                </a:lnTo>
                <a:lnTo>
                  <a:pt x="1410030" y="1468527"/>
                </a:lnTo>
                <a:lnTo>
                  <a:pt x="892732" y="1985579"/>
                </a:lnTo>
                <a:cubicBezTo>
                  <a:pt x="688483" y="2189661"/>
                  <a:pt x="357445" y="2189661"/>
                  <a:pt x="153196" y="1985579"/>
                </a:cubicBezTo>
                <a:cubicBezTo>
                  <a:pt x="153196" y="1985560"/>
                  <a:pt x="153132" y="1985547"/>
                  <a:pt x="153132" y="1985528"/>
                </a:cubicBezTo>
                <a:cubicBezTo>
                  <a:pt x="-51055" y="1781388"/>
                  <a:pt x="-51055" y="1450437"/>
                  <a:pt x="153196" y="1246329"/>
                </a:cubicBezTo>
                <a:close/>
              </a:path>
            </a:pathLst>
          </a:custGeom>
          <a:solidFill>
            <a:srgbClr val="9B0002"/>
          </a:solidFill>
          <a:ln w="6362" cap="flat">
            <a:noFill/>
            <a:prstDash val="solid"/>
            <a:miter/>
          </a:ln>
        </p:spPr>
        <p:txBody>
          <a:bodyPr wrap="square" rtlCol="0" anchor="ctr">
            <a:noAutofit/>
          </a:bodyPr>
          <a:lstStyle/>
          <a:p>
            <a:endParaRPr lang="en-US"/>
          </a:p>
        </p:txBody>
      </p:sp>
      <p:sp>
        <p:nvSpPr>
          <p:cNvPr id="35" name="Forma libre 34">
            <a:extLst>
              <a:ext uri="{FF2B5EF4-FFF2-40B4-BE49-F238E27FC236}">
                <a16:creationId xmlns:a16="http://schemas.microsoft.com/office/drawing/2014/main" id="{B1A39CA0-FA9B-894D-A892-DC31CBFEB5BC}"/>
              </a:ext>
            </a:extLst>
          </p:cNvPr>
          <p:cNvSpPr/>
          <p:nvPr/>
        </p:nvSpPr>
        <p:spPr>
          <a:xfrm rot="10800000">
            <a:off x="6734662" y="-6411"/>
            <a:ext cx="1965422" cy="1696922"/>
          </a:xfrm>
          <a:custGeom>
            <a:avLst/>
            <a:gdLst>
              <a:gd name="connsiteX0" fmla="*/ 535644 w 1965422"/>
              <a:gd name="connsiteY0" fmla="*/ 1696922 h 1696922"/>
              <a:gd name="connsiteX1" fmla="*/ 0 w 1965422"/>
              <a:gd name="connsiteY1" fmla="*/ 1696922 h 1696922"/>
              <a:gd name="connsiteX2" fmla="*/ 1642348 w 1965422"/>
              <a:gd name="connsiteY2" fmla="*/ 55476 h 1696922"/>
              <a:gd name="connsiteX3" fmla="*/ 1776011 w 1965422"/>
              <a:gd name="connsiteY3" fmla="*/ 0 h 1696922"/>
              <a:gd name="connsiteX4" fmla="*/ 1909865 w 1965422"/>
              <a:gd name="connsiteY4" fmla="*/ 55405 h 1696922"/>
              <a:gd name="connsiteX5" fmla="*/ 1909992 w 1965422"/>
              <a:gd name="connsiteY5" fmla="*/ 323247 h 16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422" h="1696922">
                <a:moveTo>
                  <a:pt x="535644" y="1696922"/>
                </a:moveTo>
                <a:lnTo>
                  <a:pt x="0" y="1696922"/>
                </a:lnTo>
                <a:lnTo>
                  <a:pt x="1642348" y="55476"/>
                </a:lnTo>
                <a:cubicBezTo>
                  <a:pt x="1677737" y="19982"/>
                  <a:pt x="1725855" y="23"/>
                  <a:pt x="1776011" y="0"/>
                </a:cubicBezTo>
                <a:cubicBezTo>
                  <a:pt x="1826230" y="19"/>
                  <a:pt x="1874348" y="19945"/>
                  <a:pt x="1909865" y="55405"/>
                </a:cubicBezTo>
                <a:cubicBezTo>
                  <a:pt x="1983888" y="129330"/>
                  <a:pt x="1983952" y="249247"/>
                  <a:pt x="1909992" y="323247"/>
                </a:cubicBezTo>
                <a:close/>
              </a:path>
            </a:pathLst>
          </a:custGeom>
          <a:gradFill>
            <a:gsLst>
              <a:gs pos="0">
                <a:srgbClr val="F9F9F9"/>
              </a:gs>
              <a:gs pos="67000">
                <a:srgbClr val="F2F2F2"/>
              </a:gs>
            </a:gsLst>
            <a:lin ang="5400000" scaled="1"/>
          </a:gradFill>
          <a:ln w="63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Forma libre 36">
            <a:extLst>
              <a:ext uri="{FF2B5EF4-FFF2-40B4-BE49-F238E27FC236}">
                <a16:creationId xmlns:a16="http://schemas.microsoft.com/office/drawing/2014/main" id="{865B8310-1AB2-CC4B-A223-7F5CC8DBF642}"/>
              </a:ext>
            </a:extLst>
          </p:cNvPr>
          <p:cNvSpPr/>
          <p:nvPr/>
        </p:nvSpPr>
        <p:spPr>
          <a:xfrm>
            <a:off x="11012618" y="292104"/>
            <a:ext cx="1193683" cy="1623883"/>
          </a:xfrm>
          <a:custGeom>
            <a:avLst/>
            <a:gdLst>
              <a:gd name="connsiteX0" fmla="*/ 1193683 w 1193683"/>
              <a:gd name="connsiteY0" fmla="*/ 0 h 1623883"/>
              <a:gd name="connsiteX1" fmla="*/ 1193683 w 1193683"/>
              <a:gd name="connsiteY1" fmla="*/ 861551 h 1623883"/>
              <a:gd name="connsiteX2" fmla="*/ 522100 w 1193683"/>
              <a:gd name="connsiteY2" fmla="*/ 1532789 h 1623883"/>
              <a:gd name="connsiteX3" fmla="*/ 91133 w 1193683"/>
              <a:gd name="connsiteY3" fmla="*/ 1536524 h 1623883"/>
              <a:gd name="connsiteX4" fmla="*/ 87377 w 1193683"/>
              <a:gd name="connsiteY4" fmla="*/ 1105761 h 1623883"/>
              <a:gd name="connsiteX5" fmla="*/ 91133 w 1193683"/>
              <a:gd name="connsiteY5" fmla="*/ 1102027 h 162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683" h="1623883">
                <a:moveTo>
                  <a:pt x="1193683" y="0"/>
                </a:moveTo>
                <a:lnTo>
                  <a:pt x="1193683" y="861551"/>
                </a:lnTo>
                <a:lnTo>
                  <a:pt x="522100" y="1532789"/>
                </a:lnTo>
                <a:cubicBezTo>
                  <a:pt x="404094" y="1652774"/>
                  <a:pt x="211175" y="1654448"/>
                  <a:pt x="91133" y="1536524"/>
                </a:cubicBezTo>
                <a:cubicBezTo>
                  <a:pt x="-28909" y="1418606"/>
                  <a:pt x="-30564" y="1225746"/>
                  <a:pt x="87377" y="1105761"/>
                </a:cubicBezTo>
                <a:cubicBezTo>
                  <a:pt x="88651" y="1104508"/>
                  <a:pt x="89860" y="1103261"/>
                  <a:pt x="91133" y="1102027"/>
                </a:cubicBezTo>
                <a:close/>
              </a:path>
            </a:pathLst>
          </a:custGeom>
          <a:solidFill>
            <a:srgbClr val="FFFFFF"/>
          </a:solidFill>
          <a:ln w="6362" cap="flat">
            <a:noFill/>
            <a:prstDash val="solid"/>
            <a:miter/>
          </a:ln>
        </p:spPr>
        <p:txBody>
          <a:bodyPr wrap="square" rtlCol="0" anchor="ctr">
            <a:noAutofit/>
          </a:bodyPr>
          <a:lstStyle/>
          <a:p>
            <a:endParaRPr lang="en-US"/>
          </a:p>
        </p:txBody>
      </p:sp>
      <p:sp>
        <p:nvSpPr>
          <p:cNvPr id="41" name="CuadroTexto 40">
            <a:extLst>
              <a:ext uri="{FF2B5EF4-FFF2-40B4-BE49-F238E27FC236}">
                <a16:creationId xmlns:a16="http://schemas.microsoft.com/office/drawing/2014/main" id="{56D84AD0-BF3A-9044-AAE3-8992575F5B2F}"/>
              </a:ext>
            </a:extLst>
          </p:cNvPr>
          <p:cNvSpPr txBox="1"/>
          <p:nvPr/>
        </p:nvSpPr>
        <p:spPr>
          <a:xfrm>
            <a:off x="5239601" y="2816255"/>
            <a:ext cx="7141994" cy="1384995"/>
          </a:xfrm>
          <a:prstGeom prst="rect">
            <a:avLst/>
          </a:prstGeom>
          <a:noFill/>
        </p:spPr>
        <p:txBody>
          <a:bodyPr wrap="square" rtlCol="0">
            <a:spAutoFit/>
          </a:bodyPr>
          <a:lstStyle/>
          <a:p>
            <a:pPr algn="ctr"/>
            <a:r>
              <a:rPr lang="en-US" sz="2800" b="0" i="0" dirty="0">
                <a:effectLst/>
                <a:latin typeface="Abadi Extra Light" panose="020B0204020104020204" pitchFamily="34" charset="0"/>
                <a:cs typeface="Times New Roman" panose="02020603050405020304" pitchFamily="18" charset="0"/>
              </a:rPr>
              <a:t>Person-Centered Dementia Care:</a:t>
            </a:r>
          </a:p>
          <a:p>
            <a:pPr algn="ctr"/>
            <a:r>
              <a:rPr lang="en-US" sz="2800" dirty="0">
                <a:latin typeface="Abadi Extra Light" panose="020B0204020104020204" pitchFamily="34" charset="0"/>
                <a:cs typeface="Times New Roman" panose="02020603050405020304" pitchFamily="18" charset="0"/>
              </a:rPr>
              <a:t>Focusing on Spared Abilities</a:t>
            </a:r>
            <a:r>
              <a:rPr lang="en-US" sz="2800" b="0" i="0" dirty="0">
                <a:effectLst/>
                <a:latin typeface="Abadi Extra Light" panose="020B0204020104020204" pitchFamily="34" charset="0"/>
                <a:cs typeface="Times New Roman" panose="02020603050405020304" pitchFamily="18" charset="0"/>
              </a:rPr>
              <a:t> </a:t>
            </a:r>
            <a:r>
              <a:rPr lang="en-US" sz="2800" dirty="0">
                <a:latin typeface="Abadi Extra Light" panose="020B0204020104020204" pitchFamily="34" charset="0"/>
                <a:cs typeface="Times New Roman" panose="02020603050405020304" pitchFamily="18" charset="0"/>
              </a:rPr>
              <a:t>&amp;</a:t>
            </a:r>
            <a:r>
              <a:rPr lang="en-US" sz="2800" b="0" i="0" dirty="0">
                <a:effectLst/>
                <a:latin typeface="Abadi Extra Light" panose="020B0204020104020204" pitchFamily="34" charset="0"/>
                <a:cs typeface="Times New Roman" panose="02020603050405020304" pitchFamily="18" charset="0"/>
              </a:rPr>
              <a:t> </a:t>
            </a:r>
            <a:endParaRPr lang="en-US" sz="2800" dirty="0">
              <a:latin typeface="Abadi Extra Light" panose="020B0204020104020204" pitchFamily="34" charset="0"/>
              <a:cs typeface="Times New Roman" panose="02020603050405020304" pitchFamily="18" charset="0"/>
            </a:endParaRPr>
          </a:p>
          <a:p>
            <a:pPr algn="ctr"/>
            <a:r>
              <a:rPr lang="en-US" sz="2800" b="0" i="0" dirty="0">
                <a:effectLst/>
                <a:latin typeface="Abadi Extra Light" panose="020B0204020104020204" pitchFamily="34" charset="0"/>
                <a:cs typeface="Times New Roman" panose="02020603050405020304" pitchFamily="18" charset="0"/>
              </a:rPr>
              <a:t>Tailoring Activities to Meet Changing Needs</a:t>
            </a:r>
            <a:endParaRPr lang="en-US" sz="2800" dirty="0">
              <a:latin typeface="Abadi Extra Light" panose="020B0204020104020204" pitchFamily="34" charset="0"/>
              <a:cs typeface="Times New Roman" panose="02020603050405020304" pitchFamily="18" charset="0"/>
            </a:endParaRPr>
          </a:p>
        </p:txBody>
      </p:sp>
      <p:pic>
        <p:nvPicPr>
          <p:cNvPr id="14" name="Image 13">
            <a:extLst>
              <a:ext uri="{FF2B5EF4-FFF2-40B4-BE49-F238E27FC236}">
                <a16:creationId xmlns:a16="http://schemas.microsoft.com/office/drawing/2014/main" id="{388B530F-79EA-834C-8956-DB780674DF84}"/>
              </a:ext>
            </a:extLst>
          </p:cNvPr>
          <p:cNvPicPr>
            <a:picLocks noChangeAspect="1"/>
          </p:cNvPicPr>
          <p:nvPr/>
        </p:nvPicPr>
        <p:blipFill>
          <a:blip r:embed="rId3"/>
          <a:stretch>
            <a:fillRect/>
          </a:stretch>
        </p:blipFill>
        <p:spPr>
          <a:xfrm>
            <a:off x="739790" y="3051014"/>
            <a:ext cx="2742979" cy="1028617"/>
          </a:xfrm>
          <a:prstGeom prst="rect">
            <a:avLst/>
          </a:prstGeom>
        </p:spPr>
      </p:pic>
      <p:sp>
        <p:nvSpPr>
          <p:cNvPr id="4" name="TextBox 3">
            <a:extLst>
              <a:ext uri="{FF2B5EF4-FFF2-40B4-BE49-F238E27FC236}">
                <a16:creationId xmlns:a16="http://schemas.microsoft.com/office/drawing/2014/main" id="{961D9F93-E78E-BCFD-59AB-C8DAD4B5886B}"/>
              </a:ext>
            </a:extLst>
          </p:cNvPr>
          <p:cNvSpPr txBox="1"/>
          <p:nvPr/>
        </p:nvSpPr>
        <p:spPr>
          <a:xfrm>
            <a:off x="175143" y="4079631"/>
            <a:ext cx="4280026" cy="707886"/>
          </a:xfrm>
          <a:prstGeom prst="rect">
            <a:avLst/>
          </a:prstGeom>
          <a:noFill/>
        </p:spPr>
        <p:txBody>
          <a:bodyPr wrap="square" rtlCol="0">
            <a:spAutoFit/>
          </a:bodyPr>
          <a:lstStyle/>
          <a:p>
            <a:r>
              <a:rPr lang="en-US" sz="2000" i="1" dirty="0">
                <a:latin typeface="+mj-lt"/>
              </a:rPr>
              <a:t>Geriatric Psychiatry Community Services of Ottawa</a:t>
            </a:r>
          </a:p>
        </p:txBody>
      </p:sp>
      <p:cxnSp>
        <p:nvCxnSpPr>
          <p:cNvPr id="5" name="Straight Connector 4">
            <a:extLst>
              <a:ext uri="{FF2B5EF4-FFF2-40B4-BE49-F238E27FC236}">
                <a16:creationId xmlns:a16="http://schemas.microsoft.com/office/drawing/2014/main" id="{5AD94CE9-BA14-6170-4818-F120C889C406}"/>
              </a:ext>
            </a:extLst>
          </p:cNvPr>
          <p:cNvCxnSpPr/>
          <p:nvPr/>
        </p:nvCxnSpPr>
        <p:spPr>
          <a:xfrm>
            <a:off x="175143" y="4993393"/>
            <a:ext cx="308152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4ADE96E-3EFE-94C5-5CB3-FE3D42391BBC}"/>
              </a:ext>
            </a:extLst>
          </p:cNvPr>
          <p:cNvSpPr txBox="1"/>
          <p:nvPr/>
        </p:nvSpPr>
        <p:spPr>
          <a:xfrm>
            <a:off x="175143" y="5161087"/>
            <a:ext cx="4583106" cy="400110"/>
          </a:xfrm>
          <a:prstGeom prst="rect">
            <a:avLst/>
          </a:prstGeom>
          <a:noFill/>
        </p:spPr>
        <p:txBody>
          <a:bodyPr wrap="square" rtlCol="0">
            <a:spAutoFit/>
          </a:bodyPr>
          <a:lstStyle/>
          <a:p>
            <a:r>
              <a:rPr lang="en-US" sz="2000" dirty="0"/>
              <a:t>Kaitlyn Borutskie, BScN, RN</a:t>
            </a:r>
          </a:p>
        </p:txBody>
      </p:sp>
    </p:spTree>
    <p:extLst>
      <p:ext uri="{BB962C8B-B14F-4D97-AF65-F5344CB8AC3E}">
        <p14:creationId xmlns:p14="http://schemas.microsoft.com/office/powerpoint/2010/main" val="422982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5390251" y="2057399"/>
            <a:ext cx="7508054"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a:buClr>
                <a:srgbClr val="800000"/>
              </a:buClr>
              <a:defRPr/>
            </a:pPr>
            <a:r>
              <a:rPr lang="en-US" altLang="en-US" sz="2000" dirty="0">
                <a:solidFill>
                  <a:schemeClr val="accent5">
                    <a:lumMod val="25000"/>
                  </a:schemeClr>
                </a:solidFill>
                <a:latin typeface="Calibri" panose="020F0502020204030204" pitchFamily="34" charset="0"/>
              </a:rPr>
              <a:t>Retained capacity for:</a:t>
            </a:r>
          </a:p>
          <a:p>
            <a:pPr marL="914400" lvl="1"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Expressing and giving love / affection</a:t>
            </a:r>
          </a:p>
          <a:p>
            <a:pPr marL="914400" lvl="1"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Experience a full range of emotion </a:t>
            </a:r>
          </a:p>
          <a:p>
            <a:pPr marL="914400" lvl="1"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Sharing warm interpersonal relationships</a:t>
            </a:r>
          </a:p>
          <a:p>
            <a:pPr marL="914400" lvl="1"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Participating in meaningful activity.</a:t>
            </a:r>
          </a:p>
          <a:p>
            <a:pPr lvl="1" algn="l">
              <a:buClr>
                <a:srgbClr val="800000"/>
              </a:buClr>
              <a:defRPr/>
            </a:pPr>
            <a:endParaRPr lang="en-US" altLang="en-US" sz="2000" dirty="0">
              <a:solidFill>
                <a:schemeClr val="accent5">
                  <a:lumMod val="25000"/>
                </a:schemeClr>
              </a:solidFill>
              <a:latin typeface="Calibri" panose="020F0502020204030204" pitchFamily="34" charset="0"/>
            </a:endParaRPr>
          </a:p>
          <a:p>
            <a:pPr algn="l">
              <a:buClr>
                <a:srgbClr val="800000"/>
              </a:buClr>
              <a:defRPr/>
            </a:pPr>
            <a:r>
              <a:rPr lang="en-US" altLang="en-US" sz="2000" dirty="0">
                <a:solidFill>
                  <a:schemeClr val="accent5">
                    <a:lumMod val="25000"/>
                  </a:schemeClr>
                </a:solidFill>
                <a:latin typeface="Calibri" panose="020F0502020204030204" pitchFamily="34" charset="0"/>
              </a:rPr>
              <a:t>Enhanced emotional sensitivity</a:t>
            </a:r>
          </a:p>
          <a:p>
            <a:pPr algn="l">
              <a:buClr>
                <a:srgbClr val="800000"/>
              </a:buClr>
              <a:defRPr/>
            </a:pPr>
            <a:endParaRPr lang="en-US" altLang="en-US" sz="2000" dirty="0">
              <a:solidFill>
                <a:schemeClr val="accent5">
                  <a:lumMod val="25000"/>
                </a:schemeClr>
              </a:solidFill>
              <a:latin typeface="Calibri" panose="020F0502020204030204" pitchFamily="34" charset="0"/>
            </a:endParaRPr>
          </a:p>
          <a:p>
            <a:pPr algn="l">
              <a:buClr>
                <a:srgbClr val="800000"/>
              </a:buClr>
              <a:defRPr/>
            </a:pPr>
            <a:r>
              <a:rPr lang="en-US" altLang="en-US" sz="2000" dirty="0">
                <a:solidFill>
                  <a:schemeClr val="accent5">
                    <a:lumMod val="25000"/>
                  </a:schemeClr>
                </a:solidFill>
                <a:latin typeface="Calibri" panose="020F0502020204030204" pitchFamily="34" charset="0"/>
              </a:rPr>
              <a:t>Many activities encourage non-verbal emotional expression:</a:t>
            </a:r>
          </a:p>
          <a:p>
            <a:pPr marL="914400" lvl="1"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Caring for plants &amp; pets</a:t>
            </a:r>
          </a:p>
          <a:p>
            <a:pPr marL="914400" lvl="1"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Listening to </a:t>
            </a:r>
            <a:r>
              <a:rPr lang="en-US" altLang="en-US" sz="2000" dirty="0" err="1">
                <a:solidFill>
                  <a:schemeClr val="accent5">
                    <a:lumMod val="25000"/>
                  </a:schemeClr>
                </a:solidFill>
                <a:latin typeface="Calibri" panose="020F0502020204030204" pitchFamily="34" charset="0"/>
              </a:rPr>
              <a:t>favourite</a:t>
            </a:r>
            <a:r>
              <a:rPr lang="en-US" altLang="en-US" sz="2000" dirty="0">
                <a:solidFill>
                  <a:schemeClr val="accent5">
                    <a:lumMod val="25000"/>
                  </a:schemeClr>
                </a:solidFill>
                <a:latin typeface="Calibri" panose="020F0502020204030204" pitchFamily="34" charset="0"/>
              </a:rPr>
              <a:t> music or singing</a:t>
            </a: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3. Emotional Awareness</a:t>
            </a:r>
          </a:p>
        </p:txBody>
      </p:sp>
      <p:pic>
        <p:nvPicPr>
          <p:cNvPr id="1026" name="Picture 2" descr="Why emotional experiences get better with age | BPS">
            <a:extLst>
              <a:ext uri="{FF2B5EF4-FFF2-40B4-BE49-F238E27FC236}">
                <a16:creationId xmlns:a16="http://schemas.microsoft.com/office/drawing/2014/main" id="{7B2BC4F0-857B-3D7A-7523-9B3B51615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002" y="2453165"/>
            <a:ext cx="4240581" cy="28913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39780E-A44D-3899-5DC7-52151F56CBF9}"/>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Bolby</a:t>
            </a:r>
            <a:r>
              <a:rPr lang="en-US" sz="1200" dirty="0"/>
              <a:t> Sifton et al., 2011)</a:t>
            </a:r>
          </a:p>
        </p:txBody>
      </p:sp>
    </p:spTree>
    <p:extLst>
      <p:ext uri="{BB962C8B-B14F-4D97-AF65-F5344CB8AC3E}">
        <p14:creationId xmlns:p14="http://schemas.microsoft.com/office/powerpoint/2010/main" val="12810297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5147632" y="2355272"/>
            <a:ext cx="6537295"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a:buClr>
                <a:srgbClr val="800000"/>
              </a:buClr>
              <a:defRPr/>
            </a:pPr>
            <a:r>
              <a:rPr lang="en-US" altLang="en-US" sz="2000" dirty="0">
                <a:solidFill>
                  <a:schemeClr val="accent5">
                    <a:lumMod val="25000"/>
                  </a:schemeClr>
                </a:solidFill>
                <a:latin typeface="Calibri" panose="020F0502020204030204" pitchFamily="34" charset="0"/>
              </a:rPr>
              <a:t>AKA overlearned social skills</a:t>
            </a:r>
          </a:p>
          <a:p>
            <a:pPr algn="l">
              <a:buClr>
                <a:srgbClr val="800000"/>
              </a:buClr>
              <a:defRPr/>
            </a:pPr>
            <a:endParaRPr lang="en-US" altLang="en-US" sz="2000" dirty="0">
              <a:solidFill>
                <a:schemeClr val="accent5">
                  <a:lumMod val="25000"/>
                </a:schemeClr>
              </a:solidFill>
              <a:latin typeface="Calibri" panose="020F0502020204030204" pitchFamily="34" charset="0"/>
            </a:endParaRPr>
          </a:p>
          <a:p>
            <a:pPr algn="l">
              <a:buClr>
                <a:srgbClr val="800000"/>
              </a:buClr>
              <a:defRPr/>
            </a:pPr>
            <a:r>
              <a:rPr lang="en-US" altLang="en-US" sz="2000" dirty="0">
                <a:solidFill>
                  <a:schemeClr val="accent5">
                    <a:lumMod val="25000"/>
                  </a:schemeClr>
                </a:solidFill>
                <a:latin typeface="Calibri" panose="020F0502020204030204" pitchFamily="34" charset="0"/>
              </a:rPr>
              <a:t>People living with dementia retain the ability to socialize and engage in social activities</a:t>
            </a:r>
          </a:p>
          <a:p>
            <a:pPr marL="457200"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algn="l">
              <a:buClr>
                <a:srgbClr val="800000"/>
              </a:buClr>
              <a:defRPr/>
            </a:pPr>
            <a:r>
              <a:rPr lang="en-US" altLang="en-US" sz="2000" dirty="0">
                <a:solidFill>
                  <a:schemeClr val="accent5">
                    <a:lumMod val="25000"/>
                  </a:schemeClr>
                </a:solidFill>
                <a:latin typeface="Calibri" panose="020F0502020204030204" pitchFamily="34" charset="0"/>
              </a:rPr>
              <a:t>Special considerations: </a:t>
            </a:r>
          </a:p>
          <a:p>
            <a:pPr marL="914400" lvl="1"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Social activity requires a great deal of energy and concentration, which may leave the person feeling fatigued afterwards. Balance is key!</a:t>
            </a:r>
          </a:p>
          <a:p>
            <a:pPr marL="914400" lvl="1"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Be mindful of overstimulation</a:t>
            </a: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4. Sociability</a:t>
            </a:r>
          </a:p>
        </p:txBody>
      </p:sp>
      <p:sp>
        <p:nvSpPr>
          <p:cNvPr id="3" name="TextBox 2">
            <a:extLst>
              <a:ext uri="{FF2B5EF4-FFF2-40B4-BE49-F238E27FC236}">
                <a16:creationId xmlns:a16="http://schemas.microsoft.com/office/drawing/2014/main" id="{38E7E8F1-B8FA-77D0-D5D3-B5139E76C002}"/>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Bolby</a:t>
            </a:r>
            <a:r>
              <a:rPr lang="en-US" sz="1200" dirty="0"/>
              <a:t> Sifton et al., 2011)</a:t>
            </a:r>
          </a:p>
        </p:txBody>
      </p:sp>
      <p:pic>
        <p:nvPicPr>
          <p:cNvPr id="2" name="Picture 1" descr="Old women in retirement home">
            <a:extLst>
              <a:ext uri="{FF2B5EF4-FFF2-40B4-BE49-F238E27FC236}">
                <a16:creationId xmlns:a16="http://schemas.microsoft.com/office/drawing/2014/main" id="{FEF5AA6C-4915-A1F0-54C8-107A97AD2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073" y="2446762"/>
            <a:ext cx="4476239" cy="2978221"/>
          </a:xfrm>
          <a:prstGeom prst="rect">
            <a:avLst/>
          </a:prstGeom>
        </p:spPr>
      </p:pic>
    </p:spTree>
    <p:extLst>
      <p:ext uri="{BB962C8B-B14F-4D97-AF65-F5344CB8AC3E}">
        <p14:creationId xmlns:p14="http://schemas.microsoft.com/office/powerpoint/2010/main" val="41106971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4222276" y="2273011"/>
            <a:ext cx="7564582"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marL="914400" lvl="1"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lvl="1" algn="l">
              <a:buClr>
                <a:srgbClr val="800000"/>
              </a:buClr>
              <a:defRPr/>
            </a:pPr>
            <a:r>
              <a:rPr lang="en-US" altLang="en-US" sz="2000" dirty="0">
                <a:solidFill>
                  <a:schemeClr val="accent5">
                    <a:lumMod val="25000"/>
                  </a:schemeClr>
                </a:solidFill>
                <a:latin typeface="Calibri" panose="020F0502020204030204" pitchFamily="34" charset="0"/>
              </a:rPr>
              <a:t>Experiencing touches, smells, movement, sights, sounds and tastes of everyday life can serve as an ongoing source of pleasure, stimulation, and method of communication.</a:t>
            </a:r>
          </a:p>
          <a:p>
            <a:pPr marL="914400" lvl="1"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lvl="1" algn="l">
              <a:buClr>
                <a:srgbClr val="800000"/>
              </a:buClr>
              <a:defRPr/>
            </a:pPr>
            <a:r>
              <a:rPr lang="en-US" altLang="en-US" sz="2000" dirty="0">
                <a:solidFill>
                  <a:schemeClr val="accent5">
                    <a:lumMod val="25000"/>
                  </a:schemeClr>
                </a:solidFill>
                <a:latin typeface="Calibri" panose="020F0502020204030204" pitchFamily="34" charset="0"/>
              </a:rPr>
              <a:t>Special considerations:</a:t>
            </a:r>
          </a:p>
          <a:p>
            <a:pPr marL="1371600" lvl="2"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Dementia can impair their ability to understand or recognize what the senses are telling them, and to decide what action to take (e.g., misperceptions, illusions)</a:t>
            </a:r>
          </a:p>
          <a:p>
            <a:pPr marL="1371600" lvl="2"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Be mindful of overstimulation.</a:t>
            </a:r>
          </a:p>
          <a:p>
            <a:pPr marL="914400" lvl="1" indent="-45720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5. Sensory Awareness</a:t>
            </a:r>
          </a:p>
        </p:txBody>
      </p:sp>
      <p:sp>
        <p:nvSpPr>
          <p:cNvPr id="3" name="TextBox 2">
            <a:extLst>
              <a:ext uri="{FF2B5EF4-FFF2-40B4-BE49-F238E27FC236}">
                <a16:creationId xmlns:a16="http://schemas.microsoft.com/office/drawing/2014/main" id="{6B773418-9658-33AC-0E67-EF09C0BC1D37}"/>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Bolby</a:t>
            </a:r>
            <a:r>
              <a:rPr lang="en-US" sz="1200" dirty="0"/>
              <a:t> Sifton et al., 2011)</a:t>
            </a:r>
          </a:p>
        </p:txBody>
      </p:sp>
      <p:pic>
        <p:nvPicPr>
          <p:cNvPr id="7" name="Picture 6" descr="Field of lavender flowers in sunlight">
            <a:extLst>
              <a:ext uri="{FF2B5EF4-FFF2-40B4-BE49-F238E27FC236}">
                <a16:creationId xmlns:a16="http://schemas.microsoft.com/office/drawing/2014/main" id="{A51053BC-C7D1-7028-BD59-F2745096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272" y="2829043"/>
            <a:ext cx="3862055" cy="2578125"/>
          </a:xfrm>
          <a:prstGeom prst="rect">
            <a:avLst/>
          </a:prstGeom>
        </p:spPr>
      </p:pic>
    </p:spTree>
    <p:extLst>
      <p:ext uri="{BB962C8B-B14F-4D97-AF65-F5344CB8AC3E}">
        <p14:creationId xmlns:p14="http://schemas.microsoft.com/office/powerpoint/2010/main" val="227714647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105097" y="2009774"/>
            <a:ext cx="7615843"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lvl="1" algn="l">
              <a:buClr>
                <a:srgbClr val="800000"/>
              </a:buClr>
              <a:defRPr/>
            </a:pPr>
            <a:r>
              <a:rPr lang="en-US" altLang="en-US" sz="2000" dirty="0">
                <a:solidFill>
                  <a:schemeClr val="accent5">
                    <a:lumMod val="25000"/>
                  </a:schemeClr>
                </a:solidFill>
                <a:latin typeface="Calibri" panose="020F0502020204030204" pitchFamily="34" charset="0"/>
              </a:rPr>
              <a:t>Strength and muscle control persist until the late stages</a:t>
            </a:r>
          </a:p>
          <a:p>
            <a:pPr marL="914400" lvl="1"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lvl="1" algn="l">
              <a:buClr>
                <a:srgbClr val="800000"/>
              </a:buClr>
              <a:defRPr/>
            </a:pPr>
            <a:r>
              <a:rPr lang="en-US" altLang="en-US" sz="2000" dirty="0">
                <a:solidFill>
                  <a:schemeClr val="accent5">
                    <a:lumMod val="25000"/>
                  </a:schemeClr>
                </a:solidFill>
                <a:latin typeface="Calibri" panose="020F0502020204030204" pitchFamily="34" charset="0"/>
              </a:rPr>
              <a:t>Movement brings enjoyment and improved health outcomes: </a:t>
            </a:r>
          </a:p>
          <a:p>
            <a:pPr marL="1714500" lvl="3" indent="-3429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 </a:t>
            </a:r>
            <a:r>
              <a:rPr lang="en-US" altLang="en-US" sz="2000" dirty="0">
                <a:solidFill>
                  <a:schemeClr val="accent5">
                    <a:lumMod val="25000"/>
                  </a:schemeClr>
                </a:solidFill>
                <a:latin typeface="Calibri" panose="020F0502020204030204" pitchFamily="34" charset="0"/>
                <a:sym typeface="Symbol" panose="05050102010706020507" pitchFamily="18" charset="2"/>
              </a:rPr>
              <a:t>range of motion</a:t>
            </a:r>
          </a:p>
          <a:p>
            <a:pPr marL="1714500" lvl="3" indent="-3429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a:t>
            </a:r>
            <a:r>
              <a:rPr lang="en-US" altLang="en-US" sz="2000" dirty="0">
                <a:solidFill>
                  <a:schemeClr val="accent5">
                    <a:lumMod val="25000"/>
                  </a:schemeClr>
                </a:solidFill>
                <a:latin typeface="Calibri" panose="020F0502020204030204" pitchFamily="34" charset="0"/>
                <a:sym typeface="Symbol" panose="05050102010706020507" pitchFamily="18" charset="2"/>
              </a:rPr>
              <a:t> circulation</a:t>
            </a:r>
          </a:p>
          <a:p>
            <a:pPr marL="1714500" lvl="3" indent="-3429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a:t>
            </a:r>
            <a:r>
              <a:rPr lang="en-US" altLang="en-US" sz="2000" dirty="0">
                <a:solidFill>
                  <a:schemeClr val="accent5">
                    <a:lumMod val="25000"/>
                  </a:schemeClr>
                </a:solidFill>
                <a:latin typeface="Calibri" panose="020F0502020204030204" pitchFamily="34" charset="0"/>
                <a:sym typeface="Symbol" panose="05050102010706020507" pitchFamily="18" charset="2"/>
              </a:rPr>
              <a:t> bowel / bladder function</a:t>
            </a:r>
          </a:p>
          <a:p>
            <a:pPr marL="1828800" lvl="3"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sym typeface="Symbol" panose="05050102010706020507" pitchFamily="18" charset="2"/>
              </a:rPr>
              <a:t>Improved breathing and heart function</a:t>
            </a:r>
          </a:p>
          <a:p>
            <a:pPr marL="1828800" lvl="3"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sym typeface="Symbol" panose="05050102010706020507" pitchFamily="18" charset="2"/>
              </a:rPr>
              <a:t>Appetite</a:t>
            </a:r>
          </a:p>
          <a:p>
            <a:pPr marL="1828800" lvl="3"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sym typeface="Symbol" panose="05050102010706020507" pitchFamily="18" charset="2"/>
              </a:rPr>
              <a:t>Energy</a:t>
            </a:r>
          </a:p>
          <a:p>
            <a:pPr lvl="3" algn="l">
              <a:buClr>
                <a:srgbClr val="800000"/>
              </a:buClr>
              <a:defRPr/>
            </a:pPr>
            <a:endParaRPr lang="en-US" altLang="en-US" sz="2000" dirty="0">
              <a:solidFill>
                <a:schemeClr val="accent5">
                  <a:lumMod val="25000"/>
                </a:schemeClr>
              </a:solidFill>
              <a:latin typeface="Calibri" panose="020F0502020204030204" pitchFamily="34" charset="0"/>
            </a:endParaRPr>
          </a:p>
          <a:p>
            <a:pPr lvl="1" algn="l">
              <a:buClr>
                <a:srgbClr val="800000"/>
              </a:buClr>
              <a:defRPr/>
            </a:pPr>
            <a:r>
              <a:rPr lang="en-US" altLang="en-US" sz="2000" dirty="0">
                <a:solidFill>
                  <a:schemeClr val="accent5">
                    <a:lumMod val="25000"/>
                  </a:schemeClr>
                </a:solidFill>
                <a:latin typeface="Calibri" panose="020F0502020204030204" pitchFamily="34" charset="0"/>
              </a:rPr>
              <a:t>Special considerations:</a:t>
            </a:r>
          </a:p>
          <a:p>
            <a:pPr marL="1371600" lvl="2"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The ability to move continues but the person may need help getting started as the disease progresses</a:t>
            </a:r>
            <a:endParaRPr lang="en-US" altLang="en-US" sz="28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6. Primary Motor Function</a:t>
            </a:r>
          </a:p>
        </p:txBody>
      </p:sp>
      <p:sp>
        <p:nvSpPr>
          <p:cNvPr id="3" name="TextBox 2">
            <a:extLst>
              <a:ext uri="{FF2B5EF4-FFF2-40B4-BE49-F238E27FC236}">
                <a16:creationId xmlns:a16="http://schemas.microsoft.com/office/drawing/2014/main" id="{D5498D1D-6390-046D-6435-DEEF1F28F480}"/>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Bolby</a:t>
            </a:r>
            <a:r>
              <a:rPr lang="en-US" sz="1200" dirty="0"/>
              <a:t> Sifton et al., 2011)</a:t>
            </a:r>
          </a:p>
        </p:txBody>
      </p:sp>
      <p:pic>
        <p:nvPicPr>
          <p:cNvPr id="2" name="Picture 1" descr="Three old men sitting on the bleachers">
            <a:extLst>
              <a:ext uri="{FF2B5EF4-FFF2-40B4-BE49-F238E27FC236}">
                <a16:creationId xmlns:a16="http://schemas.microsoft.com/office/drawing/2014/main" id="{BCD928E4-5370-EDF1-DF13-790463E90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940" y="2437318"/>
            <a:ext cx="4062846" cy="2708564"/>
          </a:xfrm>
          <a:prstGeom prst="rect">
            <a:avLst/>
          </a:prstGeom>
        </p:spPr>
      </p:pic>
    </p:spTree>
    <p:extLst>
      <p:ext uri="{BB962C8B-B14F-4D97-AF65-F5344CB8AC3E}">
        <p14:creationId xmlns:p14="http://schemas.microsoft.com/office/powerpoint/2010/main" val="10948623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5048447" y="2306953"/>
            <a:ext cx="6964679" cy="4411087"/>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a:buClr>
                <a:srgbClr val="800000"/>
              </a:buClr>
              <a:defRPr/>
            </a:pPr>
            <a:r>
              <a:rPr lang="en-US" altLang="en-US" sz="2000" dirty="0">
                <a:solidFill>
                  <a:schemeClr val="accent5">
                    <a:lumMod val="25000"/>
                  </a:schemeClr>
                </a:solidFill>
                <a:latin typeface="Calibri" panose="020F0502020204030204" pitchFamily="34" charset="0"/>
              </a:rPr>
              <a:t>Areas of the brain involved in appreciating, responding to, and becoming involved in music are typically well-preserved.</a:t>
            </a:r>
          </a:p>
          <a:p>
            <a:pPr marL="914400" lvl="1"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algn="l">
              <a:buClr>
                <a:srgbClr val="800000"/>
              </a:buClr>
              <a:defRPr/>
            </a:pPr>
            <a:r>
              <a:rPr lang="en-US" altLang="en-US" sz="2000" dirty="0">
                <a:solidFill>
                  <a:schemeClr val="accent5">
                    <a:lumMod val="25000"/>
                  </a:schemeClr>
                </a:solidFill>
                <a:latin typeface="Calibri" panose="020F0502020204030204" pitchFamily="34" charset="0"/>
              </a:rPr>
              <a:t>It can bypass communication deficits.</a:t>
            </a:r>
          </a:p>
          <a:p>
            <a:pPr marL="457200"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algn="l">
              <a:buClr>
                <a:srgbClr val="800000"/>
              </a:buClr>
              <a:defRPr/>
            </a:pPr>
            <a:r>
              <a:rPr lang="en-US" altLang="en-US" sz="2000" dirty="0">
                <a:solidFill>
                  <a:schemeClr val="accent5">
                    <a:lumMod val="25000"/>
                  </a:schemeClr>
                </a:solidFill>
                <a:latin typeface="Calibri" panose="020F0502020204030204" pitchFamily="34" charset="0"/>
              </a:rPr>
              <a:t>Provides an important avenue for emotional expression.</a:t>
            </a:r>
          </a:p>
          <a:p>
            <a:pPr marL="457200"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algn="l">
              <a:buClr>
                <a:srgbClr val="800000"/>
              </a:buClr>
              <a:defRPr/>
            </a:pPr>
            <a:r>
              <a:rPr lang="en-US" altLang="en-US" sz="2000" dirty="0">
                <a:solidFill>
                  <a:schemeClr val="accent5">
                    <a:lumMod val="25000"/>
                  </a:schemeClr>
                </a:solidFill>
                <a:latin typeface="Calibri" panose="020F0502020204030204" pitchFamily="34" charset="0"/>
              </a:rPr>
              <a:t>Special Considerations </a:t>
            </a:r>
          </a:p>
          <a:p>
            <a:pPr marL="914400" lvl="1"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Tailor music choice to individual preferences </a:t>
            </a:r>
          </a:p>
          <a:p>
            <a:pPr marL="914400" lvl="1"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Choose music from the era of their mid-teens to            mid-20’s for best recall</a:t>
            </a:r>
          </a:p>
          <a:p>
            <a:pPr marL="457200"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7. Music</a:t>
            </a:r>
          </a:p>
        </p:txBody>
      </p:sp>
      <p:pic>
        <p:nvPicPr>
          <p:cNvPr id="6146" name="Picture 2" descr="Benefits of Music Therapy for Seniors ...">
            <a:extLst>
              <a:ext uri="{FF2B5EF4-FFF2-40B4-BE49-F238E27FC236}">
                <a16:creationId xmlns:a16="http://schemas.microsoft.com/office/drawing/2014/main" id="{365F0654-17D7-DB04-65D3-A0CDFB59E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38" y="2167852"/>
            <a:ext cx="4346454" cy="3255645"/>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4AD99FC5-19D6-D08D-0164-0DE286CB5904}"/>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Bolby</a:t>
            </a:r>
            <a:r>
              <a:rPr lang="en-US" sz="1200" dirty="0"/>
              <a:t> Sifton et al., 2011)</a:t>
            </a:r>
          </a:p>
        </p:txBody>
      </p:sp>
    </p:spTree>
    <p:extLst>
      <p:ext uri="{BB962C8B-B14F-4D97-AF65-F5344CB8AC3E}">
        <p14:creationId xmlns:p14="http://schemas.microsoft.com/office/powerpoint/2010/main" val="417161961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284140" y="2123386"/>
            <a:ext cx="6871855" cy="4271384"/>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lvl="1" algn="l">
              <a:buClr>
                <a:srgbClr val="800000"/>
              </a:buClr>
              <a:defRPr/>
            </a:pPr>
            <a:r>
              <a:rPr lang="en-US" altLang="en-US" sz="2000" dirty="0">
                <a:solidFill>
                  <a:schemeClr val="accent5">
                    <a:lumMod val="25000"/>
                  </a:schemeClr>
                </a:solidFill>
                <a:latin typeface="Calibri" panose="020F0502020204030204" pitchFamily="34" charset="0"/>
              </a:rPr>
              <a:t>Intact in the early / middle stages</a:t>
            </a:r>
          </a:p>
          <a:p>
            <a:pPr marL="914400" lvl="1"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lvl="1" algn="l">
              <a:buClr>
                <a:srgbClr val="800000"/>
              </a:buClr>
              <a:defRPr/>
            </a:pPr>
            <a:r>
              <a:rPr lang="en-US" altLang="en-US" sz="2000" dirty="0">
                <a:solidFill>
                  <a:schemeClr val="accent5">
                    <a:lumMod val="25000"/>
                  </a:schemeClr>
                </a:solidFill>
                <a:latin typeface="Calibri" panose="020F0502020204030204" pitchFamily="34" charset="0"/>
              </a:rPr>
              <a:t>Less impaired with progression of disease</a:t>
            </a:r>
          </a:p>
          <a:p>
            <a:pPr marL="914400" lvl="1"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lvl="1" algn="l">
              <a:buClr>
                <a:srgbClr val="800000"/>
              </a:buClr>
              <a:defRPr/>
            </a:pPr>
            <a:r>
              <a:rPr lang="en-US" altLang="en-US" sz="2000" dirty="0">
                <a:solidFill>
                  <a:schemeClr val="accent5">
                    <a:lumMod val="25000"/>
                  </a:schemeClr>
                </a:solidFill>
                <a:latin typeface="Calibri" panose="020F0502020204030204" pitchFamily="34" charset="0"/>
              </a:rPr>
              <a:t>Events of personal significance are most memorable</a:t>
            </a:r>
          </a:p>
          <a:p>
            <a:pPr marL="1371600" lvl="2"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E.g. Wedding day, Graduation, Birth of children </a:t>
            </a:r>
          </a:p>
          <a:p>
            <a:pPr marL="914400" lvl="1"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lvl="1" algn="l">
              <a:buClr>
                <a:srgbClr val="800000"/>
              </a:buClr>
              <a:defRPr/>
            </a:pPr>
            <a:r>
              <a:rPr lang="en-US" altLang="en-US" sz="2000" dirty="0">
                <a:solidFill>
                  <a:schemeClr val="accent5">
                    <a:lumMod val="25000"/>
                  </a:schemeClr>
                </a:solidFill>
                <a:latin typeface="Calibri" panose="020F0502020204030204" pitchFamily="34" charset="0"/>
              </a:rPr>
              <a:t>Memories of childhood and young adulthood are better preserved than more recent memories</a:t>
            </a:r>
          </a:p>
          <a:p>
            <a:pPr marL="1371600" lvl="2"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E.g. Will not remember something that happened   5 minutes ago vs will remember an event that occurred 50 years ago</a:t>
            </a:r>
            <a:endParaRPr lang="en-US" altLang="en-US" sz="28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8. Long-term Memory</a:t>
            </a:r>
          </a:p>
        </p:txBody>
      </p:sp>
      <p:sp>
        <p:nvSpPr>
          <p:cNvPr id="3" name="TextBox 2">
            <a:extLst>
              <a:ext uri="{FF2B5EF4-FFF2-40B4-BE49-F238E27FC236}">
                <a16:creationId xmlns:a16="http://schemas.microsoft.com/office/drawing/2014/main" id="{733C85FD-A9B0-15BE-FED7-DE9BBCFDD27A}"/>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Bolby</a:t>
            </a:r>
            <a:r>
              <a:rPr lang="en-US" sz="1200" dirty="0"/>
              <a:t> Sifton et al., 2011)</a:t>
            </a:r>
          </a:p>
        </p:txBody>
      </p:sp>
      <p:pic>
        <p:nvPicPr>
          <p:cNvPr id="7" name="Picture 6" descr="Bride exiting the car">
            <a:extLst>
              <a:ext uri="{FF2B5EF4-FFF2-40B4-BE49-F238E27FC236}">
                <a16:creationId xmlns:a16="http://schemas.microsoft.com/office/drawing/2014/main" id="{0FBE1158-7BE6-3F7B-FFCC-74C90E4F9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7823" y="2400269"/>
            <a:ext cx="3897596" cy="2601222"/>
          </a:xfrm>
          <a:prstGeom prst="rect">
            <a:avLst/>
          </a:prstGeom>
        </p:spPr>
      </p:pic>
    </p:spTree>
    <p:extLst>
      <p:ext uri="{BB962C8B-B14F-4D97-AF65-F5344CB8AC3E}">
        <p14:creationId xmlns:p14="http://schemas.microsoft.com/office/powerpoint/2010/main" val="2106930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uadroTexto 3">
            <a:extLst>
              <a:ext uri="{FF2B5EF4-FFF2-40B4-BE49-F238E27FC236}">
                <a16:creationId xmlns:a16="http://schemas.microsoft.com/office/drawing/2014/main" id="{0994FF8C-7618-66D7-B681-2FF0299F3892}"/>
              </a:ext>
            </a:extLst>
          </p:cNvPr>
          <p:cNvSpPr txBox="1">
            <a:spLocks noChangeArrowheads="1"/>
          </p:cNvSpPr>
          <p:nvPr/>
        </p:nvSpPr>
        <p:spPr bwMode="auto">
          <a:xfrm>
            <a:off x="1362269" y="975573"/>
            <a:ext cx="6149782" cy="523220"/>
          </a:xfrm>
          <a:prstGeom prst="rect">
            <a:avLst/>
          </a:prstGeom>
          <a:noFill/>
          <a:ln>
            <a:noFill/>
          </a:ln>
        </p:spPr>
        <p:txBody>
          <a:bodyPr wrap="squar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800" b="1" dirty="0">
                <a:solidFill>
                  <a:srgbClr val="FFFFFF"/>
                </a:solidFill>
                <a:latin typeface="Calibri" panose="020F0502020204030204"/>
              </a:rPr>
              <a:t>Title</a:t>
            </a:r>
          </a:p>
        </p:txBody>
      </p:sp>
      <p:sp>
        <p:nvSpPr>
          <p:cNvPr id="20" name="Rectángulo redondeado 19">
            <a:extLst>
              <a:ext uri="{FF2B5EF4-FFF2-40B4-BE49-F238E27FC236}">
                <a16:creationId xmlns:a16="http://schemas.microsoft.com/office/drawing/2014/main" id="{CDD33AA7-2F9A-D971-4812-E7ABD1C90FBB}"/>
              </a:ext>
            </a:extLst>
          </p:cNvPr>
          <p:cNvSpPr/>
          <p:nvPr/>
        </p:nvSpPr>
        <p:spPr>
          <a:xfrm>
            <a:off x="877079" y="1522414"/>
            <a:ext cx="10804848" cy="3825875"/>
          </a:xfrm>
          <a:prstGeom prst="roundRect">
            <a:avLst>
              <a:gd name="adj" fmla="val 4951"/>
            </a:avLst>
          </a:prstGeom>
          <a:solidFill>
            <a:schemeClr val="bg1"/>
          </a:solidFill>
          <a:ln>
            <a:noFill/>
          </a:ln>
          <a:effectLst>
            <a:outerShdw blurRad="520700" dist="203200" dir="5580000" sx="68000" sy="68000" rotWithShape="0">
              <a:srgbClr val="6060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endParaRPr lang="en-US" sz="1350" dirty="0">
              <a:solidFill>
                <a:srgbClr val="FFFFFF"/>
              </a:solidFill>
              <a:latin typeface="Calibri" panose="020F0502020204030204"/>
            </a:endParaRPr>
          </a:p>
        </p:txBody>
      </p:sp>
      <p:sp>
        <p:nvSpPr>
          <p:cNvPr id="34" name="CuadroTexto 33">
            <a:extLst>
              <a:ext uri="{FF2B5EF4-FFF2-40B4-BE49-F238E27FC236}">
                <a16:creationId xmlns:a16="http://schemas.microsoft.com/office/drawing/2014/main" id="{C77A6FB7-0BA5-51C0-5FC0-7DDC2F2DD582}"/>
              </a:ext>
            </a:extLst>
          </p:cNvPr>
          <p:cNvSpPr txBox="1"/>
          <p:nvPr/>
        </p:nvSpPr>
        <p:spPr>
          <a:xfrm>
            <a:off x="1335834" y="3136613"/>
            <a:ext cx="9887337" cy="584775"/>
          </a:xfrm>
          <a:prstGeom prst="rect">
            <a:avLst/>
          </a:prstGeom>
          <a:noFill/>
        </p:spPr>
        <p:txBody>
          <a:bodyPr wrap="square" l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0" fontAlgn="base" hangingPunct="0">
              <a:spcBef>
                <a:spcPct val="0"/>
              </a:spcBef>
              <a:spcAft>
                <a:spcPct val="0"/>
              </a:spcAft>
              <a:defRPr/>
            </a:pPr>
            <a:r>
              <a:rPr lang="en-US" altLang="en-US" sz="3200" dirty="0">
                <a:solidFill>
                  <a:srgbClr val="24282C"/>
                </a:solidFill>
                <a:latin typeface="Calibri" panose="020F0502020204030204"/>
              </a:rPr>
              <a:t>Tailoring Activities to Support Changing Needs</a:t>
            </a:r>
            <a:endParaRPr lang="en-US" altLang="en-US" sz="2800" dirty="0">
              <a:solidFill>
                <a:srgbClr val="24282C"/>
              </a:solidFill>
              <a:latin typeface="Montserrat" pitchFamily="2" charset="0"/>
            </a:endParaRPr>
          </a:p>
        </p:txBody>
      </p:sp>
    </p:spTree>
    <p:extLst>
      <p:ext uri="{BB962C8B-B14F-4D97-AF65-F5344CB8AC3E}">
        <p14:creationId xmlns:p14="http://schemas.microsoft.com/office/powerpoint/2010/main" val="1901401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uadroTexto 3">
            <a:extLst>
              <a:ext uri="{FF2B5EF4-FFF2-40B4-BE49-F238E27FC236}">
                <a16:creationId xmlns:a16="http://schemas.microsoft.com/office/drawing/2014/main" id="{0994FF8C-7618-66D7-B681-2FF0299F3892}"/>
              </a:ext>
            </a:extLst>
          </p:cNvPr>
          <p:cNvSpPr txBox="1">
            <a:spLocks noChangeArrowheads="1"/>
          </p:cNvSpPr>
          <p:nvPr/>
        </p:nvSpPr>
        <p:spPr bwMode="auto">
          <a:xfrm>
            <a:off x="1362270" y="975573"/>
            <a:ext cx="6149783" cy="523220"/>
          </a:xfrm>
          <a:prstGeom prst="rect">
            <a:avLst/>
          </a:prstGeom>
          <a:noFill/>
          <a:ln>
            <a:noFill/>
          </a:ln>
        </p:spPr>
        <p:txBody>
          <a:bodyPr wrap="squar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800" b="1" dirty="0">
                <a:solidFill>
                  <a:srgbClr val="FFFFFF"/>
                </a:solidFill>
                <a:latin typeface="Calibri" panose="020F0502020204030204"/>
              </a:rPr>
              <a:t>Title</a:t>
            </a:r>
          </a:p>
        </p:txBody>
      </p:sp>
      <p:sp>
        <p:nvSpPr>
          <p:cNvPr id="2" name="TextBox 1">
            <a:extLst>
              <a:ext uri="{FF2B5EF4-FFF2-40B4-BE49-F238E27FC236}">
                <a16:creationId xmlns:a16="http://schemas.microsoft.com/office/drawing/2014/main" id="{2C6CA72A-1F86-A84B-A829-B8937A8A270B}"/>
              </a:ext>
            </a:extLst>
          </p:cNvPr>
          <p:cNvSpPr txBox="1"/>
          <p:nvPr/>
        </p:nvSpPr>
        <p:spPr>
          <a:xfrm>
            <a:off x="890819" y="13500"/>
            <a:ext cx="9856909" cy="400110"/>
          </a:xfrm>
          <a:prstGeom prst="rect">
            <a:avLst/>
          </a:prstGeom>
          <a:noFill/>
        </p:spPr>
        <p:txBody>
          <a:bodyPr wrap="square" rtlCol="0">
            <a:spAutoFit/>
          </a:bodyPr>
          <a:lstStyle/>
          <a:p>
            <a:r>
              <a:rPr lang="en-US" sz="2000" b="1" u="sng" dirty="0">
                <a:latin typeface="Abadi" panose="020B0604020104020204" pitchFamily="34" charset="0"/>
              </a:rPr>
              <a:t>Functional Assessment Staging Test (FAST)</a:t>
            </a:r>
          </a:p>
        </p:txBody>
      </p:sp>
      <p:graphicFrame>
        <p:nvGraphicFramePr>
          <p:cNvPr id="3" name="Table 2">
            <a:extLst>
              <a:ext uri="{FF2B5EF4-FFF2-40B4-BE49-F238E27FC236}">
                <a16:creationId xmlns:a16="http://schemas.microsoft.com/office/drawing/2014/main" id="{A3D6AEC8-904F-F972-BE9F-B2B733C7E6C0}"/>
              </a:ext>
            </a:extLst>
          </p:cNvPr>
          <p:cNvGraphicFramePr>
            <a:graphicFrameLocks noGrp="1"/>
          </p:cNvGraphicFramePr>
          <p:nvPr/>
        </p:nvGraphicFramePr>
        <p:xfrm>
          <a:off x="2092603" y="571310"/>
          <a:ext cx="7822302" cy="6176260"/>
        </p:xfrm>
        <a:graphic>
          <a:graphicData uri="http://schemas.openxmlformats.org/drawingml/2006/table">
            <a:tbl>
              <a:tblPr firstRow="1" bandRow="1">
                <a:tableStyleId>{5C22544A-7EE6-4342-B048-85BDC9FD1C3A}</a:tableStyleId>
              </a:tblPr>
              <a:tblGrid>
                <a:gridCol w="450027">
                  <a:extLst>
                    <a:ext uri="{9D8B030D-6E8A-4147-A177-3AD203B41FA5}">
                      <a16:colId xmlns:a16="http://schemas.microsoft.com/office/drawing/2014/main" val="20000"/>
                    </a:ext>
                  </a:extLst>
                </a:gridCol>
                <a:gridCol w="1229270">
                  <a:extLst>
                    <a:ext uri="{9D8B030D-6E8A-4147-A177-3AD203B41FA5}">
                      <a16:colId xmlns:a16="http://schemas.microsoft.com/office/drawing/2014/main" val="20001"/>
                    </a:ext>
                  </a:extLst>
                </a:gridCol>
                <a:gridCol w="2841455">
                  <a:extLst>
                    <a:ext uri="{9D8B030D-6E8A-4147-A177-3AD203B41FA5}">
                      <a16:colId xmlns:a16="http://schemas.microsoft.com/office/drawing/2014/main" val="20002"/>
                    </a:ext>
                  </a:extLst>
                </a:gridCol>
                <a:gridCol w="1546577">
                  <a:extLst>
                    <a:ext uri="{9D8B030D-6E8A-4147-A177-3AD203B41FA5}">
                      <a16:colId xmlns:a16="http://schemas.microsoft.com/office/drawing/2014/main" val="20003"/>
                    </a:ext>
                  </a:extLst>
                </a:gridCol>
                <a:gridCol w="1754973">
                  <a:extLst>
                    <a:ext uri="{9D8B030D-6E8A-4147-A177-3AD203B41FA5}">
                      <a16:colId xmlns:a16="http://schemas.microsoft.com/office/drawing/2014/main" val="3746590348"/>
                    </a:ext>
                  </a:extLst>
                </a:gridCol>
              </a:tblGrid>
              <a:tr h="538480">
                <a:tc gridSpan="2">
                  <a:txBody>
                    <a:bodyPr/>
                    <a:lstStyle/>
                    <a:p>
                      <a:r>
                        <a:rPr lang="en-CA" sz="1500" noProof="0" dirty="0"/>
                        <a:t>Stage</a:t>
                      </a:r>
                    </a:p>
                  </a:txBody>
                  <a:tcPr>
                    <a:solidFill>
                      <a:srgbClr val="48A4AE"/>
                    </a:solidFill>
                  </a:tcPr>
                </a:tc>
                <a:tc hMerge="1">
                  <a:txBody>
                    <a:bodyPr/>
                    <a:lstStyle/>
                    <a:p>
                      <a:endParaRPr lang="en-CA" dirty="0"/>
                    </a:p>
                  </a:txBody>
                  <a:tcPr/>
                </a:tc>
                <a:tc>
                  <a:txBody>
                    <a:bodyPr/>
                    <a:lstStyle/>
                    <a:p>
                      <a:r>
                        <a:rPr lang="en-CA" sz="1500" noProof="0" dirty="0"/>
                        <a:t>Brief description</a:t>
                      </a:r>
                    </a:p>
                  </a:txBody>
                  <a:tcPr>
                    <a:solidFill>
                      <a:srgbClr val="48A4AE"/>
                    </a:solidFill>
                  </a:tcPr>
                </a:tc>
                <a:tc>
                  <a:txBody>
                    <a:bodyPr/>
                    <a:lstStyle/>
                    <a:p>
                      <a:pPr algn="ctr"/>
                      <a:r>
                        <a:rPr lang="en-CA" sz="1500" noProof="0" dirty="0"/>
                        <a:t>Developmental Age</a:t>
                      </a:r>
                    </a:p>
                  </a:txBody>
                  <a:tcPr>
                    <a:solidFill>
                      <a:schemeClr val="accent2"/>
                    </a:solidFill>
                  </a:tcPr>
                </a:tc>
                <a:tc>
                  <a:txBody>
                    <a:bodyPr/>
                    <a:lstStyle/>
                    <a:p>
                      <a:pPr algn="ctr"/>
                      <a:r>
                        <a:rPr lang="en-CA" sz="1500" noProof="0" dirty="0"/>
                        <a:t>Average duration of stage</a:t>
                      </a:r>
                    </a:p>
                  </a:txBody>
                  <a:tcPr>
                    <a:solidFill>
                      <a:srgbClr val="48A4AE"/>
                    </a:solidFill>
                  </a:tcPr>
                </a:tc>
                <a:extLst>
                  <a:ext uri="{0D108BD9-81ED-4DB2-BD59-A6C34878D82A}">
                    <a16:rowId xmlns:a16="http://schemas.microsoft.com/office/drawing/2014/main" val="10000"/>
                  </a:ext>
                </a:extLst>
              </a:tr>
              <a:tr h="378409">
                <a:tc>
                  <a:txBody>
                    <a:bodyPr/>
                    <a:lstStyle/>
                    <a:p>
                      <a:r>
                        <a:rPr lang="en-CA" sz="1600" noProof="0" dirty="0"/>
                        <a:t>1</a:t>
                      </a:r>
                    </a:p>
                  </a:txBody>
                  <a:tcPr>
                    <a:solidFill>
                      <a:schemeClr val="accent3">
                        <a:lumMod val="20000"/>
                        <a:lumOff val="80000"/>
                      </a:schemeClr>
                    </a:solidFill>
                  </a:tcPr>
                </a:tc>
                <a:tc>
                  <a:txBody>
                    <a:bodyPr/>
                    <a:lstStyle/>
                    <a:p>
                      <a:r>
                        <a:rPr lang="en-CA" sz="1600" noProof="0" dirty="0"/>
                        <a:t>Normal</a:t>
                      </a:r>
                    </a:p>
                  </a:txBody>
                  <a:tcPr>
                    <a:solidFill>
                      <a:schemeClr val="accent3">
                        <a:lumMod val="20000"/>
                        <a:lumOff val="80000"/>
                      </a:schemeClr>
                    </a:solidFill>
                  </a:tcPr>
                </a:tc>
                <a:tc>
                  <a:txBody>
                    <a:bodyPr/>
                    <a:lstStyle/>
                    <a:p>
                      <a:r>
                        <a:rPr lang="en-CA" sz="1600" noProof="0" dirty="0"/>
                        <a:t>No deficits</a:t>
                      </a:r>
                    </a:p>
                  </a:txBody>
                  <a:tcPr>
                    <a:solidFill>
                      <a:schemeClr val="accent3">
                        <a:lumMod val="20000"/>
                        <a:lumOff val="80000"/>
                      </a:schemeClr>
                    </a:solidFill>
                  </a:tcPr>
                </a:tc>
                <a:tc>
                  <a:txBody>
                    <a:bodyPr/>
                    <a:lstStyle/>
                    <a:p>
                      <a:r>
                        <a:rPr lang="en-CA" sz="1600" noProof="0" dirty="0"/>
                        <a:t>Adult</a:t>
                      </a:r>
                    </a:p>
                  </a:txBody>
                  <a:tcPr>
                    <a:solidFill>
                      <a:schemeClr val="accent2"/>
                    </a:solidFill>
                  </a:tcPr>
                </a:tc>
                <a:tc>
                  <a:txBody>
                    <a:bodyPr/>
                    <a:lstStyle/>
                    <a:p>
                      <a:r>
                        <a:rPr lang="en-CA" sz="1600" noProof="0" dirty="0"/>
                        <a:t>N/A</a:t>
                      </a:r>
                    </a:p>
                  </a:txBody>
                  <a:tcPr>
                    <a:solidFill>
                      <a:schemeClr val="accent3">
                        <a:lumMod val="20000"/>
                        <a:lumOff val="80000"/>
                      </a:schemeClr>
                    </a:solidFill>
                  </a:tcPr>
                </a:tc>
                <a:extLst>
                  <a:ext uri="{0D108BD9-81ED-4DB2-BD59-A6C34878D82A}">
                    <a16:rowId xmlns:a16="http://schemas.microsoft.com/office/drawing/2014/main" val="10001"/>
                  </a:ext>
                </a:extLst>
              </a:tr>
              <a:tr h="538480">
                <a:tc>
                  <a:txBody>
                    <a:bodyPr/>
                    <a:lstStyle/>
                    <a:p>
                      <a:r>
                        <a:rPr lang="en-CA" sz="1600" noProof="0" dirty="0"/>
                        <a:t>2</a:t>
                      </a:r>
                    </a:p>
                  </a:txBody>
                  <a:tcPr>
                    <a:solidFill>
                      <a:schemeClr val="accent3">
                        <a:lumMod val="20000"/>
                        <a:lumOff val="80000"/>
                      </a:schemeClr>
                    </a:solidFill>
                  </a:tcPr>
                </a:tc>
                <a:tc>
                  <a:txBody>
                    <a:bodyPr/>
                    <a:lstStyle/>
                    <a:p>
                      <a:r>
                        <a:rPr lang="en-CA" sz="1600" noProof="0" dirty="0"/>
                        <a:t>Possible MCI</a:t>
                      </a:r>
                    </a:p>
                  </a:txBody>
                  <a:tcPr>
                    <a:solidFill>
                      <a:schemeClr val="accent3">
                        <a:lumMod val="20000"/>
                        <a:lumOff val="80000"/>
                      </a:schemeClr>
                    </a:solidFill>
                  </a:tcPr>
                </a:tc>
                <a:tc>
                  <a:txBody>
                    <a:bodyPr/>
                    <a:lstStyle/>
                    <a:p>
                      <a:r>
                        <a:rPr lang="en-CA" sz="1600" noProof="0" dirty="0"/>
                        <a:t>Subjective</a:t>
                      </a:r>
                      <a:r>
                        <a:rPr lang="en-CA" sz="1600" baseline="0" noProof="0" dirty="0"/>
                        <a:t> deficits</a:t>
                      </a:r>
                      <a:endParaRPr lang="en-CA" sz="1600" noProof="0" dirty="0"/>
                    </a:p>
                  </a:txBody>
                  <a:tcPr>
                    <a:solidFill>
                      <a:schemeClr val="accent3">
                        <a:lumMod val="20000"/>
                        <a:lumOff val="80000"/>
                      </a:schemeClr>
                    </a:solidFill>
                  </a:tcPr>
                </a:tc>
                <a:tc>
                  <a:txBody>
                    <a:bodyPr/>
                    <a:lstStyle/>
                    <a:p>
                      <a:r>
                        <a:rPr lang="en-CA" sz="1600" noProof="0" dirty="0"/>
                        <a:t>Adult</a:t>
                      </a:r>
                    </a:p>
                  </a:txBody>
                  <a:tcPr>
                    <a:solidFill>
                      <a:schemeClr val="accent2"/>
                    </a:solidFill>
                  </a:tcPr>
                </a:tc>
                <a:tc>
                  <a:txBody>
                    <a:bodyPr/>
                    <a:lstStyle/>
                    <a:p>
                      <a:r>
                        <a:rPr lang="en-CA" sz="1600" noProof="0" dirty="0"/>
                        <a:t>Unknown</a:t>
                      </a:r>
                    </a:p>
                  </a:txBody>
                  <a:tcPr>
                    <a:solidFill>
                      <a:schemeClr val="accent3">
                        <a:lumMod val="20000"/>
                        <a:lumOff val="80000"/>
                      </a:schemeClr>
                    </a:solidFill>
                  </a:tcPr>
                </a:tc>
                <a:extLst>
                  <a:ext uri="{0D108BD9-81ED-4DB2-BD59-A6C34878D82A}">
                    <a16:rowId xmlns:a16="http://schemas.microsoft.com/office/drawing/2014/main" val="10002"/>
                  </a:ext>
                </a:extLst>
              </a:tr>
              <a:tr h="401480">
                <a:tc>
                  <a:txBody>
                    <a:bodyPr/>
                    <a:lstStyle/>
                    <a:p>
                      <a:r>
                        <a:rPr lang="en-CA" sz="1600" noProof="0" dirty="0"/>
                        <a:t>3</a:t>
                      </a:r>
                    </a:p>
                  </a:txBody>
                  <a:tcPr>
                    <a:solidFill>
                      <a:schemeClr val="accent3">
                        <a:lumMod val="20000"/>
                        <a:lumOff val="80000"/>
                      </a:schemeClr>
                    </a:solidFill>
                  </a:tcPr>
                </a:tc>
                <a:tc>
                  <a:txBody>
                    <a:bodyPr/>
                    <a:lstStyle/>
                    <a:p>
                      <a:r>
                        <a:rPr lang="en-CA" sz="1600" noProof="0" dirty="0"/>
                        <a:t>MCI</a:t>
                      </a:r>
                    </a:p>
                  </a:txBody>
                  <a:tcPr>
                    <a:solidFill>
                      <a:schemeClr val="accent3">
                        <a:lumMod val="20000"/>
                        <a:lumOff val="80000"/>
                      </a:schemeClr>
                    </a:solidFill>
                  </a:tcPr>
                </a:tc>
                <a:tc>
                  <a:txBody>
                    <a:bodyPr/>
                    <a:lstStyle/>
                    <a:p>
                      <a:r>
                        <a:rPr lang="en-CA" sz="1600" noProof="0" dirty="0"/>
                        <a:t>Difficulty</a:t>
                      </a:r>
                      <a:r>
                        <a:rPr lang="en-CA" sz="1600" baseline="0" noProof="0" dirty="0"/>
                        <a:t> with complex IADLs</a:t>
                      </a:r>
                      <a:endParaRPr lang="en-CA" sz="1600" noProof="0" dirty="0"/>
                    </a:p>
                  </a:txBody>
                  <a:tcPr>
                    <a:solidFill>
                      <a:schemeClr val="accent3">
                        <a:lumMod val="20000"/>
                        <a:lumOff val="80000"/>
                      </a:schemeClr>
                    </a:solidFill>
                  </a:tcPr>
                </a:tc>
                <a:tc>
                  <a:txBody>
                    <a:bodyPr/>
                    <a:lstStyle/>
                    <a:p>
                      <a:r>
                        <a:rPr lang="en-CA" sz="1600" noProof="0" dirty="0"/>
                        <a:t>12+</a:t>
                      </a:r>
                    </a:p>
                  </a:txBody>
                  <a:tcPr>
                    <a:solidFill>
                      <a:schemeClr val="accent2"/>
                    </a:solidFill>
                  </a:tcPr>
                </a:tc>
                <a:tc>
                  <a:txBody>
                    <a:bodyPr/>
                    <a:lstStyle/>
                    <a:p>
                      <a:r>
                        <a:rPr lang="en-CA" sz="1600" noProof="0" dirty="0"/>
                        <a:t>7 years</a:t>
                      </a:r>
                    </a:p>
                  </a:txBody>
                  <a:tcPr>
                    <a:solidFill>
                      <a:schemeClr val="accent3">
                        <a:lumMod val="20000"/>
                        <a:lumOff val="80000"/>
                      </a:schemeClr>
                    </a:solidFill>
                  </a:tcPr>
                </a:tc>
                <a:extLst>
                  <a:ext uri="{0D108BD9-81ED-4DB2-BD59-A6C34878D82A}">
                    <a16:rowId xmlns:a16="http://schemas.microsoft.com/office/drawing/2014/main" val="10003"/>
                  </a:ext>
                </a:extLst>
              </a:tr>
              <a:tr h="378409">
                <a:tc>
                  <a:txBody>
                    <a:bodyPr/>
                    <a:lstStyle/>
                    <a:p>
                      <a:r>
                        <a:rPr lang="en-CA" sz="1600" noProof="0" dirty="0"/>
                        <a:t>4</a:t>
                      </a:r>
                    </a:p>
                  </a:txBody>
                  <a:tcPr>
                    <a:solidFill>
                      <a:schemeClr val="accent3">
                        <a:lumMod val="20000"/>
                        <a:lumOff val="80000"/>
                      </a:schemeClr>
                    </a:solidFill>
                  </a:tcPr>
                </a:tc>
                <a:tc>
                  <a:txBody>
                    <a:bodyPr/>
                    <a:lstStyle/>
                    <a:p>
                      <a:r>
                        <a:rPr lang="en-CA" sz="1600" noProof="0" dirty="0"/>
                        <a:t>Mild</a:t>
                      </a:r>
                    </a:p>
                  </a:txBody>
                  <a:tcPr>
                    <a:solidFill>
                      <a:schemeClr val="accent3">
                        <a:lumMod val="20000"/>
                        <a:lumOff val="80000"/>
                      </a:schemeClr>
                    </a:solidFill>
                  </a:tcPr>
                </a:tc>
                <a:tc>
                  <a:txBody>
                    <a:bodyPr/>
                    <a:lstStyle/>
                    <a:p>
                      <a:r>
                        <a:rPr lang="en-CA" sz="1600" baseline="0" noProof="0" dirty="0"/>
                        <a:t>IADLs affected (cooking, bills)</a:t>
                      </a:r>
                      <a:endParaRPr lang="en-CA" sz="1600" noProof="0" dirty="0"/>
                    </a:p>
                  </a:txBody>
                  <a:tcPr>
                    <a:solidFill>
                      <a:schemeClr val="accent3">
                        <a:lumMod val="20000"/>
                        <a:lumOff val="80000"/>
                      </a:schemeClr>
                    </a:solidFill>
                  </a:tcPr>
                </a:tc>
                <a:tc>
                  <a:txBody>
                    <a:bodyPr/>
                    <a:lstStyle/>
                    <a:p>
                      <a:r>
                        <a:rPr lang="en-CA" sz="1600" noProof="0" dirty="0"/>
                        <a:t>8-12 years</a:t>
                      </a:r>
                    </a:p>
                  </a:txBody>
                  <a:tcPr>
                    <a:solidFill>
                      <a:schemeClr val="accent2"/>
                    </a:solidFill>
                  </a:tcPr>
                </a:tc>
                <a:tc>
                  <a:txBody>
                    <a:bodyPr/>
                    <a:lstStyle/>
                    <a:p>
                      <a:r>
                        <a:rPr lang="en-CA" sz="1600" noProof="0" dirty="0"/>
                        <a:t>2 years</a:t>
                      </a:r>
                    </a:p>
                  </a:txBody>
                  <a:tcPr>
                    <a:solidFill>
                      <a:schemeClr val="accent3">
                        <a:lumMod val="20000"/>
                        <a:lumOff val="80000"/>
                      </a:schemeClr>
                    </a:solidFill>
                  </a:tcPr>
                </a:tc>
                <a:extLst>
                  <a:ext uri="{0D108BD9-81ED-4DB2-BD59-A6C34878D82A}">
                    <a16:rowId xmlns:a16="http://schemas.microsoft.com/office/drawing/2014/main" val="10004"/>
                  </a:ext>
                </a:extLst>
              </a:tr>
              <a:tr h="518815">
                <a:tc>
                  <a:txBody>
                    <a:bodyPr/>
                    <a:lstStyle/>
                    <a:p>
                      <a:r>
                        <a:rPr lang="en-CA" sz="1600" noProof="0" dirty="0"/>
                        <a:t>5</a:t>
                      </a: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t>Moderate</a:t>
                      </a:r>
                    </a:p>
                  </a:txBody>
                  <a:tcPr>
                    <a:solidFill>
                      <a:schemeClr val="accent3">
                        <a:lumMod val="20000"/>
                        <a:lumOff val="80000"/>
                      </a:schemeClr>
                    </a:solidFill>
                  </a:tcPr>
                </a:tc>
                <a:tc>
                  <a:txBody>
                    <a:bodyPr/>
                    <a:lstStyle/>
                    <a:p>
                      <a:r>
                        <a:rPr lang="en-CA" sz="1600" noProof="0" dirty="0"/>
                        <a:t>Needs help selecting proper attire</a:t>
                      </a:r>
                    </a:p>
                  </a:txBody>
                  <a:tcPr>
                    <a:solidFill>
                      <a:schemeClr val="accent3">
                        <a:lumMod val="20000"/>
                        <a:lumOff val="80000"/>
                      </a:schemeClr>
                    </a:solidFill>
                  </a:tcPr>
                </a:tc>
                <a:tc>
                  <a:txBody>
                    <a:bodyPr/>
                    <a:lstStyle/>
                    <a:p>
                      <a:r>
                        <a:rPr lang="en-CA" sz="1600" noProof="0" dirty="0"/>
                        <a:t>5 -7 years </a:t>
                      </a:r>
                    </a:p>
                  </a:txBody>
                  <a:tcPr>
                    <a:solidFill>
                      <a:schemeClr val="accent2"/>
                    </a:solidFill>
                  </a:tcPr>
                </a:tc>
                <a:tc>
                  <a:txBody>
                    <a:bodyPr/>
                    <a:lstStyle/>
                    <a:p>
                      <a:r>
                        <a:rPr lang="en-CA" sz="1600" noProof="0" dirty="0"/>
                        <a:t>1.5 years</a:t>
                      </a:r>
                    </a:p>
                  </a:txBody>
                  <a:tcPr>
                    <a:solidFill>
                      <a:schemeClr val="accent3">
                        <a:lumMod val="20000"/>
                        <a:lumOff val="80000"/>
                      </a:schemeClr>
                    </a:solidFill>
                  </a:tcPr>
                </a:tc>
                <a:extLst>
                  <a:ext uri="{0D108BD9-81ED-4DB2-BD59-A6C34878D82A}">
                    <a16:rowId xmlns:a16="http://schemas.microsoft.com/office/drawing/2014/main" val="10005"/>
                  </a:ext>
                </a:extLst>
              </a:tr>
              <a:tr h="1513637">
                <a:tc>
                  <a:txBody>
                    <a:bodyPr/>
                    <a:lstStyle/>
                    <a:p>
                      <a:r>
                        <a:rPr lang="en-CA" sz="1600" noProof="0" dirty="0"/>
                        <a:t>6a</a:t>
                      </a:r>
                    </a:p>
                    <a:p>
                      <a:r>
                        <a:rPr lang="en-CA" sz="1600" noProof="0" dirty="0"/>
                        <a:t>6b</a:t>
                      </a:r>
                    </a:p>
                    <a:p>
                      <a:r>
                        <a:rPr lang="en-CA" sz="1600" noProof="0" dirty="0"/>
                        <a:t>6c</a:t>
                      </a:r>
                    </a:p>
                    <a:p>
                      <a:r>
                        <a:rPr lang="en-CA" sz="1600" noProof="0" dirty="0"/>
                        <a:t>6d</a:t>
                      </a:r>
                    </a:p>
                    <a:p>
                      <a:r>
                        <a:rPr lang="en-CA" sz="1600" noProof="0" dirty="0"/>
                        <a:t>6e</a:t>
                      </a:r>
                    </a:p>
                  </a:txBody>
                  <a:tcPr>
                    <a:solidFill>
                      <a:schemeClr val="accent3">
                        <a:lumMod val="20000"/>
                        <a:lumOff val="80000"/>
                      </a:schemeClr>
                    </a:solidFill>
                  </a:tcPr>
                </a:tc>
                <a:tc>
                  <a:txBody>
                    <a:bodyPr/>
                    <a:lstStyle/>
                    <a:p>
                      <a:r>
                        <a:rPr lang="en-CA" sz="1600" noProof="0" dirty="0"/>
                        <a:t>Moderately</a:t>
                      </a:r>
                    </a:p>
                    <a:p>
                      <a:r>
                        <a:rPr lang="en-CA" sz="1600" noProof="0" dirty="0"/>
                        <a:t>Severe</a:t>
                      </a:r>
                    </a:p>
                  </a:txBody>
                  <a:tcPr>
                    <a:solidFill>
                      <a:schemeClr val="accent3">
                        <a:lumMod val="20000"/>
                        <a:lumOff val="80000"/>
                      </a:schemeClr>
                    </a:solidFill>
                  </a:tcPr>
                </a:tc>
                <a:tc>
                  <a:txBody>
                    <a:bodyPr/>
                    <a:lstStyle/>
                    <a:p>
                      <a:r>
                        <a:rPr lang="en-CA" sz="1600" noProof="0" dirty="0"/>
                        <a:t>Needs help putting on clothes </a:t>
                      </a:r>
                    </a:p>
                    <a:p>
                      <a:r>
                        <a:rPr lang="en-CA" sz="1600" noProof="0" dirty="0"/>
                        <a:t>Needs</a:t>
                      </a:r>
                      <a:r>
                        <a:rPr lang="en-CA" sz="1600" baseline="0" noProof="0" dirty="0"/>
                        <a:t> help bathing</a:t>
                      </a:r>
                    </a:p>
                    <a:p>
                      <a:r>
                        <a:rPr lang="en-CA" sz="1600" baseline="0" noProof="0" dirty="0"/>
                        <a:t>Needs help toileting</a:t>
                      </a:r>
                    </a:p>
                    <a:p>
                      <a:r>
                        <a:rPr lang="en-CA" sz="1600" baseline="0" noProof="0" dirty="0"/>
                        <a:t>Urinary incontinence</a:t>
                      </a:r>
                    </a:p>
                    <a:p>
                      <a:r>
                        <a:rPr lang="en-CA" sz="1600" baseline="0" noProof="0" dirty="0"/>
                        <a:t>Fecal incontinence</a:t>
                      </a:r>
                      <a:endParaRPr lang="en-CA" sz="1600" noProof="0" dirty="0"/>
                    </a:p>
                  </a:txBody>
                  <a:tcPr>
                    <a:solidFill>
                      <a:schemeClr val="accent3">
                        <a:lumMod val="20000"/>
                        <a:lumOff val="80000"/>
                      </a:schemeClr>
                    </a:solidFill>
                  </a:tcPr>
                </a:tc>
                <a:tc>
                  <a:txBody>
                    <a:bodyPr/>
                    <a:lstStyle/>
                    <a:p>
                      <a:r>
                        <a:rPr lang="en-CA" sz="1600" noProof="0" dirty="0"/>
                        <a:t>4-5 years</a:t>
                      </a:r>
                    </a:p>
                    <a:p>
                      <a:endParaRPr lang="en-CA" sz="1600" noProof="0" dirty="0"/>
                    </a:p>
                    <a:p>
                      <a:endParaRPr lang="en-CA" sz="1600" noProof="0" dirty="0"/>
                    </a:p>
                    <a:p>
                      <a:r>
                        <a:rPr lang="en-CA" sz="1600" noProof="0" dirty="0"/>
                        <a:t>2- 4</a:t>
                      </a:r>
                      <a:r>
                        <a:rPr lang="en-CA" sz="1600" baseline="0" noProof="0" dirty="0"/>
                        <a:t> year</a:t>
                      </a:r>
                      <a:r>
                        <a:rPr lang="en-CA" sz="1600" noProof="0" dirty="0"/>
                        <a:t>s</a:t>
                      </a:r>
                    </a:p>
                    <a:p>
                      <a:endParaRPr lang="en-CA" sz="1600" noProof="0" dirty="0"/>
                    </a:p>
                  </a:txBody>
                  <a:tcPr>
                    <a:solidFill>
                      <a:schemeClr val="accent2"/>
                    </a:solidFill>
                  </a:tcPr>
                </a:tc>
                <a:tc>
                  <a:txBody>
                    <a:bodyPr/>
                    <a:lstStyle/>
                    <a:p>
                      <a:r>
                        <a:rPr lang="en-CA" sz="1600" noProof="0" dirty="0"/>
                        <a:t>3.5 – 9.5 months</a:t>
                      </a:r>
                    </a:p>
                  </a:txBody>
                  <a:tcPr>
                    <a:solidFill>
                      <a:schemeClr val="accent3">
                        <a:lumMod val="20000"/>
                        <a:lumOff val="80000"/>
                      </a:schemeClr>
                    </a:solidFill>
                  </a:tcPr>
                </a:tc>
                <a:extLst>
                  <a:ext uri="{0D108BD9-81ED-4DB2-BD59-A6C34878D82A}">
                    <a16:rowId xmlns:a16="http://schemas.microsoft.com/office/drawing/2014/main" val="10006"/>
                  </a:ext>
                </a:extLst>
              </a:tr>
              <a:tr h="1797445">
                <a:tc>
                  <a:txBody>
                    <a:bodyPr/>
                    <a:lstStyle/>
                    <a:p>
                      <a:r>
                        <a:rPr lang="en-CA" sz="1600" noProof="0" dirty="0"/>
                        <a:t>7a</a:t>
                      </a:r>
                    </a:p>
                    <a:p>
                      <a:r>
                        <a:rPr lang="en-CA" sz="1600" noProof="0" dirty="0"/>
                        <a:t>7b</a:t>
                      </a:r>
                    </a:p>
                    <a:p>
                      <a:r>
                        <a:rPr lang="en-CA" sz="1600" noProof="0" dirty="0"/>
                        <a:t>7c</a:t>
                      </a:r>
                    </a:p>
                    <a:p>
                      <a:r>
                        <a:rPr lang="en-CA" sz="1600" noProof="0" dirty="0"/>
                        <a:t>7d</a:t>
                      </a:r>
                    </a:p>
                    <a:p>
                      <a:r>
                        <a:rPr lang="en-CA" sz="1600" noProof="0" dirty="0"/>
                        <a:t>7e</a:t>
                      </a:r>
                    </a:p>
                    <a:p>
                      <a:r>
                        <a:rPr lang="en-CA" sz="1600" noProof="0" dirty="0"/>
                        <a:t>7f</a:t>
                      </a:r>
                    </a:p>
                  </a:txBody>
                  <a:tcPr>
                    <a:solidFill>
                      <a:schemeClr val="accent3">
                        <a:lumMod val="20000"/>
                        <a:lumOff val="80000"/>
                      </a:schemeClr>
                    </a:solidFill>
                  </a:tcPr>
                </a:tc>
                <a:tc>
                  <a:txBody>
                    <a:bodyPr/>
                    <a:lstStyle/>
                    <a:p>
                      <a:r>
                        <a:rPr lang="en-CA" sz="1600" noProof="0" dirty="0"/>
                        <a:t>Severe/</a:t>
                      </a:r>
                    </a:p>
                    <a:p>
                      <a:r>
                        <a:rPr lang="en-CA" sz="1600" noProof="0" dirty="0"/>
                        <a:t>Advanced</a:t>
                      </a:r>
                    </a:p>
                    <a:p>
                      <a:endParaRPr lang="en-CA" sz="1600" noProof="0" dirty="0"/>
                    </a:p>
                    <a:p>
                      <a:endParaRPr lang="en-CA" sz="1600" noProof="0" dirty="0"/>
                    </a:p>
                    <a:p>
                      <a:endParaRPr lang="en-CA" sz="1600" noProof="0" dirty="0"/>
                    </a:p>
                  </a:txBody>
                  <a:tcPr>
                    <a:solidFill>
                      <a:schemeClr val="accent3">
                        <a:lumMod val="20000"/>
                        <a:lumOff val="80000"/>
                      </a:schemeClr>
                    </a:solidFill>
                  </a:tcPr>
                </a:tc>
                <a:tc>
                  <a:txBody>
                    <a:bodyPr/>
                    <a:lstStyle/>
                    <a:p>
                      <a:r>
                        <a:rPr lang="en-CA" sz="1600" noProof="0" dirty="0"/>
                        <a:t>Language: 5- 6 words</a:t>
                      </a:r>
                    </a:p>
                    <a:p>
                      <a:r>
                        <a:rPr lang="en-CA" sz="1600" noProof="0" dirty="0"/>
                        <a:t>Language: 1</a:t>
                      </a:r>
                      <a:r>
                        <a:rPr lang="en-CA" sz="1600" baseline="0" noProof="0" dirty="0"/>
                        <a:t> word</a:t>
                      </a:r>
                    </a:p>
                    <a:p>
                      <a:r>
                        <a:rPr lang="en-CA" sz="1600" baseline="0" noProof="0" dirty="0"/>
                        <a:t>Walking</a:t>
                      </a:r>
                    </a:p>
                    <a:p>
                      <a:r>
                        <a:rPr lang="en-CA" sz="1600" baseline="0" noProof="0" dirty="0"/>
                        <a:t>Sitting</a:t>
                      </a:r>
                    </a:p>
                    <a:p>
                      <a:r>
                        <a:rPr lang="en-CA" sz="1600" baseline="0" noProof="0" dirty="0"/>
                        <a:t>Smiling</a:t>
                      </a:r>
                    </a:p>
                    <a:p>
                      <a:r>
                        <a:rPr lang="en-CA" sz="1600" baseline="0" noProof="0" dirty="0"/>
                        <a:t>Holding one’s head up</a:t>
                      </a:r>
                    </a:p>
                  </a:txBody>
                  <a:tcPr>
                    <a:solidFill>
                      <a:schemeClr val="accent3">
                        <a:lumMod val="20000"/>
                        <a:lumOff val="80000"/>
                      </a:schemeClr>
                    </a:solidFill>
                  </a:tcPr>
                </a:tc>
                <a:tc>
                  <a:txBody>
                    <a:bodyPr/>
                    <a:lstStyle/>
                    <a:p>
                      <a:r>
                        <a:rPr lang="en-CA" sz="1600" noProof="0" dirty="0"/>
                        <a:t>12- 15 months</a:t>
                      </a:r>
                    </a:p>
                    <a:p>
                      <a:endParaRPr lang="en-CA" sz="1600" noProof="0" dirty="0"/>
                    </a:p>
                    <a:p>
                      <a:endParaRPr lang="en-CA" sz="1600" noProof="0" dirty="0"/>
                    </a:p>
                    <a:p>
                      <a:r>
                        <a:rPr lang="en-CA" sz="1600" noProof="0" dirty="0"/>
                        <a:t>1</a:t>
                      </a:r>
                      <a:r>
                        <a:rPr lang="en-CA" sz="1600" baseline="0" noProof="0" dirty="0"/>
                        <a:t>- 8 months</a:t>
                      </a:r>
                      <a:endParaRPr lang="en-CA" sz="1600" noProof="0" dirty="0"/>
                    </a:p>
                  </a:txBody>
                  <a:tcPr>
                    <a:solidFill>
                      <a:schemeClr val="accent2"/>
                    </a:solidFill>
                  </a:tcPr>
                </a:tc>
                <a:tc>
                  <a:txBody>
                    <a:bodyPr/>
                    <a:lstStyle/>
                    <a:p>
                      <a:r>
                        <a:rPr lang="en-CA" sz="1600" noProof="0" dirty="0"/>
                        <a:t>1 – 1.5 years</a:t>
                      </a:r>
                    </a:p>
                  </a:txBody>
                  <a:tcPr>
                    <a:solidFill>
                      <a:schemeClr val="accent3">
                        <a:lumMod val="20000"/>
                        <a:lumOff val="80000"/>
                      </a:schemeClr>
                    </a:solidFill>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D4D6F797-12D7-818A-9FD6-79D8D8FC353C}"/>
              </a:ext>
            </a:extLst>
          </p:cNvPr>
          <p:cNvSpPr txBox="1"/>
          <p:nvPr/>
        </p:nvSpPr>
        <p:spPr>
          <a:xfrm>
            <a:off x="756798" y="6609070"/>
            <a:ext cx="3357350" cy="276999"/>
          </a:xfrm>
          <a:prstGeom prst="rect">
            <a:avLst/>
          </a:prstGeom>
          <a:noFill/>
        </p:spPr>
        <p:txBody>
          <a:bodyPr wrap="square" rtlCol="0">
            <a:spAutoFit/>
          </a:bodyPr>
          <a:lstStyle/>
          <a:p>
            <a:r>
              <a:rPr lang="en-US" sz="1200" dirty="0"/>
              <a:t>(Reisberg, 1988)</a:t>
            </a:r>
          </a:p>
        </p:txBody>
      </p:sp>
    </p:spTree>
    <p:extLst>
      <p:ext uri="{BB962C8B-B14F-4D97-AF65-F5344CB8AC3E}">
        <p14:creationId xmlns:p14="http://schemas.microsoft.com/office/powerpoint/2010/main" val="2701360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uadroTexto 3">
            <a:extLst>
              <a:ext uri="{FF2B5EF4-FFF2-40B4-BE49-F238E27FC236}">
                <a16:creationId xmlns:a16="http://schemas.microsoft.com/office/drawing/2014/main" id="{0994FF8C-7618-66D7-B681-2FF0299F3892}"/>
              </a:ext>
            </a:extLst>
          </p:cNvPr>
          <p:cNvSpPr txBox="1">
            <a:spLocks noChangeArrowheads="1"/>
          </p:cNvSpPr>
          <p:nvPr/>
        </p:nvSpPr>
        <p:spPr bwMode="auto">
          <a:xfrm>
            <a:off x="1362270" y="975573"/>
            <a:ext cx="6149783" cy="523220"/>
          </a:xfrm>
          <a:prstGeom prst="rect">
            <a:avLst/>
          </a:prstGeom>
          <a:noFill/>
          <a:ln>
            <a:noFill/>
          </a:ln>
        </p:spPr>
        <p:txBody>
          <a:bodyPr wrap="squar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800" b="1" dirty="0">
                <a:solidFill>
                  <a:srgbClr val="FFFFFF"/>
                </a:solidFill>
                <a:latin typeface="Calibri" panose="020F0502020204030204"/>
              </a:rPr>
              <a:t>Title</a:t>
            </a:r>
          </a:p>
        </p:txBody>
      </p:sp>
      <p:sp>
        <p:nvSpPr>
          <p:cNvPr id="2" name="TextBox 1">
            <a:extLst>
              <a:ext uri="{FF2B5EF4-FFF2-40B4-BE49-F238E27FC236}">
                <a16:creationId xmlns:a16="http://schemas.microsoft.com/office/drawing/2014/main" id="{2C6CA72A-1F86-A84B-A829-B8937A8A270B}"/>
              </a:ext>
            </a:extLst>
          </p:cNvPr>
          <p:cNvSpPr txBox="1"/>
          <p:nvPr/>
        </p:nvSpPr>
        <p:spPr>
          <a:xfrm>
            <a:off x="890819" y="13500"/>
            <a:ext cx="9856909" cy="400110"/>
          </a:xfrm>
          <a:prstGeom prst="rect">
            <a:avLst/>
          </a:prstGeom>
          <a:noFill/>
        </p:spPr>
        <p:txBody>
          <a:bodyPr wrap="square" rtlCol="0">
            <a:spAutoFit/>
          </a:bodyPr>
          <a:lstStyle/>
          <a:p>
            <a:r>
              <a:rPr lang="en-US" sz="2000" b="1" u="sng" dirty="0">
                <a:latin typeface="Abadi" panose="020B0604020104020204" pitchFamily="34" charset="0"/>
              </a:rPr>
              <a:t>Functional Assessment Staging Test (FAST)</a:t>
            </a:r>
          </a:p>
        </p:txBody>
      </p:sp>
      <p:graphicFrame>
        <p:nvGraphicFramePr>
          <p:cNvPr id="3" name="Table 2">
            <a:extLst>
              <a:ext uri="{FF2B5EF4-FFF2-40B4-BE49-F238E27FC236}">
                <a16:creationId xmlns:a16="http://schemas.microsoft.com/office/drawing/2014/main" id="{A3D6AEC8-904F-F972-BE9F-B2B733C7E6C0}"/>
              </a:ext>
            </a:extLst>
          </p:cNvPr>
          <p:cNvGraphicFramePr>
            <a:graphicFrameLocks noGrp="1"/>
          </p:cNvGraphicFramePr>
          <p:nvPr>
            <p:extLst>
              <p:ext uri="{D42A27DB-BD31-4B8C-83A1-F6EECF244321}">
                <p14:modId xmlns:p14="http://schemas.microsoft.com/office/powerpoint/2010/main" val="2576842467"/>
              </p:ext>
            </p:extLst>
          </p:nvPr>
        </p:nvGraphicFramePr>
        <p:xfrm>
          <a:off x="2092603" y="571310"/>
          <a:ext cx="7822302" cy="6176260"/>
        </p:xfrm>
        <a:graphic>
          <a:graphicData uri="http://schemas.openxmlformats.org/drawingml/2006/table">
            <a:tbl>
              <a:tblPr firstRow="1" bandRow="1">
                <a:tableStyleId>{5C22544A-7EE6-4342-B048-85BDC9FD1C3A}</a:tableStyleId>
              </a:tblPr>
              <a:tblGrid>
                <a:gridCol w="450027">
                  <a:extLst>
                    <a:ext uri="{9D8B030D-6E8A-4147-A177-3AD203B41FA5}">
                      <a16:colId xmlns:a16="http://schemas.microsoft.com/office/drawing/2014/main" val="20000"/>
                    </a:ext>
                  </a:extLst>
                </a:gridCol>
                <a:gridCol w="1229270">
                  <a:extLst>
                    <a:ext uri="{9D8B030D-6E8A-4147-A177-3AD203B41FA5}">
                      <a16:colId xmlns:a16="http://schemas.microsoft.com/office/drawing/2014/main" val="20001"/>
                    </a:ext>
                  </a:extLst>
                </a:gridCol>
                <a:gridCol w="2841455">
                  <a:extLst>
                    <a:ext uri="{9D8B030D-6E8A-4147-A177-3AD203B41FA5}">
                      <a16:colId xmlns:a16="http://schemas.microsoft.com/office/drawing/2014/main" val="20002"/>
                    </a:ext>
                  </a:extLst>
                </a:gridCol>
                <a:gridCol w="1546577">
                  <a:extLst>
                    <a:ext uri="{9D8B030D-6E8A-4147-A177-3AD203B41FA5}">
                      <a16:colId xmlns:a16="http://schemas.microsoft.com/office/drawing/2014/main" val="20003"/>
                    </a:ext>
                  </a:extLst>
                </a:gridCol>
                <a:gridCol w="1754973">
                  <a:extLst>
                    <a:ext uri="{9D8B030D-6E8A-4147-A177-3AD203B41FA5}">
                      <a16:colId xmlns:a16="http://schemas.microsoft.com/office/drawing/2014/main" val="3746590348"/>
                    </a:ext>
                  </a:extLst>
                </a:gridCol>
              </a:tblGrid>
              <a:tr h="538480">
                <a:tc gridSpan="2">
                  <a:txBody>
                    <a:bodyPr/>
                    <a:lstStyle/>
                    <a:p>
                      <a:r>
                        <a:rPr lang="en-CA" sz="1500" noProof="0" dirty="0"/>
                        <a:t>Stage</a:t>
                      </a:r>
                    </a:p>
                  </a:txBody>
                  <a:tcPr>
                    <a:solidFill>
                      <a:srgbClr val="48A4AE"/>
                    </a:solidFill>
                  </a:tcPr>
                </a:tc>
                <a:tc hMerge="1">
                  <a:txBody>
                    <a:bodyPr/>
                    <a:lstStyle/>
                    <a:p>
                      <a:endParaRPr lang="en-CA" dirty="0"/>
                    </a:p>
                  </a:txBody>
                  <a:tcPr/>
                </a:tc>
                <a:tc>
                  <a:txBody>
                    <a:bodyPr/>
                    <a:lstStyle/>
                    <a:p>
                      <a:r>
                        <a:rPr lang="en-CA" sz="1500" noProof="0" dirty="0"/>
                        <a:t>Brief description</a:t>
                      </a:r>
                    </a:p>
                  </a:txBody>
                  <a:tcPr>
                    <a:solidFill>
                      <a:srgbClr val="48A4AE"/>
                    </a:solidFill>
                  </a:tcPr>
                </a:tc>
                <a:tc>
                  <a:txBody>
                    <a:bodyPr/>
                    <a:lstStyle/>
                    <a:p>
                      <a:pPr algn="ctr"/>
                      <a:r>
                        <a:rPr lang="en-CA" sz="1500" noProof="0" dirty="0"/>
                        <a:t>Developmental Age</a:t>
                      </a:r>
                    </a:p>
                  </a:txBody>
                  <a:tcPr>
                    <a:solidFill>
                      <a:srgbClr val="48A4AE"/>
                    </a:solidFill>
                  </a:tcPr>
                </a:tc>
                <a:tc>
                  <a:txBody>
                    <a:bodyPr/>
                    <a:lstStyle/>
                    <a:p>
                      <a:pPr algn="ctr"/>
                      <a:r>
                        <a:rPr lang="en-CA" sz="1500" noProof="0" dirty="0"/>
                        <a:t>Average duration of stage</a:t>
                      </a:r>
                    </a:p>
                  </a:txBody>
                  <a:tcPr>
                    <a:solidFill>
                      <a:srgbClr val="48A4AE"/>
                    </a:solidFill>
                  </a:tcPr>
                </a:tc>
                <a:extLst>
                  <a:ext uri="{0D108BD9-81ED-4DB2-BD59-A6C34878D82A}">
                    <a16:rowId xmlns:a16="http://schemas.microsoft.com/office/drawing/2014/main" val="10000"/>
                  </a:ext>
                </a:extLst>
              </a:tr>
              <a:tr h="378409">
                <a:tc>
                  <a:txBody>
                    <a:bodyPr/>
                    <a:lstStyle/>
                    <a:p>
                      <a:r>
                        <a:rPr lang="en-CA" sz="1600" noProof="0" dirty="0"/>
                        <a:t>1</a:t>
                      </a:r>
                    </a:p>
                  </a:txBody>
                  <a:tcPr>
                    <a:solidFill>
                      <a:schemeClr val="accent3">
                        <a:lumMod val="20000"/>
                        <a:lumOff val="80000"/>
                      </a:schemeClr>
                    </a:solidFill>
                  </a:tcPr>
                </a:tc>
                <a:tc>
                  <a:txBody>
                    <a:bodyPr/>
                    <a:lstStyle/>
                    <a:p>
                      <a:r>
                        <a:rPr lang="en-CA" sz="1600" noProof="0" dirty="0"/>
                        <a:t>Normal</a:t>
                      </a:r>
                    </a:p>
                  </a:txBody>
                  <a:tcPr>
                    <a:solidFill>
                      <a:schemeClr val="accent3">
                        <a:lumMod val="20000"/>
                        <a:lumOff val="80000"/>
                      </a:schemeClr>
                    </a:solidFill>
                  </a:tcPr>
                </a:tc>
                <a:tc>
                  <a:txBody>
                    <a:bodyPr/>
                    <a:lstStyle/>
                    <a:p>
                      <a:r>
                        <a:rPr lang="en-CA" sz="1600" noProof="0" dirty="0"/>
                        <a:t>No deficits</a:t>
                      </a:r>
                    </a:p>
                  </a:txBody>
                  <a:tcPr>
                    <a:solidFill>
                      <a:schemeClr val="accent3">
                        <a:lumMod val="20000"/>
                        <a:lumOff val="80000"/>
                      </a:schemeClr>
                    </a:solidFill>
                  </a:tcPr>
                </a:tc>
                <a:tc>
                  <a:txBody>
                    <a:bodyPr/>
                    <a:lstStyle/>
                    <a:p>
                      <a:r>
                        <a:rPr lang="en-CA" sz="1600" noProof="0" dirty="0"/>
                        <a:t>Adult</a:t>
                      </a:r>
                    </a:p>
                  </a:txBody>
                  <a:tcPr>
                    <a:solidFill>
                      <a:schemeClr val="accent3">
                        <a:lumMod val="20000"/>
                        <a:lumOff val="80000"/>
                      </a:schemeClr>
                    </a:solidFill>
                  </a:tcPr>
                </a:tc>
                <a:tc>
                  <a:txBody>
                    <a:bodyPr/>
                    <a:lstStyle/>
                    <a:p>
                      <a:r>
                        <a:rPr lang="en-CA" sz="1600" noProof="0" dirty="0"/>
                        <a:t>N/A</a:t>
                      </a:r>
                    </a:p>
                  </a:txBody>
                  <a:tcPr>
                    <a:solidFill>
                      <a:schemeClr val="accent3">
                        <a:lumMod val="20000"/>
                        <a:lumOff val="80000"/>
                      </a:schemeClr>
                    </a:solidFill>
                  </a:tcPr>
                </a:tc>
                <a:extLst>
                  <a:ext uri="{0D108BD9-81ED-4DB2-BD59-A6C34878D82A}">
                    <a16:rowId xmlns:a16="http://schemas.microsoft.com/office/drawing/2014/main" val="10001"/>
                  </a:ext>
                </a:extLst>
              </a:tr>
              <a:tr h="538480">
                <a:tc>
                  <a:txBody>
                    <a:bodyPr/>
                    <a:lstStyle/>
                    <a:p>
                      <a:r>
                        <a:rPr lang="en-CA" sz="1600" noProof="0" dirty="0"/>
                        <a:t>2</a:t>
                      </a:r>
                    </a:p>
                  </a:txBody>
                  <a:tcPr>
                    <a:solidFill>
                      <a:schemeClr val="accent3">
                        <a:lumMod val="20000"/>
                        <a:lumOff val="80000"/>
                      </a:schemeClr>
                    </a:solidFill>
                  </a:tcPr>
                </a:tc>
                <a:tc>
                  <a:txBody>
                    <a:bodyPr/>
                    <a:lstStyle/>
                    <a:p>
                      <a:r>
                        <a:rPr lang="en-CA" sz="1600" noProof="0" dirty="0"/>
                        <a:t>Possible MCI</a:t>
                      </a:r>
                    </a:p>
                  </a:txBody>
                  <a:tcPr>
                    <a:solidFill>
                      <a:schemeClr val="accent3">
                        <a:lumMod val="20000"/>
                        <a:lumOff val="80000"/>
                      </a:schemeClr>
                    </a:solidFill>
                  </a:tcPr>
                </a:tc>
                <a:tc>
                  <a:txBody>
                    <a:bodyPr/>
                    <a:lstStyle/>
                    <a:p>
                      <a:r>
                        <a:rPr lang="en-CA" sz="1600" noProof="0" dirty="0"/>
                        <a:t>Subjective</a:t>
                      </a:r>
                      <a:r>
                        <a:rPr lang="en-CA" sz="1600" baseline="0" noProof="0" dirty="0"/>
                        <a:t> deficits</a:t>
                      </a:r>
                      <a:endParaRPr lang="en-CA" sz="1600" noProof="0" dirty="0"/>
                    </a:p>
                  </a:txBody>
                  <a:tcPr>
                    <a:solidFill>
                      <a:schemeClr val="accent3">
                        <a:lumMod val="20000"/>
                        <a:lumOff val="80000"/>
                      </a:schemeClr>
                    </a:solidFill>
                  </a:tcPr>
                </a:tc>
                <a:tc>
                  <a:txBody>
                    <a:bodyPr/>
                    <a:lstStyle/>
                    <a:p>
                      <a:r>
                        <a:rPr lang="en-CA" sz="1600" noProof="0" dirty="0"/>
                        <a:t>Adult</a:t>
                      </a:r>
                    </a:p>
                  </a:txBody>
                  <a:tcPr>
                    <a:solidFill>
                      <a:schemeClr val="accent3">
                        <a:lumMod val="20000"/>
                        <a:lumOff val="80000"/>
                      </a:schemeClr>
                    </a:solidFill>
                  </a:tcPr>
                </a:tc>
                <a:tc>
                  <a:txBody>
                    <a:bodyPr/>
                    <a:lstStyle/>
                    <a:p>
                      <a:r>
                        <a:rPr lang="en-CA" sz="1600" noProof="0" dirty="0"/>
                        <a:t>Unknown</a:t>
                      </a:r>
                    </a:p>
                  </a:txBody>
                  <a:tcPr>
                    <a:solidFill>
                      <a:schemeClr val="accent3">
                        <a:lumMod val="20000"/>
                        <a:lumOff val="80000"/>
                      </a:schemeClr>
                    </a:solidFill>
                  </a:tcPr>
                </a:tc>
                <a:extLst>
                  <a:ext uri="{0D108BD9-81ED-4DB2-BD59-A6C34878D82A}">
                    <a16:rowId xmlns:a16="http://schemas.microsoft.com/office/drawing/2014/main" val="10002"/>
                  </a:ext>
                </a:extLst>
              </a:tr>
              <a:tr h="401480">
                <a:tc>
                  <a:txBody>
                    <a:bodyPr/>
                    <a:lstStyle/>
                    <a:p>
                      <a:r>
                        <a:rPr lang="en-CA" sz="1600" noProof="0" dirty="0"/>
                        <a:t>3</a:t>
                      </a:r>
                    </a:p>
                  </a:txBody>
                  <a:tcPr>
                    <a:solidFill>
                      <a:schemeClr val="accent3">
                        <a:lumMod val="20000"/>
                        <a:lumOff val="80000"/>
                      </a:schemeClr>
                    </a:solidFill>
                  </a:tcPr>
                </a:tc>
                <a:tc>
                  <a:txBody>
                    <a:bodyPr/>
                    <a:lstStyle/>
                    <a:p>
                      <a:r>
                        <a:rPr lang="en-CA" sz="1600" noProof="0" dirty="0"/>
                        <a:t>MCI</a:t>
                      </a:r>
                    </a:p>
                  </a:txBody>
                  <a:tcPr>
                    <a:solidFill>
                      <a:schemeClr val="accent3">
                        <a:lumMod val="20000"/>
                        <a:lumOff val="80000"/>
                      </a:schemeClr>
                    </a:solidFill>
                  </a:tcPr>
                </a:tc>
                <a:tc>
                  <a:txBody>
                    <a:bodyPr/>
                    <a:lstStyle/>
                    <a:p>
                      <a:r>
                        <a:rPr lang="en-CA" sz="1600" noProof="0" dirty="0"/>
                        <a:t>Difficulty</a:t>
                      </a:r>
                      <a:r>
                        <a:rPr lang="en-CA" sz="1600" baseline="0" noProof="0" dirty="0"/>
                        <a:t> with complex IADLs</a:t>
                      </a:r>
                      <a:endParaRPr lang="en-CA" sz="1600" noProof="0" dirty="0"/>
                    </a:p>
                  </a:txBody>
                  <a:tcPr>
                    <a:solidFill>
                      <a:schemeClr val="accent3">
                        <a:lumMod val="20000"/>
                        <a:lumOff val="80000"/>
                      </a:schemeClr>
                    </a:solidFill>
                  </a:tcPr>
                </a:tc>
                <a:tc>
                  <a:txBody>
                    <a:bodyPr/>
                    <a:lstStyle/>
                    <a:p>
                      <a:r>
                        <a:rPr lang="en-CA" sz="1600" noProof="0" dirty="0"/>
                        <a:t>12+</a:t>
                      </a:r>
                    </a:p>
                  </a:txBody>
                  <a:tcPr>
                    <a:solidFill>
                      <a:schemeClr val="accent3">
                        <a:lumMod val="20000"/>
                        <a:lumOff val="80000"/>
                      </a:schemeClr>
                    </a:solidFill>
                  </a:tcPr>
                </a:tc>
                <a:tc>
                  <a:txBody>
                    <a:bodyPr/>
                    <a:lstStyle/>
                    <a:p>
                      <a:r>
                        <a:rPr lang="en-CA" sz="1600" noProof="0" dirty="0"/>
                        <a:t>7 years</a:t>
                      </a:r>
                    </a:p>
                  </a:txBody>
                  <a:tcPr>
                    <a:solidFill>
                      <a:schemeClr val="accent3">
                        <a:lumMod val="20000"/>
                        <a:lumOff val="80000"/>
                      </a:schemeClr>
                    </a:solidFill>
                  </a:tcPr>
                </a:tc>
                <a:extLst>
                  <a:ext uri="{0D108BD9-81ED-4DB2-BD59-A6C34878D82A}">
                    <a16:rowId xmlns:a16="http://schemas.microsoft.com/office/drawing/2014/main" val="10003"/>
                  </a:ext>
                </a:extLst>
              </a:tr>
              <a:tr h="378409">
                <a:tc>
                  <a:txBody>
                    <a:bodyPr/>
                    <a:lstStyle/>
                    <a:p>
                      <a:r>
                        <a:rPr lang="en-CA" sz="1600" noProof="0" dirty="0"/>
                        <a:t>4</a:t>
                      </a:r>
                    </a:p>
                  </a:txBody>
                  <a:tcPr>
                    <a:solidFill>
                      <a:schemeClr val="accent2"/>
                    </a:solidFill>
                  </a:tcPr>
                </a:tc>
                <a:tc>
                  <a:txBody>
                    <a:bodyPr/>
                    <a:lstStyle/>
                    <a:p>
                      <a:r>
                        <a:rPr lang="en-CA" sz="1600" noProof="0" dirty="0"/>
                        <a:t>Mild</a:t>
                      </a:r>
                    </a:p>
                  </a:txBody>
                  <a:tcPr>
                    <a:solidFill>
                      <a:schemeClr val="accent2"/>
                    </a:solidFill>
                  </a:tcPr>
                </a:tc>
                <a:tc>
                  <a:txBody>
                    <a:bodyPr/>
                    <a:lstStyle/>
                    <a:p>
                      <a:r>
                        <a:rPr lang="en-CA" sz="1600" baseline="0" noProof="0" dirty="0"/>
                        <a:t>IADLs affected (cooking, bills)</a:t>
                      </a:r>
                      <a:endParaRPr lang="en-CA" sz="1600" noProof="0" dirty="0"/>
                    </a:p>
                  </a:txBody>
                  <a:tcPr>
                    <a:solidFill>
                      <a:schemeClr val="accent2"/>
                    </a:solidFill>
                  </a:tcPr>
                </a:tc>
                <a:tc>
                  <a:txBody>
                    <a:bodyPr/>
                    <a:lstStyle/>
                    <a:p>
                      <a:r>
                        <a:rPr lang="en-CA" sz="1600" noProof="0" dirty="0"/>
                        <a:t>8-12 years</a:t>
                      </a:r>
                    </a:p>
                  </a:txBody>
                  <a:tcPr>
                    <a:solidFill>
                      <a:schemeClr val="accent2"/>
                    </a:solidFill>
                  </a:tcPr>
                </a:tc>
                <a:tc>
                  <a:txBody>
                    <a:bodyPr/>
                    <a:lstStyle/>
                    <a:p>
                      <a:r>
                        <a:rPr lang="en-CA" sz="1600" noProof="0" dirty="0"/>
                        <a:t>2 years</a:t>
                      </a:r>
                    </a:p>
                  </a:txBody>
                  <a:tcPr>
                    <a:solidFill>
                      <a:schemeClr val="accent3">
                        <a:lumMod val="20000"/>
                        <a:lumOff val="80000"/>
                      </a:schemeClr>
                    </a:solidFill>
                  </a:tcPr>
                </a:tc>
                <a:extLst>
                  <a:ext uri="{0D108BD9-81ED-4DB2-BD59-A6C34878D82A}">
                    <a16:rowId xmlns:a16="http://schemas.microsoft.com/office/drawing/2014/main" val="10004"/>
                  </a:ext>
                </a:extLst>
              </a:tr>
              <a:tr h="518815">
                <a:tc>
                  <a:txBody>
                    <a:bodyPr/>
                    <a:lstStyle/>
                    <a:p>
                      <a:r>
                        <a:rPr lang="en-CA" sz="1600" noProof="0" dirty="0"/>
                        <a:t>5</a:t>
                      </a:r>
                    </a:p>
                  </a:txBody>
                  <a:tcPr>
                    <a:solidFill>
                      <a:schemeClr val="accent2"/>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t>Moderate</a:t>
                      </a:r>
                    </a:p>
                  </a:txBody>
                  <a:tcPr>
                    <a:solidFill>
                      <a:schemeClr val="accent2"/>
                    </a:solidFill>
                  </a:tcPr>
                </a:tc>
                <a:tc>
                  <a:txBody>
                    <a:bodyPr/>
                    <a:lstStyle/>
                    <a:p>
                      <a:r>
                        <a:rPr lang="en-CA" sz="1600" noProof="0" dirty="0"/>
                        <a:t>Needs help selecting proper attire</a:t>
                      </a:r>
                    </a:p>
                  </a:txBody>
                  <a:tcPr>
                    <a:solidFill>
                      <a:schemeClr val="accent2"/>
                    </a:solidFill>
                  </a:tcPr>
                </a:tc>
                <a:tc>
                  <a:txBody>
                    <a:bodyPr/>
                    <a:lstStyle/>
                    <a:p>
                      <a:r>
                        <a:rPr lang="en-CA" sz="1600" noProof="0" dirty="0"/>
                        <a:t>5 -7 years </a:t>
                      </a:r>
                    </a:p>
                  </a:txBody>
                  <a:tcPr>
                    <a:solidFill>
                      <a:schemeClr val="accent2"/>
                    </a:solidFill>
                  </a:tcPr>
                </a:tc>
                <a:tc>
                  <a:txBody>
                    <a:bodyPr/>
                    <a:lstStyle/>
                    <a:p>
                      <a:r>
                        <a:rPr lang="en-CA" sz="1600" noProof="0" dirty="0"/>
                        <a:t>1.5 years</a:t>
                      </a:r>
                    </a:p>
                  </a:txBody>
                  <a:tcPr>
                    <a:solidFill>
                      <a:schemeClr val="accent3">
                        <a:lumMod val="20000"/>
                        <a:lumOff val="80000"/>
                      </a:schemeClr>
                    </a:solidFill>
                  </a:tcPr>
                </a:tc>
                <a:extLst>
                  <a:ext uri="{0D108BD9-81ED-4DB2-BD59-A6C34878D82A}">
                    <a16:rowId xmlns:a16="http://schemas.microsoft.com/office/drawing/2014/main" val="10005"/>
                  </a:ext>
                </a:extLst>
              </a:tr>
              <a:tr h="1513637">
                <a:tc>
                  <a:txBody>
                    <a:bodyPr/>
                    <a:lstStyle/>
                    <a:p>
                      <a:r>
                        <a:rPr lang="en-CA" sz="1600" noProof="0" dirty="0"/>
                        <a:t>6a</a:t>
                      </a:r>
                    </a:p>
                    <a:p>
                      <a:r>
                        <a:rPr lang="en-CA" sz="1600" noProof="0" dirty="0"/>
                        <a:t>6b</a:t>
                      </a:r>
                    </a:p>
                    <a:p>
                      <a:r>
                        <a:rPr lang="en-CA" sz="1600" noProof="0" dirty="0"/>
                        <a:t>6c</a:t>
                      </a:r>
                    </a:p>
                    <a:p>
                      <a:r>
                        <a:rPr lang="en-CA" sz="1600" noProof="0" dirty="0"/>
                        <a:t>6d</a:t>
                      </a:r>
                    </a:p>
                    <a:p>
                      <a:r>
                        <a:rPr lang="en-CA" sz="1600" noProof="0" dirty="0"/>
                        <a:t>6e</a:t>
                      </a:r>
                    </a:p>
                  </a:txBody>
                  <a:tcPr>
                    <a:solidFill>
                      <a:schemeClr val="accent3">
                        <a:lumMod val="20000"/>
                        <a:lumOff val="80000"/>
                      </a:schemeClr>
                    </a:solidFill>
                  </a:tcPr>
                </a:tc>
                <a:tc>
                  <a:txBody>
                    <a:bodyPr/>
                    <a:lstStyle/>
                    <a:p>
                      <a:r>
                        <a:rPr lang="en-CA" sz="1600" noProof="0" dirty="0"/>
                        <a:t>Moderately</a:t>
                      </a:r>
                    </a:p>
                    <a:p>
                      <a:r>
                        <a:rPr lang="en-CA" sz="1600" noProof="0" dirty="0"/>
                        <a:t>Severe</a:t>
                      </a:r>
                    </a:p>
                  </a:txBody>
                  <a:tcPr>
                    <a:solidFill>
                      <a:schemeClr val="accent3">
                        <a:lumMod val="20000"/>
                        <a:lumOff val="80000"/>
                      </a:schemeClr>
                    </a:solidFill>
                  </a:tcPr>
                </a:tc>
                <a:tc>
                  <a:txBody>
                    <a:bodyPr/>
                    <a:lstStyle/>
                    <a:p>
                      <a:r>
                        <a:rPr lang="en-CA" sz="1600" noProof="0" dirty="0"/>
                        <a:t>Needs help putting on clothes </a:t>
                      </a:r>
                    </a:p>
                    <a:p>
                      <a:r>
                        <a:rPr lang="en-CA" sz="1600" noProof="0" dirty="0"/>
                        <a:t>Needs</a:t>
                      </a:r>
                      <a:r>
                        <a:rPr lang="en-CA" sz="1600" baseline="0" noProof="0" dirty="0"/>
                        <a:t> help bathing</a:t>
                      </a:r>
                    </a:p>
                    <a:p>
                      <a:r>
                        <a:rPr lang="en-CA" sz="1600" baseline="0" noProof="0" dirty="0"/>
                        <a:t>Needs help toileting</a:t>
                      </a:r>
                    </a:p>
                    <a:p>
                      <a:r>
                        <a:rPr lang="en-CA" sz="1600" baseline="0" noProof="0" dirty="0"/>
                        <a:t>Urinary incontinence</a:t>
                      </a:r>
                    </a:p>
                    <a:p>
                      <a:r>
                        <a:rPr lang="en-CA" sz="1600" baseline="0" noProof="0" dirty="0"/>
                        <a:t>Fecal incontinence</a:t>
                      </a:r>
                      <a:endParaRPr lang="en-CA" sz="1600" noProof="0" dirty="0"/>
                    </a:p>
                  </a:txBody>
                  <a:tcPr>
                    <a:solidFill>
                      <a:schemeClr val="accent3">
                        <a:lumMod val="20000"/>
                        <a:lumOff val="80000"/>
                      </a:schemeClr>
                    </a:solidFill>
                  </a:tcPr>
                </a:tc>
                <a:tc>
                  <a:txBody>
                    <a:bodyPr/>
                    <a:lstStyle/>
                    <a:p>
                      <a:r>
                        <a:rPr lang="en-CA" sz="1600" noProof="0" dirty="0"/>
                        <a:t>4-5 years</a:t>
                      </a:r>
                    </a:p>
                    <a:p>
                      <a:endParaRPr lang="en-CA" sz="1600" noProof="0" dirty="0"/>
                    </a:p>
                    <a:p>
                      <a:endParaRPr lang="en-CA" sz="1600" noProof="0" dirty="0"/>
                    </a:p>
                    <a:p>
                      <a:r>
                        <a:rPr lang="en-CA" sz="1600" noProof="0" dirty="0"/>
                        <a:t>2- 4</a:t>
                      </a:r>
                      <a:r>
                        <a:rPr lang="en-CA" sz="1600" baseline="0" noProof="0" dirty="0"/>
                        <a:t> year</a:t>
                      </a:r>
                      <a:r>
                        <a:rPr lang="en-CA" sz="1600" noProof="0" dirty="0"/>
                        <a:t>s</a:t>
                      </a:r>
                    </a:p>
                    <a:p>
                      <a:endParaRPr lang="en-CA" sz="1600" noProof="0" dirty="0"/>
                    </a:p>
                  </a:txBody>
                  <a:tcPr>
                    <a:solidFill>
                      <a:schemeClr val="accent3">
                        <a:lumMod val="20000"/>
                        <a:lumOff val="80000"/>
                      </a:schemeClr>
                    </a:solidFill>
                  </a:tcPr>
                </a:tc>
                <a:tc>
                  <a:txBody>
                    <a:bodyPr/>
                    <a:lstStyle/>
                    <a:p>
                      <a:r>
                        <a:rPr lang="en-CA" sz="1600" noProof="0" dirty="0"/>
                        <a:t>3.5 – 9.5 months</a:t>
                      </a:r>
                    </a:p>
                  </a:txBody>
                  <a:tcPr>
                    <a:solidFill>
                      <a:schemeClr val="accent3">
                        <a:lumMod val="20000"/>
                        <a:lumOff val="80000"/>
                      </a:schemeClr>
                    </a:solidFill>
                  </a:tcPr>
                </a:tc>
                <a:extLst>
                  <a:ext uri="{0D108BD9-81ED-4DB2-BD59-A6C34878D82A}">
                    <a16:rowId xmlns:a16="http://schemas.microsoft.com/office/drawing/2014/main" val="10006"/>
                  </a:ext>
                </a:extLst>
              </a:tr>
              <a:tr h="1797445">
                <a:tc>
                  <a:txBody>
                    <a:bodyPr/>
                    <a:lstStyle/>
                    <a:p>
                      <a:r>
                        <a:rPr lang="en-CA" sz="1600" noProof="0" dirty="0"/>
                        <a:t>7a</a:t>
                      </a:r>
                    </a:p>
                    <a:p>
                      <a:r>
                        <a:rPr lang="en-CA" sz="1600" noProof="0" dirty="0"/>
                        <a:t>7b</a:t>
                      </a:r>
                    </a:p>
                    <a:p>
                      <a:r>
                        <a:rPr lang="en-CA" sz="1600" noProof="0" dirty="0"/>
                        <a:t>7c</a:t>
                      </a:r>
                    </a:p>
                    <a:p>
                      <a:r>
                        <a:rPr lang="en-CA" sz="1600" noProof="0" dirty="0"/>
                        <a:t>7d</a:t>
                      </a:r>
                    </a:p>
                    <a:p>
                      <a:r>
                        <a:rPr lang="en-CA" sz="1600" noProof="0" dirty="0"/>
                        <a:t>7e</a:t>
                      </a:r>
                    </a:p>
                    <a:p>
                      <a:r>
                        <a:rPr lang="en-CA" sz="1600" noProof="0" dirty="0"/>
                        <a:t>7f</a:t>
                      </a:r>
                    </a:p>
                  </a:txBody>
                  <a:tcPr>
                    <a:solidFill>
                      <a:schemeClr val="accent3">
                        <a:lumMod val="20000"/>
                        <a:lumOff val="80000"/>
                      </a:schemeClr>
                    </a:solidFill>
                  </a:tcPr>
                </a:tc>
                <a:tc>
                  <a:txBody>
                    <a:bodyPr/>
                    <a:lstStyle/>
                    <a:p>
                      <a:r>
                        <a:rPr lang="en-CA" sz="1600" noProof="0" dirty="0"/>
                        <a:t>Severe/</a:t>
                      </a:r>
                    </a:p>
                    <a:p>
                      <a:r>
                        <a:rPr lang="en-CA" sz="1600" noProof="0" dirty="0"/>
                        <a:t>Advanced</a:t>
                      </a:r>
                    </a:p>
                    <a:p>
                      <a:endParaRPr lang="en-CA" sz="1600" noProof="0" dirty="0"/>
                    </a:p>
                    <a:p>
                      <a:endParaRPr lang="en-CA" sz="1600" noProof="0" dirty="0"/>
                    </a:p>
                    <a:p>
                      <a:endParaRPr lang="en-CA" sz="1600" noProof="0" dirty="0"/>
                    </a:p>
                  </a:txBody>
                  <a:tcPr>
                    <a:solidFill>
                      <a:schemeClr val="accent3">
                        <a:lumMod val="20000"/>
                        <a:lumOff val="80000"/>
                      </a:schemeClr>
                    </a:solidFill>
                  </a:tcPr>
                </a:tc>
                <a:tc>
                  <a:txBody>
                    <a:bodyPr/>
                    <a:lstStyle/>
                    <a:p>
                      <a:r>
                        <a:rPr lang="en-CA" sz="1600" noProof="0" dirty="0"/>
                        <a:t>Language: 5- 6 words</a:t>
                      </a:r>
                    </a:p>
                    <a:p>
                      <a:r>
                        <a:rPr lang="en-CA" sz="1600" noProof="0" dirty="0"/>
                        <a:t>Language: 1</a:t>
                      </a:r>
                      <a:r>
                        <a:rPr lang="en-CA" sz="1600" baseline="0" noProof="0" dirty="0"/>
                        <a:t> word</a:t>
                      </a:r>
                    </a:p>
                    <a:p>
                      <a:r>
                        <a:rPr lang="en-CA" sz="1600" baseline="0" noProof="0" dirty="0"/>
                        <a:t>Walking</a:t>
                      </a:r>
                    </a:p>
                    <a:p>
                      <a:r>
                        <a:rPr lang="en-CA" sz="1600" baseline="0" noProof="0" dirty="0"/>
                        <a:t>Sitting</a:t>
                      </a:r>
                    </a:p>
                    <a:p>
                      <a:r>
                        <a:rPr lang="en-CA" sz="1600" baseline="0" noProof="0" dirty="0"/>
                        <a:t>Smiling</a:t>
                      </a:r>
                    </a:p>
                    <a:p>
                      <a:r>
                        <a:rPr lang="en-CA" sz="1600" baseline="0" noProof="0" dirty="0"/>
                        <a:t>Holding one’s head up</a:t>
                      </a:r>
                    </a:p>
                  </a:txBody>
                  <a:tcPr>
                    <a:solidFill>
                      <a:schemeClr val="accent3">
                        <a:lumMod val="20000"/>
                        <a:lumOff val="80000"/>
                      </a:schemeClr>
                    </a:solidFill>
                  </a:tcPr>
                </a:tc>
                <a:tc>
                  <a:txBody>
                    <a:bodyPr/>
                    <a:lstStyle/>
                    <a:p>
                      <a:r>
                        <a:rPr lang="en-CA" sz="1600" noProof="0" dirty="0"/>
                        <a:t>12- 15 months</a:t>
                      </a:r>
                    </a:p>
                    <a:p>
                      <a:endParaRPr lang="en-CA" sz="1600" noProof="0" dirty="0"/>
                    </a:p>
                    <a:p>
                      <a:endParaRPr lang="en-CA" sz="1600" noProof="0" dirty="0"/>
                    </a:p>
                    <a:p>
                      <a:r>
                        <a:rPr lang="en-CA" sz="1600" noProof="0" dirty="0"/>
                        <a:t>1</a:t>
                      </a:r>
                      <a:r>
                        <a:rPr lang="en-CA" sz="1600" baseline="0" noProof="0" dirty="0"/>
                        <a:t>- 8 months</a:t>
                      </a:r>
                      <a:endParaRPr lang="en-CA" sz="1600" noProof="0" dirty="0"/>
                    </a:p>
                  </a:txBody>
                  <a:tcPr>
                    <a:solidFill>
                      <a:schemeClr val="accent3">
                        <a:lumMod val="20000"/>
                        <a:lumOff val="80000"/>
                      </a:schemeClr>
                    </a:solidFill>
                  </a:tcPr>
                </a:tc>
                <a:tc>
                  <a:txBody>
                    <a:bodyPr/>
                    <a:lstStyle/>
                    <a:p>
                      <a:r>
                        <a:rPr lang="en-CA" sz="1600" noProof="0" dirty="0"/>
                        <a:t>1 – 1.5 years</a:t>
                      </a:r>
                    </a:p>
                  </a:txBody>
                  <a:tcPr>
                    <a:solidFill>
                      <a:schemeClr val="accent3">
                        <a:lumMod val="20000"/>
                        <a:lumOff val="80000"/>
                      </a:schemeClr>
                    </a:solidFill>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9FDB4827-4EA3-274C-9BF9-0A663D09F823}"/>
              </a:ext>
            </a:extLst>
          </p:cNvPr>
          <p:cNvSpPr txBox="1"/>
          <p:nvPr/>
        </p:nvSpPr>
        <p:spPr>
          <a:xfrm>
            <a:off x="756798" y="6609070"/>
            <a:ext cx="3357350" cy="276999"/>
          </a:xfrm>
          <a:prstGeom prst="rect">
            <a:avLst/>
          </a:prstGeom>
          <a:noFill/>
        </p:spPr>
        <p:txBody>
          <a:bodyPr wrap="square" rtlCol="0">
            <a:spAutoFit/>
          </a:bodyPr>
          <a:lstStyle/>
          <a:p>
            <a:r>
              <a:rPr lang="en-US" sz="1200" dirty="0"/>
              <a:t>(Reisberg, 1988)</a:t>
            </a:r>
          </a:p>
        </p:txBody>
      </p:sp>
    </p:spTree>
    <p:extLst>
      <p:ext uri="{BB962C8B-B14F-4D97-AF65-F5344CB8AC3E}">
        <p14:creationId xmlns:p14="http://schemas.microsoft.com/office/powerpoint/2010/main" val="584340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Tailoring Activities: Early Stage</a:t>
            </a:r>
          </a:p>
        </p:txBody>
      </p:sp>
      <p:graphicFrame>
        <p:nvGraphicFramePr>
          <p:cNvPr id="2" name="Table 1"/>
          <p:cNvGraphicFramePr>
            <a:graphicFrameLocks noGrp="1"/>
          </p:cNvGraphicFramePr>
          <p:nvPr>
            <p:extLst>
              <p:ext uri="{D42A27DB-BD31-4B8C-83A1-F6EECF244321}">
                <p14:modId xmlns:p14="http://schemas.microsoft.com/office/powerpoint/2010/main" val="1532384807"/>
              </p:ext>
            </p:extLst>
          </p:nvPr>
        </p:nvGraphicFramePr>
        <p:xfrm>
          <a:off x="634546" y="1702837"/>
          <a:ext cx="10922908" cy="4297680"/>
        </p:xfrm>
        <a:graphic>
          <a:graphicData uri="http://schemas.openxmlformats.org/drawingml/2006/table">
            <a:tbl>
              <a:tblPr firstRow="1" bandRow="1">
                <a:tableStyleId>{8799B23B-EC83-4686-B30A-512413B5E67A}</a:tableStyleId>
              </a:tblPr>
              <a:tblGrid>
                <a:gridCol w="3148500">
                  <a:extLst>
                    <a:ext uri="{9D8B030D-6E8A-4147-A177-3AD203B41FA5}">
                      <a16:colId xmlns:a16="http://schemas.microsoft.com/office/drawing/2014/main" val="502760816"/>
                    </a:ext>
                  </a:extLst>
                </a:gridCol>
                <a:gridCol w="7774408">
                  <a:extLst>
                    <a:ext uri="{9D8B030D-6E8A-4147-A177-3AD203B41FA5}">
                      <a16:colId xmlns:a16="http://schemas.microsoft.com/office/drawing/2014/main" val="1710026027"/>
                    </a:ext>
                  </a:extLst>
                </a:gridCol>
              </a:tblGrid>
              <a:tr h="370840">
                <a:tc>
                  <a:txBody>
                    <a:bodyPr/>
                    <a:lstStyle/>
                    <a:p>
                      <a:r>
                        <a:rPr lang="en-US" sz="2000" b="1" dirty="0">
                          <a:latin typeface="+mn-lt"/>
                        </a:rPr>
                        <a:t>Attention Span</a:t>
                      </a:r>
                    </a:p>
                  </a:txBody>
                  <a:tcPr/>
                </a:tc>
                <a:tc>
                  <a:txBody>
                    <a:bodyPr/>
                    <a:lstStyle/>
                    <a:p>
                      <a:pPr marL="114300" lvl="0" indent="0" algn="l">
                        <a:buClr>
                          <a:srgbClr val="800000"/>
                        </a:buClr>
                        <a:buFont typeface="Arial" panose="020B0604020202020204" pitchFamily="34" charset="0"/>
                        <a:buNone/>
                        <a:defRPr/>
                      </a:pPr>
                      <a:r>
                        <a:rPr lang="en-US" altLang="en-US" sz="2000" b="0" dirty="0">
                          <a:solidFill>
                            <a:schemeClr val="accent5">
                              <a:lumMod val="25000"/>
                            </a:schemeClr>
                          </a:solidFill>
                          <a:latin typeface="+mn-lt"/>
                        </a:rPr>
                        <a:t>~20 minutes, requiring 1-2 verbal or visual cues</a:t>
                      </a:r>
                    </a:p>
                  </a:txBody>
                  <a:tcPr/>
                </a:tc>
                <a:extLst>
                  <a:ext uri="{0D108BD9-81ED-4DB2-BD59-A6C34878D82A}">
                    <a16:rowId xmlns:a16="http://schemas.microsoft.com/office/drawing/2014/main" val="1841025619"/>
                  </a:ext>
                </a:extLst>
              </a:tr>
              <a:tr h="370840">
                <a:tc>
                  <a:txBody>
                    <a:bodyPr/>
                    <a:lstStyle/>
                    <a:p>
                      <a:r>
                        <a:rPr lang="en-US" sz="2000" b="1" dirty="0">
                          <a:latin typeface="+mn-lt"/>
                        </a:rPr>
                        <a:t>Set up within environment</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2000" b="0" dirty="0">
                          <a:solidFill>
                            <a:schemeClr val="accent5">
                              <a:lumMod val="25000"/>
                            </a:schemeClr>
                          </a:solidFill>
                          <a:latin typeface="+mn-lt"/>
                        </a:rPr>
                        <a:t>Supplies need to be within reach: 2ft in front and/or to each side</a:t>
                      </a: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2000" b="0" dirty="0">
                          <a:solidFill>
                            <a:schemeClr val="accent5">
                              <a:lumMod val="25000"/>
                            </a:schemeClr>
                          </a:solidFill>
                          <a:latin typeface="+mn-lt"/>
                        </a:rPr>
                        <a:t>Can attend to group leader from various locations of the room</a:t>
                      </a:r>
                      <a:endParaRPr lang="en-US" sz="2000" b="0" dirty="0">
                        <a:latin typeface="+mn-lt"/>
                      </a:endParaRPr>
                    </a:p>
                  </a:txBody>
                  <a:tcPr/>
                </a:tc>
                <a:extLst>
                  <a:ext uri="{0D108BD9-81ED-4DB2-BD59-A6C34878D82A}">
                    <a16:rowId xmlns:a16="http://schemas.microsoft.com/office/drawing/2014/main" val="881151429"/>
                  </a:ext>
                </a:extLst>
              </a:tr>
              <a:tr h="370840">
                <a:tc>
                  <a:txBody>
                    <a:bodyPr/>
                    <a:lstStyle/>
                    <a:p>
                      <a:r>
                        <a:rPr lang="en-US" sz="2000" b="1" dirty="0">
                          <a:latin typeface="+mn-lt"/>
                        </a:rPr>
                        <a:t>Awareness of activity purpose</a:t>
                      </a:r>
                    </a:p>
                  </a:txBody>
                  <a:tcPr/>
                </a:tc>
                <a:tc>
                  <a:txBody>
                    <a:bodyPr/>
                    <a:lstStyle/>
                    <a:p>
                      <a:r>
                        <a:rPr lang="en-US" sz="2000" dirty="0">
                          <a:latin typeface="+mn-lt"/>
                        </a:rPr>
                        <a:t>Aware</a:t>
                      </a:r>
                      <a:r>
                        <a:rPr lang="en-US" sz="2000" baseline="0" dirty="0">
                          <a:latin typeface="+mn-lt"/>
                        </a:rPr>
                        <a:t> of object of game, goal, item to be made</a:t>
                      </a:r>
                    </a:p>
                    <a:p>
                      <a:r>
                        <a:rPr lang="en-US" sz="2000" baseline="0" dirty="0">
                          <a:latin typeface="+mn-lt"/>
                        </a:rPr>
                        <a:t>May benefit from use of a sample project</a:t>
                      </a:r>
                      <a:endParaRPr lang="en-US" sz="2000" dirty="0">
                        <a:latin typeface="+mn-lt"/>
                      </a:endParaRPr>
                    </a:p>
                  </a:txBody>
                  <a:tcPr/>
                </a:tc>
                <a:extLst>
                  <a:ext uri="{0D108BD9-81ED-4DB2-BD59-A6C34878D82A}">
                    <a16:rowId xmlns:a16="http://schemas.microsoft.com/office/drawing/2014/main" val="1282960245"/>
                  </a:ext>
                </a:extLst>
              </a:tr>
              <a:tr h="370840">
                <a:tc>
                  <a:txBody>
                    <a:bodyPr/>
                    <a:lstStyle/>
                    <a:p>
                      <a:r>
                        <a:rPr lang="en-US" sz="2000" b="1" dirty="0">
                          <a:latin typeface="+mn-lt"/>
                        </a:rPr>
                        <a:t>Communication</a:t>
                      </a:r>
                      <a:r>
                        <a:rPr lang="en-US" sz="2000" b="1" baseline="0" dirty="0">
                          <a:latin typeface="+mn-lt"/>
                        </a:rPr>
                        <a:t> abilities</a:t>
                      </a:r>
                      <a:endParaRPr lang="en-US" sz="2000" b="1" dirty="0">
                        <a:latin typeface="+mn-lt"/>
                      </a:endParaRPr>
                    </a:p>
                  </a:txBody>
                  <a:tcPr/>
                </a:tc>
                <a:tc>
                  <a:txBody>
                    <a:bodyPr/>
                    <a:lstStyle/>
                    <a:p>
                      <a:r>
                        <a:rPr lang="en-US" sz="2000" dirty="0">
                          <a:latin typeface="+mn-lt"/>
                        </a:rPr>
                        <a:t>Can</a:t>
                      </a:r>
                      <a:r>
                        <a:rPr lang="en-US" sz="2000" baseline="0" dirty="0">
                          <a:latin typeface="+mn-lt"/>
                        </a:rPr>
                        <a:t> speak in phrases, share stories, conversational style may be self-centered. Able to read out loud; may have reduced comprehension.</a:t>
                      </a:r>
                      <a:endParaRPr lang="en-US" sz="2000" dirty="0">
                        <a:latin typeface="+mn-lt"/>
                      </a:endParaRPr>
                    </a:p>
                  </a:txBody>
                  <a:tcPr/>
                </a:tc>
                <a:extLst>
                  <a:ext uri="{0D108BD9-81ED-4DB2-BD59-A6C34878D82A}">
                    <a16:rowId xmlns:a16="http://schemas.microsoft.com/office/drawing/2014/main" val="253401794"/>
                  </a:ext>
                </a:extLst>
              </a:tr>
              <a:tr h="370840">
                <a:tc>
                  <a:txBody>
                    <a:bodyPr/>
                    <a:lstStyle/>
                    <a:p>
                      <a:r>
                        <a:rPr lang="en-US" sz="2000" b="1" dirty="0">
                          <a:latin typeface="+mn-lt"/>
                        </a:rPr>
                        <a:t>Physical attributes</a:t>
                      </a:r>
                    </a:p>
                  </a:txBody>
                  <a:tcPr/>
                </a:tc>
                <a:tc>
                  <a:txBody>
                    <a:bodyPr/>
                    <a:lstStyle/>
                    <a:p>
                      <a:r>
                        <a:rPr lang="en-US" sz="2000" dirty="0">
                          <a:latin typeface="+mn-lt"/>
                        </a:rPr>
                        <a:t>Gross and fine motor movements</a:t>
                      </a:r>
                      <a:r>
                        <a:rPr lang="en-US" sz="2000" baseline="0" dirty="0">
                          <a:latin typeface="+mn-lt"/>
                        </a:rPr>
                        <a:t> are functional (if no physical condition)</a:t>
                      </a:r>
                      <a:endParaRPr lang="en-US" sz="2000" dirty="0">
                        <a:latin typeface="+mn-lt"/>
                      </a:endParaRPr>
                    </a:p>
                  </a:txBody>
                  <a:tcPr/>
                </a:tc>
                <a:extLst>
                  <a:ext uri="{0D108BD9-81ED-4DB2-BD59-A6C34878D82A}">
                    <a16:rowId xmlns:a16="http://schemas.microsoft.com/office/drawing/2014/main" val="955579208"/>
                  </a:ext>
                </a:extLst>
              </a:tr>
              <a:tr h="370840">
                <a:tc>
                  <a:txBody>
                    <a:bodyPr/>
                    <a:lstStyle/>
                    <a:p>
                      <a:r>
                        <a:rPr lang="en-US" sz="2000" b="1" dirty="0">
                          <a:latin typeface="+mn-lt"/>
                        </a:rPr>
                        <a:t>Problem</a:t>
                      </a:r>
                      <a:r>
                        <a:rPr lang="en-US" sz="2000" b="1" baseline="0" dirty="0">
                          <a:latin typeface="+mn-lt"/>
                        </a:rPr>
                        <a:t> solving</a:t>
                      </a:r>
                      <a:endParaRPr lang="en-US" sz="2000" b="1" dirty="0">
                        <a:latin typeface="+mn-lt"/>
                      </a:endParaRPr>
                    </a:p>
                  </a:txBody>
                  <a:tcPr/>
                </a:tc>
                <a:tc>
                  <a:txBody>
                    <a:bodyPr/>
                    <a:lstStyle/>
                    <a:p>
                      <a:r>
                        <a:rPr lang="en-US" sz="2000" dirty="0">
                          <a:latin typeface="+mn-lt"/>
                        </a:rPr>
                        <a:t>Situations presented need to be familiar, concrete</a:t>
                      </a:r>
                      <a:r>
                        <a:rPr lang="en-US" sz="2000" baseline="0" dirty="0">
                          <a:latin typeface="+mn-lt"/>
                        </a:rPr>
                        <a:t> thinking (≠ abstract)</a:t>
                      </a:r>
                      <a:endParaRPr lang="en-US" sz="2000" dirty="0">
                        <a:latin typeface="+mn-lt"/>
                      </a:endParaRPr>
                    </a:p>
                  </a:txBody>
                  <a:tcPr/>
                </a:tc>
                <a:extLst>
                  <a:ext uri="{0D108BD9-81ED-4DB2-BD59-A6C34878D82A}">
                    <a16:rowId xmlns:a16="http://schemas.microsoft.com/office/drawing/2014/main" val="693460165"/>
                  </a:ext>
                </a:extLst>
              </a:tr>
              <a:tr h="370840">
                <a:tc>
                  <a:txBody>
                    <a:bodyPr/>
                    <a:lstStyle/>
                    <a:p>
                      <a:r>
                        <a:rPr lang="en-US" sz="2000" b="1" dirty="0">
                          <a:latin typeface="+mn-lt"/>
                        </a:rPr>
                        <a:t>Sequencing</a:t>
                      </a:r>
                    </a:p>
                  </a:txBody>
                  <a:tcPr/>
                </a:tc>
                <a:tc>
                  <a:txBody>
                    <a:bodyPr/>
                    <a:lstStyle/>
                    <a:p>
                      <a:r>
                        <a:rPr lang="en-US" sz="2000" dirty="0">
                          <a:latin typeface="+mn-lt"/>
                        </a:rPr>
                        <a:t>Assistance required to sequence through new activity (step by step)</a:t>
                      </a:r>
                    </a:p>
                  </a:txBody>
                  <a:tcPr/>
                </a:tc>
                <a:extLst>
                  <a:ext uri="{0D108BD9-81ED-4DB2-BD59-A6C34878D82A}">
                    <a16:rowId xmlns:a16="http://schemas.microsoft.com/office/drawing/2014/main" val="299188550"/>
                  </a:ext>
                </a:extLst>
              </a:tr>
            </a:tbl>
          </a:graphicData>
        </a:graphic>
      </p:graphicFrame>
      <p:sp>
        <p:nvSpPr>
          <p:cNvPr id="4" name="TextBox 3">
            <a:extLst>
              <a:ext uri="{FF2B5EF4-FFF2-40B4-BE49-F238E27FC236}">
                <a16:creationId xmlns:a16="http://schemas.microsoft.com/office/drawing/2014/main" id="{20C357AD-049C-256C-3AD7-A5FDADA9AF18}"/>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Warchol</a:t>
            </a:r>
            <a:r>
              <a:rPr lang="en-US" sz="1200" dirty="0"/>
              <a:t> et al., 2002)</a:t>
            </a:r>
          </a:p>
        </p:txBody>
      </p:sp>
    </p:spTree>
    <p:extLst>
      <p:ext uri="{BB962C8B-B14F-4D97-AF65-F5344CB8AC3E}">
        <p14:creationId xmlns:p14="http://schemas.microsoft.com/office/powerpoint/2010/main" val="45843781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463293" y="1702837"/>
            <a:ext cx="11608060"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marL="514350" indent="-51435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a:p>
            <a:pPr marL="514350" indent="-51435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a:p>
            <a:pPr marL="514350" indent="-514350" algn="l">
              <a:buClr>
                <a:srgbClr val="800000"/>
              </a:buClr>
              <a:buFont typeface="Arial" panose="020B0604020202020204" pitchFamily="34" charset="0"/>
              <a:buChar char="•"/>
              <a:defRPr/>
            </a:pPr>
            <a:r>
              <a:rPr lang="en-US" altLang="en-US" sz="2800" dirty="0">
                <a:solidFill>
                  <a:schemeClr val="accent5">
                    <a:lumMod val="25000"/>
                  </a:schemeClr>
                </a:solidFill>
                <a:latin typeface="Calibri" panose="020F0502020204030204" pitchFamily="34" charset="0"/>
              </a:rPr>
              <a:t>Applying a person-centered framework</a:t>
            </a:r>
          </a:p>
          <a:p>
            <a:pPr marL="514350" indent="-51435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a:p>
            <a:pPr marL="514350" indent="-514350" algn="l">
              <a:buClr>
                <a:srgbClr val="800000"/>
              </a:buClr>
              <a:buFont typeface="Arial" panose="020B0604020202020204" pitchFamily="34" charset="0"/>
              <a:buChar char="•"/>
              <a:defRPr/>
            </a:pPr>
            <a:r>
              <a:rPr lang="en-US" altLang="en-US" sz="2800" dirty="0">
                <a:solidFill>
                  <a:schemeClr val="accent5">
                    <a:lumMod val="25000"/>
                  </a:schemeClr>
                </a:solidFill>
                <a:latin typeface="Calibri" panose="020F0502020204030204" pitchFamily="34" charset="0"/>
              </a:rPr>
              <a:t>Highlighting the role of personhood</a:t>
            </a:r>
          </a:p>
          <a:p>
            <a:pPr marL="514350" indent="-51435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a:p>
            <a:pPr marL="514350" indent="-514350" algn="l">
              <a:buClr>
                <a:srgbClr val="800000"/>
              </a:buClr>
              <a:buFont typeface="Arial" panose="020B0604020202020204" pitchFamily="34" charset="0"/>
              <a:buChar char="•"/>
              <a:defRPr/>
            </a:pPr>
            <a:r>
              <a:rPr lang="en-US" altLang="en-US" sz="2800" dirty="0">
                <a:solidFill>
                  <a:schemeClr val="accent5">
                    <a:lumMod val="25000"/>
                  </a:schemeClr>
                </a:solidFill>
                <a:latin typeface="Calibri" panose="020F0502020204030204" pitchFamily="34" charset="0"/>
              </a:rPr>
              <a:t>Exposing remaining needs, interests, skills, abilities</a:t>
            </a:r>
          </a:p>
          <a:p>
            <a:pPr marL="514350" indent="-51435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a:p>
            <a:pPr marL="514350" indent="-514350" algn="l">
              <a:buClr>
                <a:srgbClr val="800000"/>
              </a:buClr>
              <a:buFont typeface="Arial" panose="020B0604020202020204" pitchFamily="34" charset="0"/>
              <a:buChar char="•"/>
              <a:defRPr/>
            </a:pPr>
            <a:r>
              <a:rPr lang="en-US" altLang="en-US" sz="2800" dirty="0">
                <a:solidFill>
                  <a:schemeClr val="accent5">
                    <a:lumMod val="25000"/>
                  </a:schemeClr>
                </a:solidFill>
                <a:latin typeface="Calibri" panose="020F0502020204030204" pitchFamily="34" charset="0"/>
              </a:rPr>
              <a:t>Tailoring activities in response to cognitive and physical function decline</a:t>
            </a:r>
          </a:p>
          <a:p>
            <a:pPr algn="l">
              <a:buClr>
                <a:srgbClr val="800000"/>
              </a:buClr>
              <a:defRPr/>
            </a:pPr>
            <a:endParaRPr lang="en-US" altLang="en-US" sz="2800" dirty="0">
              <a:solidFill>
                <a:schemeClr val="accent5">
                  <a:lumMod val="25000"/>
                </a:schemeClr>
              </a:solidFill>
              <a:latin typeface="Calibri" panose="020F0502020204030204" pitchFamily="34" charset="0"/>
            </a:endParaRPr>
          </a:p>
          <a:p>
            <a:pPr marL="457200" indent="-457200" algn="l">
              <a:buClr>
                <a:srgbClr val="800000"/>
              </a:buClr>
              <a:buFont typeface="Arial" panose="020B0604020202020204" pitchFamily="34" charset="0"/>
              <a:buChar char="•"/>
              <a:defRPr/>
            </a:pPr>
            <a:endParaRPr lang="en-CA" altLang="en-US" sz="2800" dirty="0">
              <a:solidFill>
                <a:schemeClr val="accent5">
                  <a:lumMod val="25000"/>
                </a:schemeClr>
              </a:solidFill>
              <a:latin typeface="Calibri" panose="020F0502020204030204" pitchFamily="34" charset="0"/>
            </a:endParaRPr>
          </a:p>
          <a:p>
            <a:pPr marL="914400" lvl="1" indent="-45720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Today’s session will focus on…</a:t>
            </a:r>
            <a:endParaRPr lang="en-US" altLang="en-US" sz="3500" b="1" kern="0" dirty="0">
              <a:latin typeface="Calibri" panose="020F0502020204030204" pitchFamily="34" charset="0"/>
            </a:endParaRPr>
          </a:p>
        </p:txBody>
      </p:sp>
      <p:pic>
        <p:nvPicPr>
          <p:cNvPr id="2" name="Picture 1" descr="A person smiling with dark hair&#10;&#10;AI-generated content may be incorrect.">
            <a:extLst>
              <a:ext uri="{FF2B5EF4-FFF2-40B4-BE49-F238E27FC236}">
                <a16:creationId xmlns:a16="http://schemas.microsoft.com/office/drawing/2014/main" id="{121CF0FA-2A34-E165-8B33-2979FD0F4DC3}"/>
              </a:ext>
            </a:extLst>
          </p:cNvPr>
          <p:cNvPicPr>
            <a:picLocks noChangeAspect="1"/>
          </p:cNvPicPr>
          <p:nvPr/>
        </p:nvPicPr>
        <p:blipFill>
          <a:blip r:embed="rId3">
            <a:extLst>
              <a:ext uri="{28A0092B-C50C-407E-A947-70E740481C1C}">
                <a14:useLocalDpi xmlns:a14="http://schemas.microsoft.com/office/drawing/2010/main" val="0"/>
              </a:ext>
            </a:extLst>
          </a:blip>
          <a:srcRect t="24565" b="21429"/>
          <a:stretch/>
        </p:blipFill>
        <p:spPr>
          <a:xfrm>
            <a:off x="8835242" y="1933123"/>
            <a:ext cx="2560320" cy="24581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Tailoring Activities: Early Stage</a:t>
            </a:r>
          </a:p>
        </p:txBody>
      </p:sp>
      <p:graphicFrame>
        <p:nvGraphicFramePr>
          <p:cNvPr id="2" name="Table 1"/>
          <p:cNvGraphicFramePr>
            <a:graphicFrameLocks noGrp="1"/>
          </p:cNvGraphicFramePr>
          <p:nvPr>
            <p:extLst>
              <p:ext uri="{D42A27DB-BD31-4B8C-83A1-F6EECF244321}">
                <p14:modId xmlns:p14="http://schemas.microsoft.com/office/powerpoint/2010/main" val="1964563696"/>
              </p:ext>
            </p:extLst>
          </p:nvPr>
        </p:nvGraphicFramePr>
        <p:xfrm>
          <a:off x="634546" y="1904222"/>
          <a:ext cx="10922908" cy="3413760"/>
        </p:xfrm>
        <a:graphic>
          <a:graphicData uri="http://schemas.openxmlformats.org/drawingml/2006/table">
            <a:tbl>
              <a:tblPr firstRow="1" bandRow="1">
                <a:tableStyleId>{8799B23B-EC83-4686-B30A-512413B5E67A}</a:tableStyleId>
              </a:tblPr>
              <a:tblGrid>
                <a:gridCol w="3148500">
                  <a:extLst>
                    <a:ext uri="{9D8B030D-6E8A-4147-A177-3AD203B41FA5}">
                      <a16:colId xmlns:a16="http://schemas.microsoft.com/office/drawing/2014/main" val="502760816"/>
                    </a:ext>
                  </a:extLst>
                </a:gridCol>
                <a:gridCol w="7774408">
                  <a:extLst>
                    <a:ext uri="{9D8B030D-6E8A-4147-A177-3AD203B41FA5}">
                      <a16:colId xmlns:a16="http://schemas.microsoft.com/office/drawing/2014/main" val="1710026027"/>
                    </a:ext>
                  </a:extLst>
                </a:gridCol>
              </a:tblGrid>
              <a:tr h="370840">
                <a:tc>
                  <a:txBody>
                    <a:bodyPr/>
                    <a:lstStyle/>
                    <a:p>
                      <a:r>
                        <a:rPr lang="en-US" sz="2000" b="1" dirty="0">
                          <a:latin typeface="+mn-lt"/>
                        </a:rPr>
                        <a:t>Ability to attend to or initiate activity</a:t>
                      </a:r>
                    </a:p>
                  </a:txBody>
                  <a:tcPr/>
                </a:tc>
                <a:tc>
                  <a:txBody>
                    <a:bodyPr/>
                    <a:lstStyle/>
                    <a:p>
                      <a:pPr marL="114300" lvl="0" indent="0" algn="l">
                        <a:buClr>
                          <a:srgbClr val="800000"/>
                        </a:buClr>
                        <a:buFont typeface="Arial" panose="020B0604020202020204" pitchFamily="34" charset="0"/>
                        <a:buNone/>
                        <a:defRPr/>
                      </a:pPr>
                      <a:r>
                        <a:rPr lang="en-US" altLang="en-US" sz="2000" b="0" dirty="0">
                          <a:solidFill>
                            <a:schemeClr val="accent5">
                              <a:lumMod val="25000"/>
                            </a:schemeClr>
                          </a:solidFill>
                          <a:latin typeface="+mn-lt"/>
                        </a:rPr>
                        <a:t>Aware that activities are going on; can express</a:t>
                      </a:r>
                      <a:r>
                        <a:rPr lang="en-US" altLang="en-US" sz="2000" b="0" baseline="0" dirty="0">
                          <a:solidFill>
                            <a:schemeClr val="accent5">
                              <a:lumMod val="25000"/>
                            </a:schemeClr>
                          </a:solidFill>
                          <a:latin typeface="+mn-lt"/>
                        </a:rPr>
                        <a:t> interest or desire to attend. May need assistance or cueing to choose an activity. May need assistance with getting to the activity on time and to locate where it is being held if unfamiliar.</a:t>
                      </a:r>
                      <a:endParaRPr lang="en-US" altLang="en-US" sz="2000" b="0" dirty="0">
                        <a:solidFill>
                          <a:schemeClr val="accent5">
                            <a:lumMod val="25000"/>
                          </a:schemeClr>
                        </a:solidFill>
                        <a:latin typeface="+mn-lt"/>
                      </a:endParaRPr>
                    </a:p>
                  </a:txBody>
                  <a:tcPr/>
                </a:tc>
                <a:extLst>
                  <a:ext uri="{0D108BD9-81ED-4DB2-BD59-A6C34878D82A}">
                    <a16:rowId xmlns:a16="http://schemas.microsoft.com/office/drawing/2014/main" val="1841025619"/>
                  </a:ext>
                </a:extLst>
              </a:tr>
              <a:tr h="370840">
                <a:tc>
                  <a:txBody>
                    <a:bodyPr/>
                    <a:lstStyle/>
                    <a:p>
                      <a:r>
                        <a:rPr lang="en-US" sz="2000" b="1" dirty="0">
                          <a:latin typeface="+mn-lt"/>
                        </a:rPr>
                        <a:t>New learning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dirty="0">
                          <a:latin typeface="+mn-lt"/>
                        </a:rPr>
                        <a:t>Difficulty learning new information but may learn with repetition</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dirty="0">
                          <a:latin typeface="+mn-lt"/>
                        </a:rPr>
                        <a:t>Most successful when tied to the person’s interests and skills</a:t>
                      </a:r>
                    </a:p>
                  </a:txBody>
                  <a:tcPr/>
                </a:tc>
                <a:extLst>
                  <a:ext uri="{0D108BD9-81ED-4DB2-BD59-A6C34878D82A}">
                    <a16:rowId xmlns:a16="http://schemas.microsoft.com/office/drawing/2014/main" val="881151429"/>
                  </a:ext>
                </a:extLst>
              </a:tr>
              <a:tr h="370840">
                <a:tc>
                  <a:txBody>
                    <a:bodyPr/>
                    <a:lstStyle/>
                    <a:p>
                      <a:r>
                        <a:rPr lang="en-US" sz="2000" b="1" dirty="0">
                          <a:latin typeface="+mn-lt"/>
                        </a:rPr>
                        <a:t>Ability to follow directions</a:t>
                      </a:r>
                    </a:p>
                  </a:txBody>
                  <a:tcPr/>
                </a:tc>
                <a:tc>
                  <a:txBody>
                    <a:bodyPr/>
                    <a:lstStyle/>
                    <a:p>
                      <a:r>
                        <a:rPr lang="en-US" sz="2000" dirty="0">
                          <a:latin typeface="+mn-lt"/>
                        </a:rPr>
                        <a:t>Can follow</a:t>
                      </a:r>
                      <a:r>
                        <a:rPr lang="en-US" sz="2000" baseline="0" dirty="0">
                          <a:latin typeface="+mn-lt"/>
                        </a:rPr>
                        <a:t> simple verbal directions</a:t>
                      </a:r>
                      <a:endParaRPr lang="en-US" sz="2000" dirty="0">
                        <a:latin typeface="+mn-lt"/>
                      </a:endParaRPr>
                    </a:p>
                  </a:txBody>
                  <a:tcPr/>
                </a:tc>
                <a:extLst>
                  <a:ext uri="{0D108BD9-81ED-4DB2-BD59-A6C34878D82A}">
                    <a16:rowId xmlns:a16="http://schemas.microsoft.com/office/drawing/2014/main" val="1282960245"/>
                  </a:ext>
                </a:extLst>
              </a:tr>
              <a:tr h="370840">
                <a:tc>
                  <a:txBody>
                    <a:bodyPr/>
                    <a:lstStyle/>
                    <a:p>
                      <a:r>
                        <a:rPr lang="en-US" sz="2000" b="1" dirty="0">
                          <a:latin typeface="+mn-lt"/>
                        </a:rPr>
                        <a:t>Social abilities</a:t>
                      </a:r>
                    </a:p>
                  </a:txBody>
                  <a:tcPr/>
                </a:tc>
                <a:tc>
                  <a:txBody>
                    <a:bodyPr/>
                    <a:lstStyle/>
                    <a:p>
                      <a:r>
                        <a:rPr lang="en-US" sz="2000" dirty="0">
                          <a:latin typeface="+mn-lt"/>
                        </a:rPr>
                        <a:t>Able to take turns, may interrupt conversations of others, make</a:t>
                      </a:r>
                      <a:r>
                        <a:rPr lang="en-US" sz="2000" baseline="0" dirty="0">
                          <a:latin typeface="+mn-lt"/>
                        </a:rPr>
                        <a:t> blunt or frank remarks.</a:t>
                      </a:r>
                      <a:endParaRPr lang="en-US" sz="2000" dirty="0">
                        <a:latin typeface="+mn-lt"/>
                      </a:endParaRPr>
                    </a:p>
                  </a:txBody>
                  <a:tcPr/>
                </a:tc>
                <a:extLst>
                  <a:ext uri="{0D108BD9-81ED-4DB2-BD59-A6C34878D82A}">
                    <a16:rowId xmlns:a16="http://schemas.microsoft.com/office/drawing/2014/main" val="253401794"/>
                  </a:ext>
                </a:extLst>
              </a:tr>
            </a:tbl>
          </a:graphicData>
        </a:graphic>
      </p:graphicFrame>
      <p:sp>
        <p:nvSpPr>
          <p:cNvPr id="4" name="TextBox 3">
            <a:extLst>
              <a:ext uri="{FF2B5EF4-FFF2-40B4-BE49-F238E27FC236}">
                <a16:creationId xmlns:a16="http://schemas.microsoft.com/office/drawing/2014/main" id="{21992671-8794-8CD2-DDFB-CF17A1D2AA8F}"/>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Warchol</a:t>
            </a:r>
            <a:r>
              <a:rPr lang="en-US" sz="1200" dirty="0"/>
              <a:t> et al., 2002)</a:t>
            </a:r>
          </a:p>
        </p:txBody>
      </p:sp>
    </p:spTree>
    <p:extLst>
      <p:ext uri="{BB962C8B-B14F-4D97-AF65-F5344CB8AC3E}">
        <p14:creationId xmlns:p14="http://schemas.microsoft.com/office/powerpoint/2010/main" val="405114535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uadroTexto 3">
            <a:extLst>
              <a:ext uri="{FF2B5EF4-FFF2-40B4-BE49-F238E27FC236}">
                <a16:creationId xmlns:a16="http://schemas.microsoft.com/office/drawing/2014/main" id="{0994FF8C-7618-66D7-B681-2FF0299F3892}"/>
              </a:ext>
            </a:extLst>
          </p:cNvPr>
          <p:cNvSpPr txBox="1">
            <a:spLocks noChangeArrowheads="1"/>
          </p:cNvSpPr>
          <p:nvPr/>
        </p:nvSpPr>
        <p:spPr bwMode="auto">
          <a:xfrm>
            <a:off x="1362270" y="975573"/>
            <a:ext cx="6149783" cy="523220"/>
          </a:xfrm>
          <a:prstGeom prst="rect">
            <a:avLst/>
          </a:prstGeom>
          <a:noFill/>
          <a:ln>
            <a:noFill/>
          </a:ln>
        </p:spPr>
        <p:txBody>
          <a:bodyPr wrap="squar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800" b="1" dirty="0">
                <a:solidFill>
                  <a:srgbClr val="FFFFFF"/>
                </a:solidFill>
                <a:latin typeface="Calibri" panose="020F0502020204030204"/>
              </a:rPr>
              <a:t>Title</a:t>
            </a:r>
          </a:p>
        </p:txBody>
      </p:sp>
      <p:sp>
        <p:nvSpPr>
          <p:cNvPr id="2" name="TextBox 1">
            <a:extLst>
              <a:ext uri="{FF2B5EF4-FFF2-40B4-BE49-F238E27FC236}">
                <a16:creationId xmlns:a16="http://schemas.microsoft.com/office/drawing/2014/main" id="{2C6CA72A-1F86-A84B-A829-B8937A8A270B}"/>
              </a:ext>
            </a:extLst>
          </p:cNvPr>
          <p:cNvSpPr txBox="1"/>
          <p:nvPr/>
        </p:nvSpPr>
        <p:spPr>
          <a:xfrm>
            <a:off x="890819" y="13500"/>
            <a:ext cx="9856909" cy="400110"/>
          </a:xfrm>
          <a:prstGeom prst="rect">
            <a:avLst/>
          </a:prstGeom>
          <a:noFill/>
        </p:spPr>
        <p:txBody>
          <a:bodyPr wrap="square" rtlCol="0">
            <a:spAutoFit/>
          </a:bodyPr>
          <a:lstStyle/>
          <a:p>
            <a:r>
              <a:rPr lang="en-US" sz="2000" b="1" u="sng" dirty="0">
                <a:latin typeface="Abadi" panose="020B0604020104020204" pitchFamily="34" charset="0"/>
              </a:rPr>
              <a:t>Functional Assessment Staging Test (FAST)</a:t>
            </a:r>
          </a:p>
        </p:txBody>
      </p:sp>
      <p:graphicFrame>
        <p:nvGraphicFramePr>
          <p:cNvPr id="3" name="Table 2">
            <a:extLst>
              <a:ext uri="{FF2B5EF4-FFF2-40B4-BE49-F238E27FC236}">
                <a16:creationId xmlns:a16="http://schemas.microsoft.com/office/drawing/2014/main" id="{A3D6AEC8-904F-F972-BE9F-B2B733C7E6C0}"/>
              </a:ext>
            </a:extLst>
          </p:cNvPr>
          <p:cNvGraphicFramePr>
            <a:graphicFrameLocks noGrp="1"/>
          </p:cNvGraphicFramePr>
          <p:nvPr/>
        </p:nvGraphicFramePr>
        <p:xfrm>
          <a:off x="2092603" y="571310"/>
          <a:ext cx="7822302" cy="6176260"/>
        </p:xfrm>
        <a:graphic>
          <a:graphicData uri="http://schemas.openxmlformats.org/drawingml/2006/table">
            <a:tbl>
              <a:tblPr firstRow="1" bandRow="1">
                <a:tableStyleId>{5C22544A-7EE6-4342-B048-85BDC9FD1C3A}</a:tableStyleId>
              </a:tblPr>
              <a:tblGrid>
                <a:gridCol w="450027">
                  <a:extLst>
                    <a:ext uri="{9D8B030D-6E8A-4147-A177-3AD203B41FA5}">
                      <a16:colId xmlns:a16="http://schemas.microsoft.com/office/drawing/2014/main" val="20000"/>
                    </a:ext>
                  </a:extLst>
                </a:gridCol>
                <a:gridCol w="1229270">
                  <a:extLst>
                    <a:ext uri="{9D8B030D-6E8A-4147-A177-3AD203B41FA5}">
                      <a16:colId xmlns:a16="http://schemas.microsoft.com/office/drawing/2014/main" val="20001"/>
                    </a:ext>
                  </a:extLst>
                </a:gridCol>
                <a:gridCol w="2841455">
                  <a:extLst>
                    <a:ext uri="{9D8B030D-6E8A-4147-A177-3AD203B41FA5}">
                      <a16:colId xmlns:a16="http://schemas.microsoft.com/office/drawing/2014/main" val="20002"/>
                    </a:ext>
                  </a:extLst>
                </a:gridCol>
                <a:gridCol w="1546577">
                  <a:extLst>
                    <a:ext uri="{9D8B030D-6E8A-4147-A177-3AD203B41FA5}">
                      <a16:colId xmlns:a16="http://schemas.microsoft.com/office/drawing/2014/main" val="20003"/>
                    </a:ext>
                  </a:extLst>
                </a:gridCol>
                <a:gridCol w="1754973">
                  <a:extLst>
                    <a:ext uri="{9D8B030D-6E8A-4147-A177-3AD203B41FA5}">
                      <a16:colId xmlns:a16="http://schemas.microsoft.com/office/drawing/2014/main" val="3746590348"/>
                    </a:ext>
                  </a:extLst>
                </a:gridCol>
              </a:tblGrid>
              <a:tr h="538480">
                <a:tc gridSpan="2">
                  <a:txBody>
                    <a:bodyPr/>
                    <a:lstStyle/>
                    <a:p>
                      <a:r>
                        <a:rPr lang="en-CA" sz="1500" noProof="0" dirty="0"/>
                        <a:t>Stage</a:t>
                      </a:r>
                    </a:p>
                  </a:txBody>
                  <a:tcPr>
                    <a:solidFill>
                      <a:srgbClr val="48A4AE"/>
                    </a:solidFill>
                  </a:tcPr>
                </a:tc>
                <a:tc hMerge="1">
                  <a:txBody>
                    <a:bodyPr/>
                    <a:lstStyle/>
                    <a:p>
                      <a:endParaRPr lang="en-CA" dirty="0"/>
                    </a:p>
                  </a:txBody>
                  <a:tcPr/>
                </a:tc>
                <a:tc>
                  <a:txBody>
                    <a:bodyPr/>
                    <a:lstStyle/>
                    <a:p>
                      <a:r>
                        <a:rPr lang="en-CA" sz="1500" noProof="0" dirty="0"/>
                        <a:t>Brief description</a:t>
                      </a:r>
                    </a:p>
                  </a:txBody>
                  <a:tcPr>
                    <a:solidFill>
                      <a:srgbClr val="48A4AE"/>
                    </a:solidFill>
                  </a:tcPr>
                </a:tc>
                <a:tc>
                  <a:txBody>
                    <a:bodyPr/>
                    <a:lstStyle/>
                    <a:p>
                      <a:pPr algn="ctr"/>
                      <a:r>
                        <a:rPr lang="en-CA" sz="1500" noProof="0" dirty="0"/>
                        <a:t>Developmental Age</a:t>
                      </a:r>
                    </a:p>
                  </a:txBody>
                  <a:tcPr>
                    <a:solidFill>
                      <a:srgbClr val="48A4AE"/>
                    </a:solidFill>
                  </a:tcPr>
                </a:tc>
                <a:tc>
                  <a:txBody>
                    <a:bodyPr/>
                    <a:lstStyle/>
                    <a:p>
                      <a:pPr algn="ctr"/>
                      <a:r>
                        <a:rPr lang="en-CA" sz="1500" noProof="0" dirty="0"/>
                        <a:t>Average duration of stage</a:t>
                      </a:r>
                    </a:p>
                  </a:txBody>
                  <a:tcPr>
                    <a:solidFill>
                      <a:srgbClr val="48A4AE"/>
                    </a:solidFill>
                  </a:tcPr>
                </a:tc>
                <a:extLst>
                  <a:ext uri="{0D108BD9-81ED-4DB2-BD59-A6C34878D82A}">
                    <a16:rowId xmlns:a16="http://schemas.microsoft.com/office/drawing/2014/main" val="10000"/>
                  </a:ext>
                </a:extLst>
              </a:tr>
              <a:tr h="378409">
                <a:tc>
                  <a:txBody>
                    <a:bodyPr/>
                    <a:lstStyle/>
                    <a:p>
                      <a:r>
                        <a:rPr lang="en-CA" sz="1600" noProof="0" dirty="0"/>
                        <a:t>1</a:t>
                      </a:r>
                    </a:p>
                  </a:txBody>
                  <a:tcPr>
                    <a:solidFill>
                      <a:schemeClr val="accent3">
                        <a:lumMod val="20000"/>
                        <a:lumOff val="80000"/>
                      </a:schemeClr>
                    </a:solidFill>
                  </a:tcPr>
                </a:tc>
                <a:tc>
                  <a:txBody>
                    <a:bodyPr/>
                    <a:lstStyle/>
                    <a:p>
                      <a:r>
                        <a:rPr lang="en-CA" sz="1600" noProof="0" dirty="0"/>
                        <a:t>Normal</a:t>
                      </a:r>
                    </a:p>
                  </a:txBody>
                  <a:tcPr>
                    <a:solidFill>
                      <a:schemeClr val="accent3">
                        <a:lumMod val="20000"/>
                        <a:lumOff val="80000"/>
                      </a:schemeClr>
                    </a:solidFill>
                  </a:tcPr>
                </a:tc>
                <a:tc>
                  <a:txBody>
                    <a:bodyPr/>
                    <a:lstStyle/>
                    <a:p>
                      <a:r>
                        <a:rPr lang="en-CA" sz="1600" noProof="0" dirty="0"/>
                        <a:t>No deficits</a:t>
                      </a:r>
                    </a:p>
                  </a:txBody>
                  <a:tcPr>
                    <a:solidFill>
                      <a:schemeClr val="accent3">
                        <a:lumMod val="20000"/>
                        <a:lumOff val="80000"/>
                      </a:schemeClr>
                    </a:solidFill>
                  </a:tcPr>
                </a:tc>
                <a:tc>
                  <a:txBody>
                    <a:bodyPr/>
                    <a:lstStyle/>
                    <a:p>
                      <a:r>
                        <a:rPr lang="en-CA" sz="1600" noProof="0" dirty="0"/>
                        <a:t>Adult</a:t>
                      </a:r>
                    </a:p>
                  </a:txBody>
                  <a:tcPr>
                    <a:solidFill>
                      <a:schemeClr val="accent3">
                        <a:lumMod val="20000"/>
                        <a:lumOff val="80000"/>
                      </a:schemeClr>
                    </a:solidFill>
                  </a:tcPr>
                </a:tc>
                <a:tc>
                  <a:txBody>
                    <a:bodyPr/>
                    <a:lstStyle/>
                    <a:p>
                      <a:r>
                        <a:rPr lang="en-CA" sz="1600" noProof="0" dirty="0"/>
                        <a:t>N/A</a:t>
                      </a:r>
                    </a:p>
                  </a:txBody>
                  <a:tcPr>
                    <a:solidFill>
                      <a:schemeClr val="accent3">
                        <a:lumMod val="20000"/>
                        <a:lumOff val="80000"/>
                      </a:schemeClr>
                    </a:solidFill>
                  </a:tcPr>
                </a:tc>
                <a:extLst>
                  <a:ext uri="{0D108BD9-81ED-4DB2-BD59-A6C34878D82A}">
                    <a16:rowId xmlns:a16="http://schemas.microsoft.com/office/drawing/2014/main" val="10001"/>
                  </a:ext>
                </a:extLst>
              </a:tr>
              <a:tr h="538480">
                <a:tc>
                  <a:txBody>
                    <a:bodyPr/>
                    <a:lstStyle/>
                    <a:p>
                      <a:r>
                        <a:rPr lang="en-CA" sz="1600" noProof="0" dirty="0"/>
                        <a:t>2</a:t>
                      </a:r>
                    </a:p>
                  </a:txBody>
                  <a:tcPr>
                    <a:solidFill>
                      <a:schemeClr val="accent3">
                        <a:lumMod val="20000"/>
                        <a:lumOff val="80000"/>
                      </a:schemeClr>
                    </a:solidFill>
                  </a:tcPr>
                </a:tc>
                <a:tc>
                  <a:txBody>
                    <a:bodyPr/>
                    <a:lstStyle/>
                    <a:p>
                      <a:r>
                        <a:rPr lang="en-CA" sz="1600" noProof="0" dirty="0"/>
                        <a:t>Possible MCI</a:t>
                      </a:r>
                    </a:p>
                  </a:txBody>
                  <a:tcPr>
                    <a:solidFill>
                      <a:schemeClr val="accent3">
                        <a:lumMod val="20000"/>
                        <a:lumOff val="80000"/>
                      </a:schemeClr>
                    </a:solidFill>
                  </a:tcPr>
                </a:tc>
                <a:tc>
                  <a:txBody>
                    <a:bodyPr/>
                    <a:lstStyle/>
                    <a:p>
                      <a:r>
                        <a:rPr lang="en-CA" sz="1600" noProof="0" dirty="0"/>
                        <a:t>Subjective</a:t>
                      </a:r>
                      <a:r>
                        <a:rPr lang="en-CA" sz="1600" baseline="0" noProof="0" dirty="0"/>
                        <a:t> deficits</a:t>
                      </a:r>
                      <a:endParaRPr lang="en-CA" sz="1600" noProof="0" dirty="0"/>
                    </a:p>
                  </a:txBody>
                  <a:tcPr>
                    <a:solidFill>
                      <a:schemeClr val="accent3">
                        <a:lumMod val="20000"/>
                        <a:lumOff val="80000"/>
                      </a:schemeClr>
                    </a:solidFill>
                  </a:tcPr>
                </a:tc>
                <a:tc>
                  <a:txBody>
                    <a:bodyPr/>
                    <a:lstStyle/>
                    <a:p>
                      <a:r>
                        <a:rPr lang="en-CA" sz="1600" noProof="0" dirty="0"/>
                        <a:t>Adult</a:t>
                      </a:r>
                    </a:p>
                  </a:txBody>
                  <a:tcPr>
                    <a:solidFill>
                      <a:schemeClr val="accent3">
                        <a:lumMod val="20000"/>
                        <a:lumOff val="80000"/>
                      </a:schemeClr>
                    </a:solidFill>
                  </a:tcPr>
                </a:tc>
                <a:tc>
                  <a:txBody>
                    <a:bodyPr/>
                    <a:lstStyle/>
                    <a:p>
                      <a:r>
                        <a:rPr lang="en-CA" sz="1600" noProof="0" dirty="0"/>
                        <a:t>Unknown</a:t>
                      </a:r>
                    </a:p>
                  </a:txBody>
                  <a:tcPr>
                    <a:solidFill>
                      <a:schemeClr val="accent3">
                        <a:lumMod val="20000"/>
                        <a:lumOff val="80000"/>
                      </a:schemeClr>
                    </a:solidFill>
                  </a:tcPr>
                </a:tc>
                <a:extLst>
                  <a:ext uri="{0D108BD9-81ED-4DB2-BD59-A6C34878D82A}">
                    <a16:rowId xmlns:a16="http://schemas.microsoft.com/office/drawing/2014/main" val="10002"/>
                  </a:ext>
                </a:extLst>
              </a:tr>
              <a:tr h="401480">
                <a:tc>
                  <a:txBody>
                    <a:bodyPr/>
                    <a:lstStyle/>
                    <a:p>
                      <a:r>
                        <a:rPr lang="en-CA" sz="1600" noProof="0" dirty="0"/>
                        <a:t>3</a:t>
                      </a:r>
                    </a:p>
                  </a:txBody>
                  <a:tcPr>
                    <a:solidFill>
                      <a:schemeClr val="accent3">
                        <a:lumMod val="20000"/>
                        <a:lumOff val="80000"/>
                      </a:schemeClr>
                    </a:solidFill>
                  </a:tcPr>
                </a:tc>
                <a:tc>
                  <a:txBody>
                    <a:bodyPr/>
                    <a:lstStyle/>
                    <a:p>
                      <a:r>
                        <a:rPr lang="en-CA" sz="1600" noProof="0" dirty="0"/>
                        <a:t>MCI</a:t>
                      </a:r>
                    </a:p>
                  </a:txBody>
                  <a:tcPr>
                    <a:solidFill>
                      <a:schemeClr val="accent3">
                        <a:lumMod val="20000"/>
                        <a:lumOff val="80000"/>
                      </a:schemeClr>
                    </a:solidFill>
                  </a:tcPr>
                </a:tc>
                <a:tc>
                  <a:txBody>
                    <a:bodyPr/>
                    <a:lstStyle/>
                    <a:p>
                      <a:r>
                        <a:rPr lang="en-CA" sz="1600" noProof="0" dirty="0"/>
                        <a:t>Difficulty</a:t>
                      </a:r>
                      <a:r>
                        <a:rPr lang="en-CA" sz="1600" baseline="0" noProof="0" dirty="0"/>
                        <a:t> with complex IADLs</a:t>
                      </a:r>
                      <a:endParaRPr lang="en-CA" sz="1600" noProof="0" dirty="0"/>
                    </a:p>
                  </a:txBody>
                  <a:tcPr>
                    <a:solidFill>
                      <a:schemeClr val="accent3">
                        <a:lumMod val="20000"/>
                        <a:lumOff val="80000"/>
                      </a:schemeClr>
                    </a:solidFill>
                  </a:tcPr>
                </a:tc>
                <a:tc>
                  <a:txBody>
                    <a:bodyPr/>
                    <a:lstStyle/>
                    <a:p>
                      <a:r>
                        <a:rPr lang="en-CA" sz="1600" noProof="0" dirty="0"/>
                        <a:t>12+</a:t>
                      </a:r>
                    </a:p>
                  </a:txBody>
                  <a:tcPr>
                    <a:solidFill>
                      <a:schemeClr val="accent3">
                        <a:lumMod val="20000"/>
                        <a:lumOff val="80000"/>
                      </a:schemeClr>
                    </a:solidFill>
                  </a:tcPr>
                </a:tc>
                <a:tc>
                  <a:txBody>
                    <a:bodyPr/>
                    <a:lstStyle/>
                    <a:p>
                      <a:r>
                        <a:rPr lang="en-CA" sz="1600" noProof="0" dirty="0"/>
                        <a:t>7 years</a:t>
                      </a:r>
                    </a:p>
                  </a:txBody>
                  <a:tcPr>
                    <a:solidFill>
                      <a:schemeClr val="accent3">
                        <a:lumMod val="20000"/>
                        <a:lumOff val="80000"/>
                      </a:schemeClr>
                    </a:solidFill>
                  </a:tcPr>
                </a:tc>
                <a:extLst>
                  <a:ext uri="{0D108BD9-81ED-4DB2-BD59-A6C34878D82A}">
                    <a16:rowId xmlns:a16="http://schemas.microsoft.com/office/drawing/2014/main" val="10003"/>
                  </a:ext>
                </a:extLst>
              </a:tr>
              <a:tr h="378409">
                <a:tc>
                  <a:txBody>
                    <a:bodyPr/>
                    <a:lstStyle/>
                    <a:p>
                      <a:r>
                        <a:rPr lang="en-CA" sz="1600" noProof="0" dirty="0"/>
                        <a:t>4</a:t>
                      </a:r>
                    </a:p>
                  </a:txBody>
                  <a:tcPr>
                    <a:solidFill>
                      <a:schemeClr val="accent3">
                        <a:lumMod val="20000"/>
                        <a:lumOff val="80000"/>
                      </a:schemeClr>
                    </a:solidFill>
                  </a:tcPr>
                </a:tc>
                <a:tc>
                  <a:txBody>
                    <a:bodyPr/>
                    <a:lstStyle/>
                    <a:p>
                      <a:r>
                        <a:rPr lang="en-CA" sz="1600" noProof="0" dirty="0"/>
                        <a:t>Mild</a:t>
                      </a:r>
                    </a:p>
                  </a:txBody>
                  <a:tcPr>
                    <a:solidFill>
                      <a:schemeClr val="accent3">
                        <a:lumMod val="20000"/>
                        <a:lumOff val="80000"/>
                      </a:schemeClr>
                    </a:solidFill>
                  </a:tcPr>
                </a:tc>
                <a:tc>
                  <a:txBody>
                    <a:bodyPr/>
                    <a:lstStyle/>
                    <a:p>
                      <a:r>
                        <a:rPr lang="en-CA" sz="1600" baseline="0" noProof="0" dirty="0"/>
                        <a:t>IADLs affected (cooking, bills)</a:t>
                      </a:r>
                      <a:endParaRPr lang="en-CA" sz="1600" noProof="0" dirty="0"/>
                    </a:p>
                  </a:txBody>
                  <a:tcPr>
                    <a:solidFill>
                      <a:schemeClr val="accent3">
                        <a:lumMod val="20000"/>
                        <a:lumOff val="80000"/>
                      </a:schemeClr>
                    </a:solidFill>
                  </a:tcPr>
                </a:tc>
                <a:tc>
                  <a:txBody>
                    <a:bodyPr/>
                    <a:lstStyle/>
                    <a:p>
                      <a:r>
                        <a:rPr lang="en-CA" sz="1600" noProof="0" dirty="0"/>
                        <a:t>8-12 years</a:t>
                      </a:r>
                    </a:p>
                  </a:txBody>
                  <a:tcPr>
                    <a:solidFill>
                      <a:schemeClr val="accent3">
                        <a:lumMod val="20000"/>
                        <a:lumOff val="80000"/>
                      </a:schemeClr>
                    </a:solidFill>
                  </a:tcPr>
                </a:tc>
                <a:tc>
                  <a:txBody>
                    <a:bodyPr/>
                    <a:lstStyle/>
                    <a:p>
                      <a:r>
                        <a:rPr lang="en-CA" sz="1600" noProof="0" dirty="0"/>
                        <a:t>2 years</a:t>
                      </a:r>
                    </a:p>
                  </a:txBody>
                  <a:tcPr>
                    <a:solidFill>
                      <a:schemeClr val="accent3">
                        <a:lumMod val="20000"/>
                        <a:lumOff val="80000"/>
                      </a:schemeClr>
                    </a:solidFill>
                  </a:tcPr>
                </a:tc>
                <a:extLst>
                  <a:ext uri="{0D108BD9-81ED-4DB2-BD59-A6C34878D82A}">
                    <a16:rowId xmlns:a16="http://schemas.microsoft.com/office/drawing/2014/main" val="10004"/>
                  </a:ext>
                </a:extLst>
              </a:tr>
              <a:tr h="518815">
                <a:tc>
                  <a:txBody>
                    <a:bodyPr/>
                    <a:lstStyle/>
                    <a:p>
                      <a:r>
                        <a:rPr lang="en-CA" sz="1600" noProof="0" dirty="0"/>
                        <a:t>5</a:t>
                      </a: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t>Moderate</a:t>
                      </a:r>
                    </a:p>
                  </a:txBody>
                  <a:tcPr>
                    <a:solidFill>
                      <a:schemeClr val="accent3">
                        <a:lumMod val="20000"/>
                        <a:lumOff val="80000"/>
                      </a:schemeClr>
                    </a:solidFill>
                  </a:tcPr>
                </a:tc>
                <a:tc>
                  <a:txBody>
                    <a:bodyPr/>
                    <a:lstStyle/>
                    <a:p>
                      <a:r>
                        <a:rPr lang="en-CA" sz="1600" noProof="0" dirty="0"/>
                        <a:t>Needs help selecting proper attire</a:t>
                      </a:r>
                    </a:p>
                  </a:txBody>
                  <a:tcPr>
                    <a:solidFill>
                      <a:schemeClr val="accent3">
                        <a:lumMod val="20000"/>
                        <a:lumOff val="80000"/>
                      </a:schemeClr>
                    </a:solidFill>
                  </a:tcPr>
                </a:tc>
                <a:tc>
                  <a:txBody>
                    <a:bodyPr/>
                    <a:lstStyle/>
                    <a:p>
                      <a:r>
                        <a:rPr lang="en-CA" sz="1600" noProof="0" dirty="0"/>
                        <a:t>5 -7 years </a:t>
                      </a:r>
                    </a:p>
                  </a:txBody>
                  <a:tcPr>
                    <a:solidFill>
                      <a:schemeClr val="accent3">
                        <a:lumMod val="20000"/>
                        <a:lumOff val="80000"/>
                      </a:schemeClr>
                    </a:solidFill>
                  </a:tcPr>
                </a:tc>
                <a:tc>
                  <a:txBody>
                    <a:bodyPr/>
                    <a:lstStyle/>
                    <a:p>
                      <a:r>
                        <a:rPr lang="en-CA" sz="1600" noProof="0" dirty="0"/>
                        <a:t>1.5 years</a:t>
                      </a:r>
                    </a:p>
                  </a:txBody>
                  <a:tcPr>
                    <a:solidFill>
                      <a:schemeClr val="accent3">
                        <a:lumMod val="20000"/>
                        <a:lumOff val="80000"/>
                      </a:schemeClr>
                    </a:solidFill>
                  </a:tcPr>
                </a:tc>
                <a:extLst>
                  <a:ext uri="{0D108BD9-81ED-4DB2-BD59-A6C34878D82A}">
                    <a16:rowId xmlns:a16="http://schemas.microsoft.com/office/drawing/2014/main" val="10005"/>
                  </a:ext>
                </a:extLst>
              </a:tr>
              <a:tr h="1513637">
                <a:tc>
                  <a:txBody>
                    <a:bodyPr/>
                    <a:lstStyle/>
                    <a:p>
                      <a:r>
                        <a:rPr lang="en-CA" sz="1600" noProof="0" dirty="0"/>
                        <a:t>6a</a:t>
                      </a:r>
                    </a:p>
                    <a:p>
                      <a:r>
                        <a:rPr lang="en-CA" sz="1600" noProof="0" dirty="0"/>
                        <a:t>6b</a:t>
                      </a:r>
                    </a:p>
                    <a:p>
                      <a:r>
                        <a:rPr lang="en-CA" sz="1600" noProof="0" dirty="0"/>
                        <a:t>6c</a:t>
                      </a:r>
                    </a:p>
                    <a:p>
                      <a:r>
                        <a:rPr lang="en-CA" sz="1600" noProof="0" dirty="0"/>
                        <a:t>6d</a:t>
                      </a:r>
                    </a:p>
                    <a:p>
                      <a:r>
                        <a:rPr lang="en-CA" sz="1600" noProof="0" dirty="0"/>
                        <a:t>6e</a:t>
                      </a:r>
                    </a:p>
                  </a:txBody>
                  <a:tcPr>
                    <a:solidFill>
                      <a:schemeClr val="accent2"/>
                    </a:solidFill>
                  </a:tcPr>
                </a:tc>
                <a:tc>
                  <a:txBody>
                    <a:bodyPr/>
                    <a:lstStyle/>
                    <a:p>
                      <a:r>
                        <a:rPr lang="en-CA" sz="1600" noProof="0" dirty="0"/>
                        <a:t>Moderately</a:t>
                      </a:r>
                    </a:p>
                    <a:p>
                      <a:r>
                        <a:rPr lang="en-CA" sz="1600" noProof="0" dirty="0"/>
                        <a:t>Severe</a:t>
                      </a:r>
                    </a:p>
                  </a:txBody>
                  <a:tcPr>
                    <a:solidFill>
                      <a:schemeClr val="accent2"/>
                    </a:solidFill>
                  </a:tcPr>
                </a:tc>
                <a:tc>
                  <a:txBody>
                    <a:bodyPr/>
                    <a:lstStyle/>
                    <a:p>
                      <a:r>
                        <a:rPr lang="en-CA" sz="1600" noProof="0" dirty="0"/>
                        <a:t>Needs help putting on clothes </a:t>
                      </a:r>
                    </a:p>
                    <a:p>
                      <a:r>
                        <a:rPr lang="en-CA" sz="1600" noProof="0" dirty="0"/>
                        <a:t>Needs</a:t>
                      </a:r>
                      <a:r>
                        <a:rPr lang="en-CA" sz="1600" baseline="0" noProof="0" dirty="0"/>
                        <a:t> help bathing</a:t>
                      </a:r>
                    </a:p>
                    <a:p>
                      <a:r>
                        <a:rPr lang="en-CA" sz="1600" baseline="0" noProof="0" dirty="0"/>
                        <a:t>Needs help toileting</a:t>
                      </a:r>
                    </a:p>
                    <a:p>
                      <a:r>
                        <a:rPr lang="en-CA" sz="1600" baseline="0" noProof="0" dirty="0"/>
                        <a:t>Urinary incontinence</a:t>
                      </a:r>
                    </a:p>
                    <a:p>
                      <a:r>
                        <a:rPr lang="en-CA" sz="1600" baseline="0" noProof="0" dirty="0"/>
                        <a:t>Fecal incontinence</a:t>
                      </a:r>
                      <a:endParaRPr lang="en-CA" sz="1600" noProof="0" dirty="0"/>
                    </a:p>
                  </a:txBody>
                  <a:tcPr>
                    <a:solidFill>
                      <a:schemeClr val="accent2"/>
                    </a:solidFill>
                  </a:tcPr>
                </a:tc>
                <a:tc>
                  <a:txBody>
                    <a:bodyPr/>
                    <a:lstStyle/>
                    <a:p>
                      <a:r>
                        <a:rPr lang="en-CA" sz="1600" noProof="0" dirty="0"/>
                        <a:t>4-5 years</a:t>
                      </a:r>
                    </a:p>
                    <a:p>
                      <a:endParaRPr lang="en-CA" sz="1600" noProof="0" dirty="0"/>
                    </a:p>
                    <a:p>
                      <a:endParaRPr lang="en-CA" sz="1600" noProof="0" dirty="0"/>
                    </a:p>
                    <a:p>
                      <a:r>
                        <a:rPr lang="en-CA" sz="1600" noProof="0" dirty="0"/>
                        <a:t>2- 4</a:t>
                      </a:r>
                      <a:r>
                        <a:rPr lang="en-CA" sz="1600" baseline="0" noProof="0" dirty="0"/>
                        <a:t> year</a:t>
                      </a:r>
                      <a:r>
                        <a:rPr lang="en-CA" sz="1600" noProof="0" dirty="0"/>
                        <a:t>s</a:t>
                      </a:r>
                    </a:p>
                    <a:p>
                      <a:endParaRPr lang="en-CA" sz="1600" noProof="0" dirty="0"/>
                    </a:p>
                  </a:txBody>
                  <a:tcPr>
                    <a:solidFill>
                      <a:schemeClr val="accent2"/>
                    </a:solidFill>
                  </a:tcPr>
                </a:tc>
                <a:tc>
                  <a:txBody>
                    <a:bodyPr/>
                    <a:lstStyle/>
                    <a:p>
                      <a:r>
                        <a:rPr lang="en-CA" sz="1600" noProof="0" dirty="0"/>
                        <a:t>3.5 – 9.5 months</a:t>
                      </a:r>
                    </a:p>
                  </a:txBody>
                  <a:tcPr>
                    <a:solidFill>
                      <a:schemeClr val="accent3">
                        <a:lumMod val="20000"/>
                        <a:lumOff val="80000"/>
                      </a:schemeClr>
                    </a:solidFill>
                  </a:tcPr>
                </a:tc>
                <a:extLst>
                  <a:ext uri="{0D108BD9-81ED-4DB2-BD59-A6C34878D82A}">
                    <a16:rowId xmlns:a16="http://schemas.microsoft.com/office/drawing/2014/main" val="10006"/>
                  </a:ext>
                </a:extLst>
              </a:tr>
              <a:tr h="1797445">
                <a:tc>
                  <a:txBody>
                    <a:bodyPr/>
                    <a:lstStyle/>
                    <a:p>
                      <a:r>
                        <a:rPr lang="en-CA" sz="1600" noProof="0" dirty="0"/>
                        <a:t>7a</a:t>
                      </a:r>
                    </a:p>
                    <a:p>
                      <a:r>
                        <a:rPr lang="en-CA" sz="1600" noProof="0" dirty="0"/>
                        <a:t>7b</a:t>
                      </a:r>
                    </a:p>
                    <a:p>
                      <a:r>
                        <a:rPr lang="en-CA" sz="1600" noProof="0" dirty="0"/>
                        <a:t>7c</a:t>
                      </a:r>
                    </a:p>
                    <a:p>
                      <a:r>
                        <a:rPr lang="en-CA" sz="1600" noProof="0" dirty="0"/>
                        <a:t>7d</a:t>
                      </a:r>
                    </a:p>
                    <a:p>
                      <a:r>
                        <a:rPr lang="en-CA" sz="1600" noProof="0" dirty="0"/>
                        <a:t>7e</a:t>
                      </a:r>
                    </a:p>
                    <a:p>
                      <a:r>
                        <a:rPr lang="en-CA" sz="1600" noProof="0" dirty="0"/>
                        <a:t>7f</a:t>
                      </a:r>
                    </a:p>
                  </a:txBody>
                  <a:tcPr>
                    <a:solidFill>
                      <a:schemeClr val="accent3">
                        <a:lumMod val="20000"/>
                        <a:lumOff val="80000"/>
                      </a:schemeClr>
                    </a:solidFill>
                  </a:tcPr>
                </a:tc>
                <a:tc>
                  <a:txBody>
                    <a:bodyPr/>
                    <a:lstStyle/>
                    <a:p>
                      <a:r>
                        <a:rPr lang="en-CA" sz="1600" noProof="0" dirty="0"/>
                        <a:t>Severe/</a:t>
                      </a:r>
                    </a:p>
                    <a:p>
                      <a:r>
                        <a:rPr lang="en-CA" sz="1600" noProof="0" dirty="0"/>
                        <a:t>Advanced</a:t>
                      </a:r>
                    </a:p>
                    <a:p>
                      <a:endParaRPr lang="en-CA" sz="1600" noProof="0" dirty="0"/>
                    </a:p>
                    <a:p>
                      <a:endParaRPr lang="en-CA" sz="1600" noProof="0" dirty="0"/>
                    </a:p>
                    <a:p>
                      <a:endParaRPr lang="en-CA" sz="1600" noProof="0" dirty="0"/>
                    </a:p>
                  </a:txBody>
                  <a:tcPr>
                    <a:solidFill>
                      <a:schemeClr val="accent3">
                        <a:lumMod val="20000"/>
                        <a:lumOff val="80000"/>
                      </a:schemeClr>
                    </a:solidFill>
                  </a:tcPr>
                </a:tc>
                <a:tc>
                  <a:txBody>
                    <a:bodyPr/>
                    <a:lstStyle/>
                    <a:p>
                      <a:r>
                        <a:rPr lang="en-CA" sz="1600" noProof="0" dirty="0"/>
                        <a:t>Language: 5- 6 words</a:t>
                      </a:r>
                    </a:p>
                    <a:p>
                      <a:r>
                        <a:rPr lang="en-CA" sz="1600" noProof="0" dirty="0"/>
                        <a:t>Language: 1</a:t>
                      </a:r>
                      <a:r>
                        <a:rPr lang="en-CA" sz="1600" baseline="0" noProof="0" dirty="0"/>
                        <a:t> word</a:t>
                      </a:r>
                    </a:p>
                    <a:p>
                      <a:r>
                        <a:rPr lang="en-CA" sz="1600" baseline="0" noProof="0" dirty="0"/>
                        <a:t>Walking</a:t>
                      </a:r>
                    </a:p>
                    <a:p>
                      <a:r>
                        <a:rPr lang="en-CA" sz="1600" baseline="0" noProof="0" dirty="0"/>
                        <a:t>Sitting</a:t>
                      </a:r>
                    </a:p>
                    <a:p>
                      <a:r>
                        <a:rPr lang="en-CA" sz="1600" baseline="0" noProof="0" dirty="0"/>
                        <a:t>Smiling</a:t>
                      </a:r>
                    </a:p>
                    <a:p>
                      <a:r>
                        <a:rPr lang="en-CA" sz="1600" baseline="0" noProof="0" dirty="0"/>
                        <a:t>Holding one’s head up</a:t>
                      </a:r>
                    </a:p>
                  </a:txBody>
                  <a:tcPr>
                    <a:solidFill>
                      <a:schemeClr val="accent3">
                        <a:lumMod val="20000"/>
                        <a:lumOff val="80000"/>
                      </a:schemeClr>
                    </a:solidFill>
                  </a:tcPr>
                </a:tc>
                <a:tc>
                  <a:txBody>
                    <a:bodyPr/>
                    <a:lstStyle/>
                    <a:p>
                      <a:r>
                        <a:rPr lang="en-CA" sz="1600" noProof="0" dirty="0"/>
                        <a:t>12- 15 months</a:t>
                      </a:r>
                    </a:p>
                    <a:p>
                      <a:endParaRPr lang="en-CA" sz="1600" noProof="0" dirty="0"/>
                    </a:p>
                    <a:p>
                      <a:endParaRPr lang="en-CA" sz="1600" noProof="0" dirty="0"/>
                    </a:p>
                    <a:p>
                      <a:r>
                        <a:rPr lang="en-CA" sz="1600" noProof="0" dirty="0"/>
                        <a:t>1</a:t>
                      </a:r>
                      <a:r>
                        <a:rPr lang="en-CA" sz="1600" baseline="0" noProof="0" dirty="0"/>
                        <a:t>- 8 months</a:t>
                      </a:r>
                      <a:endParaRPr lang="en-CA" sz="1600" noProof="0" dirty="0"/>
                    </a:p>
                  </a:txBody>
                  <a:tcPr>
                    <a:solidFill>
                      <a:schemeClr val="accent3">
                        <a:lumMod val="20000"/>
                        <a:lumOff val="80000"/>
                      </a:schemeClr>
                    </a:solidFill>
                  </a:tcPr>
                </a:tc>
                <a:tc>
                  <a:txBody>
                    <a:bodyPr/>
                    <a:lstStyle/>
                    <a:p>
                      <a:r>
                        <a:rPr lang="en-CA" sz="1600" noProof="0" dirty="0"/>
                        <a:t>1 – 1.5 years</a:t>
                      </a:r>
                    </a:p>
                  </a:txBody>
                  <a:tcPr>
                    <a:solidFill>
                      <a:schemeClr val="accent3">
                        <a:lumMod val="20000"/>
                        <a:lumOff val="80000"/>
                      </a:schemeClr>
                    </a:solidFill>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7B4D226C-486E-5CC8-1F76-0F398BA2D89F}"/>
              </a:ext>
            </a:extLst>
          </p:cNvPr>
          <p:cNvSpPr txBox="1"/>
          <p:nvPr/>
        </p:nvSpPr>
        <p:spPr>
          <a:xfrm>
            <a:off x="756798" y="6609070"/>
            <a:ext cx="3357350" cy="276999"/>
          </a:xfrm>
          <a:prstGeom prst="rect">
            <a:avLst/>
          </a:prstGeom>
          <a:noFill/>
        </p:spPr>
        <p:txBody>
          <a:bodyPr wrap="square" rtlCol="0">
            <a:spAutoFit/>
          </a:bodyPr>
          <a:lstStyle/>
          <a:p>
            <a:r>
              <a:rPr lang="en-US" sz="1200" dirty="0"/>
              <a:t>(Reisberg, 1988)</a:t>
            </a:r>
          </a:p>
        </p:txBody>
      </p:sp>
    </p:spTree>
    <p:extLst>
      <p:ext uri="{BB962C8B-B14F-4D97-AF65-F5344CB8AC3E}">
        <p14:creationId xmlns:p14="http://schemas.microsoft.com/office/powerpoint/2010/main" val="4121493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Tailoring Activities: Middle Stage</a:t>
            </a:r>
          </a:p>
        </p:txBody>
      </p:sp>
      <p:graphicFrame>
        <p:nvGraphicFramePr>
          <p:cNvPr id="2" name="Table 1"/>
          <p:cNvGraphicFramePr>
            <a:graphicFrameLocks noGrp="1"/>
          </p:cNvGraphicFramePr>
          <p:nvPr>
            <p:extLst>
              <p:ext uri="{D42A27DB-BD31-4B8C-83A1-F6EECF244321}">
                <p14:modId xmlns:p14="http://schemas.microsoft.com/office/powerpoint/2010/main" val="3465749287"/>
              </p:ext>
            </p:extLst>
          </p:nvPr>
        </p:nvGraphicFramePr>
        <p:xfrm>
          <a:off x="575808" y="1704486"/>
          <a:ext cx="11040383" cy="4815840"/>
        </p:xfrm>
        <a:graphic>
          <a:graphicData uri="http://schemas.openxmlformats.org/drawingml/2006/table">
            <a:tbl>
              <a:tblPr firstRow="1" bandRow="1">
                <a:tableStyleId>{8799B23B-EC83-4686-B30A-512413B5E67A}</a:tableStyleId>
              </a:tblPr>
              <a:tblGrid>
                <a:gridCol w="3148500">
                  <a:extLst>
                    <a:ext uri="{9D8B030D-6E8A-4147-A177-3AD203B41FA5}">
                      <a16:colId xmlns:a16="http://schemas.microsoft.com/office/drawing/2014/main" val="502760816"/>
                    </a:ext>
                  </a:extLst>
                </a:gridCol>
                <a:gridCol w="7891883">
                  <a:extLst>
                    <a:ext uri="{9D8B030D-6E8A-4147-A177-3AD203B41FA5}">
                      <a16:colId xmlns:a16="http://schemas.microsoft.com/office/drawing/2014/main" val="1710026027"/>
                    </a:ext>
                  </a:extLst>
                </a:gridCol>
              </a:tblGrid>
              <a:tr h="370840">
                <a:tc>
                  <a:txBody>
                    <a:bodyPr/>
                    <a:lstStyle/>
                    <a:p>
                      <a:r>
                        <a:rPr lang="en-US" sz="2000" b="1" dirty="0">
                          <a:latin typeface="+mn-lt"/>
                        </a:rPr>
                        <a:t>Attention Span</a:t>
                      </a:r>
                    </a:p>
                  </a:txBody>
                  <a:tcPr/>
                </a:tc>
                <a:tc>
                  <a:txBody>
                    <a:bodyPr/>
                    <a:lstStyle/>
                    <a:p>
                      <a:pPr marL="114300" lvl="0" indent="0" algn="l">
                        <a:buClr>
                          <a:srgbClr val="800000"/>
                        </a:buClr>
                        <a:buFont typeface="Arial" panose="020B0604020202020204" pitchFamily="34" charset="0"/>
                        <a:buNone/>
                        <a:defRPr/>
                      </a:pPr>
                      <a:r>
                        <a:rPr lang="en-US" altLang="en-US" sz="2000" b="0" dirty="0">
                          <a:solidFill>
                            <a:schemeClr val="accent5">
                              <a:lumMod val="25000"/>
                            </a:schemeClr>
                          </a:solidFill>
                          <a:latin typeface="+mn-lt"/>
                        </a:rPr>
                        <a:t>5-20 minutes, requiring intermittent</a:t>
                      </a:r>
                      <a:r>
                        <a:rPr lang="en-US" altLang="en-US" sz="2000" b="0" baseline="0" dirty="0">
                          <a:solidFill>
                            <a:schemeClr val="accent5">
                              <a:lumMod val="25000"/>
                            </a:schemeClr>
                          </a:solidFill>
                          <a:latin typeface="+mn-lt"/>
                        </a:rPr>
                        <a:t> </a:t>
                      </a:r>
                      <a:r>
                        <a:rPr lang="en-US" altLang="en-US" sz="2000" b="0" dirty="0">
                          <a:solidFill>
                            <a:schemeClr val="accent5">
                              <a:lumMod val="25000"/>
                            </a:schemeClr>
                          </a:solidFill>
                          <a:latin typeface="+mn-lt"/>
                        </a:rPr>
                        <a:t>cues</a:t>
                      </a:r>
                    </a:p>
                  </a:txBody>
                  <a:tcPr/>
                </a:tc>
                <a:extLst>
                  <a:ext uri="{0D108BD9-81ED-4DB2-BD59-A6C34878D82A}">
                    <a16:rowId xmlns:a16="http://schemas.microsoft.com/office/drawing/2014/main" val="1841025619"/>
                  </a:ext>
                </a:extLst>
              </a:tr>
              <a:tr h="370840">
                <a:tc>
                  <a:txBody>
                    <a:bodyPr/>
                    <a:lstStyle/>
                    <a:p>
                      <a:r>
                        <a:rPr lang="en-US" sz="2000" b="1" dirty="0">
                          <a:latin typeface="+mn-lt"/>
                        </a:rPr>
                        <a:t>Set up within environment</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2000" b="0" dirty="0">
                          <a:solidFill>
                            <a:schemeClr val="accent5">
                              <a:lumMod val="25000"/>
                            </a:schemeClr>
                          </a:solidFill>
                          <a:latin typeface="+mn-lt"/>
                        </a:rPr>
                        <a:t>Supplies need to be within reach: ~1ft in front of</a:t>
                      </a:r>
                      <a:r>
                        <a:rPr lang="en-US" altLang="en-US" sz="2000" b="0" baseline="0" dirty="0">
                          <a:solidFill>
                            <a:schemeClr val="accent5">
                              <a:lumMod val="25000"/>
                            </a:schemeClr>
                          </a:solidFill>
                          <a:latin typeface="+mn-lt"/>
                        </a:rPr>
                        <a:t> the person</a:t>
                      </a:r>
                      <a:endParaRPr lang="en-US" altLang="en-US" sz="2000" b="0" dirty="0">
                        <a:solidFill>
                          <a:schemeClr val="accent5">
                            <a:lumMod val="25000"/>
                          </a:schemeClr>
                        </a:solidFill>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2000" b="0" dirty="0">
                          <a:solidFill>
                            <a:schemeClr val="accent5">
                              <a:lumMod val="25000"/>
                            </a:schemeClr>
                          </a:solidFill>
                          <a:latin typeface="+mn-lt"/>
                        </a:rPr>
                        <a:t>Should be within 3-6ft of group leader (in front or</a:t>
                      </a:r>
                      <a:r>
                        <a:rPr lang="en-US" altLang="en-US" sz="2000" b="0" baseline="0" dirty="0">
                          <a:solidFill>
                            <a:schemeClr val="accent5">
                              <a:lumMod val="25000"/>
                            </a:schemeClr>
                          </a:solidFill>
                          <a:latin typeface="+mn-lt"/>
                        </a:rPr>
                        <a:t> to the side)</a:t>
                      </a:r>
                      <a:endParaRPr lang="en-US" sz="2000" b="0" dirty="0">
                        <a:latin typeface="+mn-lt"/>
                      </a:endParaRPr>
                    </a:p>
                  </a:txBody>
                  <a:tcPr/>
                </a:tc>
                <a:extLst>
                  <a:ext uri="{0D108BD9-81ED-4DB2-BD59-A6C34878D82A}">
                    <a16:rowId xmlns:a16="http://schemas.microsoft.com/office/drawing/2014/main" val="881151429"/>
                  </a:ext>
                </a:extLst>
              </a:tr>
              <a:tr h="370840">
                <a:tc>
                  <a:txBody>
                    <a:bodyPr/>
                    <a:lstStyle/>
                    <a:p>
                      <a:r>
                        <a:rPr lang="en-US" sz="2000" b="1" dirty="0">
                          <a:latin typeface="+mn-lt"/>
                        </a:rPr>
                        <a:t>Awareness of activity purpose</a:t>
                      </a:r>
                    </a:p>
                  </a:txBody>
                  <a:tcPr/>
                </a:tc>
                <a:tc>
                  <a:txBody>
                    <a:bodyPr/>
                    <a:lstStyle/>
                    <a:p>
                      <a:r>
                        <a:rPr lang="en-US" sz="2000" dirty="0">
                          <a:latin typeface="+mn-lt"/>
                        </a:rPr>
                        <a:t>Unaware</a:t>
                      </a:r>
                      <a:r>
                        <a:rPr lang="en-US" sz="2000" baseline="0" dirty="0">
                          <a:latin typeface="+mn-lt"/>
                        </a:rPr>
                        <a:t> of object of game, goal, item to be made however is aware of the action to be performed. Unlikely to benefit from use of a sample project</a:t>
                      </a:r>
                      <a:endParaRPr lang="en-US" sz="2000" dirty="0">
                        <a:latin typeface="+mn-lt"/>
                      </a:endParaRPr>
                    </a:p>
                  </a:txBody>
                  <a:tcPr/>
                </a:tc>
                <a:extLst>
                  <a:ext uri="{0D108BD9-81ED-4DB2-BD59-A6C34878D82A}">
                    <a16:rowId xmlns:a16="http://schemas.microsoft.com/office/drawing/2014/main" val="1282960245"/>
                  </a:ext>
                </a:extLst>
              </a:tr>
              <a:tr h="370840">
                <a:tc>
                  <a:txBody>
                    <a:bodyPr/>
                    <a:lstStyle/>
                    <a:p>
                      <a:r>
                        <a:rPr lang="en-US" sz="2000" b="1" dirty="0">
                          <a:latin typeface="+mn-lt"/>
                        </a:rPr>
                        <a:t>Communication</a:t>
                      </a:r>
                      <a:r>
                        <a:rPr lang="en-US" sz="2000" b="1" baseline="0" dirty="0">
                          <a:latin typeface="+mn-lt"/>
                        </a:rPr>
                        <a:t> abilities</a:t>
                      </a:r>
                      <a:endParaRPr lang="en-US" sz="2000" b="1" dirty="0">
                        <a:latin typeface="+mn-lt"/>
                      </a:endParaRPr>
                    </a:p>
                  </a:txBody>
                  <a:tcPr/>
                </a:tc>
                <a:tc>
                  <a:txBody>
                    <a:bodyPr/>
                    <a:lstStyle/>
                    <a:p>
                      <a:r>
                        <a:rPr lang="en-US" sz="2000" dirty="0">
                          <a:latin typeface="+mn-lt"/>
                        </a:rPr>
                        <a:t>Less</a:t>
                      </a:r>
                      <a:r>
                        <a:rPr lang="en-US" sz="2000" baseline="0" dirty="0">
                          <a:latin typeface="+mn-lt"/>
                        </a:rPr>
                        <a:t> likely to ask for assistance when needed as unable to recognize the need for assistance. Speaks slowly / short phrases. Can share stories from the past</a:t>
                      </a:r>
                      <a:endParaRPr lang="en-US" sz="2000" dirty="0">
                        <a:latin typeface="+mn-lt"/>
                      </a:endParaRPr>
                    </a:p>
                  </a:txBody>
                  <a:tcPr/>
                </a:tc>
                <a:extLst>
                  <a:ext uri="{0D108BD9-81ED-4DB2-BD59-A6C34878D82A}">
                    <a16:rowId xmlns:a16="http://schemas.microsoft.com/office/drawing/2014/main" val="253401794"/>
                  </a:ext>
                </a:extLst>
              </a:tr>
              <a:tr h="370840">
                <a:tc>
                  <a:txBody>
                    <a:bodyPr/>
                    <a:lstStyle/>
                    <a:p>
                      <a:r>
                        <a:rPr lang="en-US" sz="2000" b="1" dirty="0">
                          <a:latin typeface="+mn-lt"/>
                        </a:rPr>
                        <a:t>Physical attributes</a:t>
                      </a:r>
                    </a:p>
                  </a:txBody>
                  <a:tcPr/>
                </a:tc>
                <a:tc>
                  <a:txBody>
                    <a:bodyPr/>
                    <a:lstStyle/>
                    <a:p>
                      <a:r>
                        <a:rPr lang="en-US" sz="2000" dirty="0">
                          <a:latin typeface="+mn-lt"/>
                        </a:rPr>
                        <a:t>Gross</a:t>
                      </a:r>
                      <a:r>
                        <a:rPr lang="en-US" sz="2000" baseline="0" dirty="0">
                          <a:latin typeface="+mn-lt"/>
                        </a:rPr>
                        <a:t> </a:t>
                      </a:r>
                      <a:r>
                        <a:rPr lang="en-US" sz="2000" dirty="0">
                          <a:latin typeface="+mn-lt"/>
                        </a:rPr>
                        <a:t>motor movements</a:t>
                      </a:r>
                      <a:r>
                        <a:rPr lang="en-US" sz="2000" baseline="0" dirty="0">
                          <a:latin typeface="+mn-lt"/>
                        </a:rPr>
                        <a:t> of arms and legs are present / functional (if no physical condition exists). Fine motor movements might be clumsy and slow however will be able to grasp, manipulate, move, explore objects with hands</a:t>
                      </a:r>
                      <a:endParaRPr lang="en-US" sz="2000" dirty="0">
                        <a:latin typeface="+mn-lt"/>
                      </a:endParaRPr>
                    </a:p>
                  </a:txBody>
                  <a:tcPr/>
                </a:tc>
                <a:extLst>
                  <a:ext uri="{0D108BD9-81ED-4DB2-BD59-A6C34878D82A}">
                    <a16:rowId xmlns:a16="http://schemas.microsoft.com/office/drawing/2014/main" val="955579208"/>
                  </a:ext>
                </a:extLst>
              </a:tr>
              <a:tr h="370840">
                <a:tc>
                  <a:txBody>
                    <a:bodyPr/>
                    <a:lstStyle/>
                    <a:p>
                      <a:r>
                        <a:rPr lang="en-US" sz="2000" b="1" dirty="0">
                          <a:latin typeface="+mn-lt"/>
                        </a:rPr>
                        <a:t>Problem</a:t>
                      </a:r>
                      <a:r>
                        <a:rPr lang="en-US" sz="2000" b="1" baseline="0" dirty="0">
                          <a:latin typeface="+mn-lt"/>
                        </a:rPr>
                        <a:t> solving</a:t>
                      </a:r>
                      <a:endParaRPr lang="en-US" sz="2000" b="1" dirty="0">
                        <a:latin typeface="+mn-lt"/>
                      </a:endParaRPr>
                    </a:p>
                  </a:txBody>
                  <a:tcPr/>
                </a:tc>
                <a:tc>
                  <a:txBody>
                    <a:bodyPr/>
                    <a:lstStyle/>
                    <a:p>
                      <a:r>
                        <a:rPr lang="en-US" sz="2000" dirty="0">
                          <a:latin typeface="+mn-lt"/>
                        </a:rPr>
                        <a:t>Markedly reduced; requires assistance</a:t>
                      </a:r>
                    </a:p>
                  </a:txBody>
                  <a:tcPr/>
                </a:tc>
                <a:extLst>
                  <a:ext uri="{0D108BD9-81ED-4DB2-BD59-A6C34878D82A}">
                    <a16:rowId xmlns:a16="http://schemas.microsoft.com/office/drawing/2014/main" val="693460165"/>
                  </a:ext>
                </a:extLst>
              </a:tr>
            </a:tbl>
          </a:graphicData>
        </a:graphic>
      </p:graphicFrame>
      <p:sp>
        <p:nvSpPr>
          <p:cNvPr id="4" name="TextBox 3">
            <a:extLst>
              <a:ext uri="{FF2B5EF4-FFF2-40B4-BE49-F238E27FC236}">
                <a16:creationId xmlns:a16="http://schemas.microsoft.com/office/drawing/2014/main" id="{A0B9D24A-2090-04AA-F52A-AC5877A2B50C}"/>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Warchol</a:t>
            </a:r>
            <a:r>
              <a:rPr lang="en-US" sz="1200" dirty="0"/>
              <a:t> et al., 2002)</a:t>
            </a:r>
          </a:p>
        </p:txBody>
      </p:sp>
    </p:spTree>
    <p:extLst>
      <p:ext uri="{BB962C8B-B14F-4D97-AF65-F5344CB8AC3E}">
        <p14:creationId xmlns:p14="http://schemas.microsoft.com/office/powerpoint/2010/main" val="128734527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Tailoring Activities: Middle Stage</a:t>
            </a:r>
          </a:p>
        </p:txBody>
      </p:sp>
      <p:graphicFrame>
        <p:nvGraphicFramePr>
          <p:cNvPr id="2" name="Table 1"/>
          <p:cNvGraphicFramePr>
            <a:graphicFrameLocks noGrp="1"/>
          </p:cNvGraphicFramePr>
          <p:nvPr>
            <p:extLst>
              <p:ext uri="{D42A27DB-BD31-4B8C-83A1-F6EECF244321}">
                <p14:modId xmlns:p14="http://schemas.microsoft.com/office/powerpoint/2010/main" val="1118694889"/>
              </p:ext>
            </p:extLst>
          </p:nvPr>
        </p:nvGraphicFramePr>
        <p:xfrm>
          <a:off x="634546" y="1702837"/>
          <a:ext cx="10922908" cy="4724400"/>
        </p:xfrm>
        <a:graphic>
          <a:graphicData uri="http://schemas.openxmlformats.org/drawingml/2006/table">
            <a:tbl>
              <a:tblPr firstRow="1" bandRow="1">
                <a:tableStyleId>{8799B23B-EC83-4686-B30A-512413B5E67A}</a:tableStyleId>
              </a:tblPr>
              <a:tblGrid>
                <a:gridCol w="2982111">
                  <a:extLst>
                    <a:ext uri="{9D8B030D-6E8A-4147-A177-3AD203B41FA5}">
                      <a16:colId xmlns:a16="http://schemas.microsoft.com/office/drawing/2014/main" val="502760816"/>
                    </a:ext>
                  </a:extLst>
                </a:gridCol>
                <a:gridCol w="7940797">
                  <a:extLst>
                    <a:ext uri="{9D8B030D-6E8A-4147-A177-3AD203B41FA5}">
                      <a16:colId xmlns:a16="http://schemas.microsoft.com/office/drawing/2014/main" val="1710026027"/>
                    </a:ext>
                  </a:extLst>
                </a:gridCol>
              </a:tblGrid>
              <a:tr h="370840">
                <a:tc>
                  <a:txBody>
                    <a:bodyPr/>
                    <a:lstStyle/>
                    <a:p>
                      <a:r>
                        <a:rPr lang="en-US" sz="2000" b="1" dirty="0">
                          <a:latin typeface="+mn-lt"/>
                        </a:rPr>
                        <a:t>Sequencing</a:t>
                      </a:r>
                    </a:p>
                  </a:txBody>
                  <a:tcPr/>
                </a:tc>
                <a:tc>
                  <a:txBody>
                    <a:bodyPr/>
                    <a:lstStyle/>
                    <a:p>
                      <a:r>
                        <a:rPr lang="en-US" sz="2000" b="0" dirty="0">
                          <a:latin typeface="+mn-lt"/>
                        </a:rPr>
                        <a:t>Assistance required to sequence through activity (step by step)</a:t>
                      </a:r>
                    </a:p>
                  </a:txBody>
                  <a:tcPr/>
                </a:tc>
                <a:extLst>
                  <a:ext uri="{0D108BD9-81ED-4DB2-BD59-A6C34878D82A}">
                    <a16:rowId xmlns:a16="http://schemas.microsoft.com/office/drawing/2014/main" val="3031772093"/>
                  </a:ext>
                </a:extLst>
              </a:tr>
              <a:tr h="370840">
                <a:tc>
                  <a:txBody>
                    <a:bodyPr/>
                    <a:lstStyle/>
                    <a:p>
                      <a:r>
                        <a:rPr lang="en-US" sz="2000" b="1" dirty="0">
                          <a:latin typeface="+mn-lt"/>
                        </a:rPr>
                        <a:t>Ability to attend to or initiate activity</a:t>
                      </a:r>
                    </a:p>
                  </a:txBody>
                  <a:tcPr/>
                </a:tc>
                <a:tc>
                  <a:txBody>
                    <a:bodyPr/>
                    <a:lstStyle/>
                    <a:p>
                      <a:pPr marL="114300" lvl="0" indent="0" algn="l">
                        <a:buClr>
                          <a:srgbClr val="800000"/>
                        </a:buClr>
                        <a:buFont typeface="Arial" panose="020B0604020202020204" pitchFamily="34" charset="0"/>
                        <a:buNone/>
                        <a:defRPr/>
                      </a:pPr>
                      <a:r>
                        <a:rPr lang="en-US" altLang="en-US" sz="2000" b="0" dirty="0">
                          <a:solidFill>
                            <a:schemeClr val="accent5">
                              <a:lumMod val="25000"/>
                            </a:schemeClr>
                          </a:solidFill>
                          <a:latin typeface="+mn-lt"/>
                        </a:rPr>
                        <a:t>Not aware that activities are going on; may express limited</a:t>
                      </a:r>
                      <a:r>
                        <a:rPr lang="en-US" altLang="en-US" sz="2000" b="0" baseline="0" dirty="0">
                          <a:solidFill>
                            <a:schemeClr val="accent5">
                              <a:lumMod val="25000"/>
                            </a:schemeClr>
                          </a:solidFill>
                          <a:latin typeface="+mn-lt"/>
                        </a:rPr>
                        <a:t> interest or desire to participate in a highly valued and familiar activity (due to apathy). May need assistance or cueing to choose an activity. Will require assistance with getting to the activity on time and to locate where it is being held (familiar and unfamiliar).</a:t>
                      </a:r>
                      <a:endParaRPr lang="en-US" altLang="en-US" sz="2000" b="0" dirty="0">
                        <a:solidFill>
                          <a:schemeClr val="accent5">
                            <a:lumMod val="25000"/>
                          </a:schemeClr>
                        </a:solidFill>
                        <a:latin typeface="+mn-lt"/>
                      </a:endParaRPr>
                    </a:p>
                  </a:txBody>
                  <a:tcPr/>
                </a:tc>
                <a:extLst>
                  <a:ext uri="{0D108BD9-81ED-4DB2-BD59-A6C34878D82A}">
                    <a16:rowId xmlns:a16="http://schemas.microsoft.com/office/drawing/2014/main" val="1841025619"/>
                  </a:ext>
                </a:extLst>
              </a:tr>
              <a:tr h="370840">
                <a:tc>
                  <a:txBody>
                    <a:bodyPr/>
                    <a:lstStyle/>
                    <a:p>
                      <a:r>
                        <a:rPr lang="en-US" sz="2000" b="1" dirty="0">
                          <a:latin typeface="+mn-lt"/>
                        </a:rPr>
                        <a:t>New learning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dirty="0">
                          <a:latin typeface="+mn-lt"/>
                        </a:rPr>
                        <a:t>Difficulty learning new information, even with repetition. Activity should be presented as though new each time and broken down into one step.</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b="0" dirty="0">
                          <a:latin typeface="+mn-lt"/>
                        </a:rPr>
                        <a:t>Most successful when tied to the person’s interests and skills</a:t>
                      </a:r>
                    </a:p>
                  </a:txBody>
                  <a:tcPr/>
                </a:tc>
                <a:extLst>
                  <a:ext uri="{0D108BD9-81ED-4DB2-BD59-A6C34878D82A}">
                    <a16:rowId xmlns:a16="http://schemas.microsoft.com/office/drawing/2014/main" val="881151429"/>
                  </a:ext>
                </a:extLst>
              </a:tr>
              <a:tr h="370840">
                <a:tc>
                  <a:txBody>
                    <a:bodyPr/>
                    <a:lstStyle/>
                    <a:p>
                      <a:r>
                        <a:rPr lang="en-US" sz="2000" b="1" dirty="0">
                          <a:latin typeface="+mn-lt"/>
                        </a:rPr>
                        <a:t>Ability to follow directions</a:t>
                      </a:r>
                    </a:p>
                  </a:txBody>
                  <a:tcPr/>
                </a:tc>
                <a:tc>
                  <a:txBody>
                    <a:bodyPr/>
                    <a:lstStyle/>
                    <a:p>
                      <a:r>
                        <a:rPr lang="en-US" sz="2000" dirty="0">
                          <a:latin typeface="+mn-lt"/>
                        </a:rPr>
                        <a:t>Able to follow simple, one step verbal directions</a:t>
                      </a:r>
                    </a:p>
                  </a:txBody>
                  <a:tcPr/>
                </a:tc>
                <a:extLst>
                  <a:ext uri="{0D108BD9-81ED-4DB2-BD59-A6C34878D82A}">
                    <a16:rowId xmlns:a16="http://schemas.microsoft.com/office/drawing/2014/main" val="1282960245"/>
                  </a:ext>
                </a:extLst>
              </a:tr>
              <a:tr h="370840">
                <a:tc>
                  <a:txBody>
                    <a:bodyPr/>
                    <a:lstStyle/>
                    <a:p>
                      <a:r>
                        <a:rPr lang="en-US" sz="2000" b="1" dirty="0">
                          <a:latin typeface="+mn-lt"/>
                        </a:rPr>
                        <a:t>Social abilities</a:t>
                      </a:r>
                    </a:p>
                  </a:txBody>
                  <a:tcPr/>
                </a:tc>
                <a:tc>
                  <a:txBody>
                    <a:bodyPr/>
                    <a:lstStyle/>
                    <a:p>
                      <a:r>
                        <a:rPr lang="en-US" sz="2000" dirty="0">
                          <a:latin typeface="+mn-lt"/>
                        </a:rPr>
                        <a:t>Needs cues to take turns during activity. May need assistance to interact with others or engage in conversation. May interrupt conversations of others</a:t>
                      </a:r>
                      <a:r>
                        <a:rPr lang="en-US" sz="2000" baseline="0" dirty="0">
                          <a:latin typeface="+mn-lt"/>
                        </a:rPr>
                        <a:t> to report own needs and concerns.</a:t>
                      </a:r>
                      <a:endParaRPr lang="en-US" sz="2000" dirty="0">
                        <a:latin typeface="+mn-lt"/>
                      </a:endParaRPr>
                    </a:p>
                  </a:txBody>
                  <a:tcPr/>
                </a:tc>
                <a:extLst>
                  <a:ext uri="{0D108BD9-81ED-4DB2-BD59-A6C34878D82A}">
                    <a16:rowId xmlns:a16="http://schemas.microsoft.com/office/drawing/2014/main" val="253401794"/>
                  </a:ext>
                </a:extLst>
              </a:tr>
            </a:tbl>
          </a:graphicData>
        </a:graphic>
      </p:graphicFrame>
      <p:sp>
        <p:nvSpPr>
          <p:cNvPr id="4" name="TextBox 3">
            <a:extLst>
              <a:ext uri="{FF2B5EF4-FFF2-40B4-BE49-F238E27FC236}">
                <a16:creationId xmlns:a16="http://schemas.microsoft.com/office/drawing/2014/main" id="{80EC8A20-6C51-476C-22CD-0CDAEEB87A12}"/>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Warchol</a:t>
            </a:r>
            <a:r>
              <a:rPr lang="en-US" sz="1200" dirty="0"/>
              <a:t> et al., 2002)</a:t>
            </a:r>
          </a:p>
        </p:txBody>
      </p:sp>
    </p:spTree>
    <p:extLst>
      <p:ext uri="{BB962C8B-B14F-4D97-AF65-F5344CB8AC3E}">
        <p14:creationId xmlns:p14="http://schemas.microsoft.com/office/powerpoint/2010/main" val="242263561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uadroTexto 3">
            <a:extLst>
              <a:ext uri="{FF2B5EF4-FFF2-40B4-BE49-F238E27FC236}">
                <a16:creationId xmlns:a16="http://schemas.microsoft.com/office/drawing/2014/main" id="{0994FF8C-7618-66D7-B681-2FF0299F3892}"/>
              </a:ext>
            </a:extLst>
          </p:cNvPr>
          <p:cNvSpPr txBox="1">
            <a:spLocks noChangeArrowheads="1"/>
          </p:cNvSpPr>
          <p:nvPr/>
        </p:nvSpPr>
        <p:spPr bwMode="auto">
          <a:xfrm>
            <a:off x="1362270" y="975573"/>
            <a:ext cx="6149783" cy="523220"/>
          </a:xfrm>
          <a:prstGeom prst="rect">
            <a:avLst/>
          </a:prstGeom>
          <a:noFill/>
          <a:ln>
            <a:noFill/>
          </a:ln>
        </p:spPr>
        <p:txBody>
          <a:bodyPr wrap="squar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800" b="1" dirty="0">
                <a:solidFill>
                  <a:srgbClr val="FFFFFF"/>
                </a:solidFill>
                <a:latin typeface="Calibri" panose="020F0502020204030204"/>
              </a:rPr>
              <a:t>Title</a:t>
            </a:r>
          </a:p>
        </p:txBody>
      </p:sp>
      <p:sp>
        <p:nvSpPr>
          <p:cNvPr id="2" name="TextBox 1">
            <a:extLst>
              <a:ext uri="{FF2B5EF4-FFF2-40B4-BE49-F238E27FC236}">
                <a16:creationId xmlns:a16="http://schemas.microsoft.com/office/drawing/2014/main" id="{2C6CA72A-1F86-A84B-A829-B8937A8A270B}"/>
              </a:ext>
            </a:extLst>
          </p:cNvPr>
          <p:cNvSpPr txBox="1"/>
          <p:nvPr/>
        </p:nvSpPr>
        <p:spPr>
          <a:xfrm>
            <a:off x="890819" y="13500"/>
            <a:ext cx="9856909" cy="400110"/>
          </a:xfrm>
          <a:prstGeom prst="rect">
            <a:avLst/>
          </a:prstGeom>
          <a:noFill/>
        </p:spPr>
        <p:txBody>
          <a:bodyPr wrap="square" rtlCol="0">
            <a:spAutoFit/>
          </a:bodyPr>
          <a:lstStyle/>
          <a:p>
            <a:r>
              <a:rPr lang="en-US" sz="2000" b="1" u="sng" dirty="0">
                <a:latin typeface="Abadi" panose="020B0604020104020204" pitchFamily="34" charset="0"/>
              </a:rPr>
              <a:t>Functional Assessment Staging Test (FAST)</a:t>
            </a:r>
          </a:p>
        </p:txBody>
      </p:sp>
      <p:graphicFrame>
        <p:nvGraphicFramePr>
          <p:cNvPr id="3" name="Table 2">
            <a:extLst>
              <a:ext uri="{FF2B5EF4-FFF2-40B4-BE49-F238E27FC236}">
                <a16:creationId xmlns:a16="http://schemas.microsoft.com/office/drawing/2014/main" id="{A3D6AEC8-904F-F972-BE9F-B2B733C7E6C0}"/>
              </a:ext>
            </a:extLst>
          </p:cNvPr>
          <p:cNvGraphicFramePr>
            <a:graphicFrameLocks noGrp="1"/>
          </p:cNvGraphicFramePr>
          <p:nvPr/>
        </p:nvGraphicFramePr>
        <p:xfrm>
          <a:off x="2092603" y="571310"/>
          <a:ext cx="7822302" cy="6176260"/>
        </p:xfrm>
        <a:graphic>
          <a:graphicData uri="http://schemas.openxmlformats.org/drawingml/2006/table">
            <a:tbl>
              <a:tblPr firstRow="1" bandRow="1">
                <a:tableStyleId>{5C22544A-7EE6-4342-B048-85BDC9FD1C3A}</a:tableStyleId>
              </a:tblPr>
              <a:tblGrid>
                <a:gridCol w="450027">
                  <a:extLst>
                    <a:ext uri="{9D8B030D-6E8A-4147-A177-3AD203B41FA5}">
                      <a16:colId xmlns:a16="http://schemas.microsoft.com/office/drawing/2014/main" val="20000"/>
                    </a:ext>
                  </a:extLst>
                </a:gridCol>
                <a:gridCol w="1229270">
                  <a:extLst>
                    <a:ext uri="{9D8B030D-6E8A-4147-A177-3AD203B41FA5}">
                      <a16:colId xmlns:a16="http://schemas.microsoft.com/office/drawing/2014/main" val="20001"/>
                    </a:ext>
                  </a:extLst>
                </a:gridCol>
                <a:gridCol w="2841455">
                  <a:extLst>
                    <a:ext uri="{9D8B030D-6E8A-4147-A177-3AD203B41FA5}">
                      <a16:colId xmlns:a16="http://schemas.microsoft.com/office/drawing/2014/main" val="20002"/>
                    </a:ext>
                  </a:extLst>
                </a:gridCol>
                <a:gridCol w="1546577">
                  <a:extLst>
                    <a:ext uri="{9D8B030D-6E8A-4147-A177-3AD203B41FA5}">
                      <a16:colId xmlns:a16="http://schemas.microsoft.com/office/drawing/2014/main" val="20003"/>
                    </a:ext>
                  </a:extLst>
                </a:gridCol>
                <a:gridCol w="1754973">
                  <a:extLst>
                    <a:ext uri="{9D8B030D-6E8A-4147-A177-3AD203B41FA5}">
                      <a16:colId xmlns:a16="http://schemas.microsoft.com/office/drawing/2014/main" val="3746590348"/>
                    </a:ext>
                  </a:extLst>
                </a:gridCol>
              </a:tblGrid>
              <a:tr h="538480">
                <a:tc gridSpan="2">
                  <a:txBody>
                    <a:bodyPr/>
                    <a:lstStyle/>
                    <a:p>
                      <a:r>
                        <a:rPr lang="en-CA" sz="1500" noProof="0" dirty="0"/>
                        <a:t>Stage</a:t>
                      </a:r>
                    </a:p>
                  </a:txBody>
                  <a:tcPr>
                    <a:solidFill>
                      <a:srgbClr val="48A4AE"/>
                    </a:solidFill>
                  </a:tcPr>
                </a:tc>
                <a:tc hMerge="1">
                  <a:txBody>
                    <a:bodyPr/>
                    <a:lstStyle/>
                    <a:p>
                      <a:endParaRPr lang="en-CA" dirty="0"/>
                    </a:p>
                  </a:txBody>
                  <a:tcPr/>
                </a:tc>
                <a:tc>
                  <a:txBody>
                    <a:bodyPr/>
                    <a:lstStyle/>
                    <a:p>
                      <a:r>
                        <a:rPr lang="en-CA" sz="1500" noProof="0" dirty="0"/>
                        <a:t>Brief description</a:t>
                      </a:r>
                    </a:p>
                  </a:txBody>
                  <a:tcPr>
                    <a:solidFill>
                      <a:srgbClr val="48A4AE"/>
                    </a:solidFill>
                  </a:tcPr>
                </a:tc>
                <a:tc>
                  <a:txBody>
                    <a:bodyPr/>
                    <a:lstStyle/>
                    <a:p>
                      <a:pPr algn="ctr"/>
                      <a:r>
                        <a:rPr lang="en-CA" sz="1500" noProof="0" dirty="0"/>
                        <a:t>Developmental Age</a:t>
                      </a:r>
                    </a:p>
                  </a:txBody>
                  <a:tcPr>
                    <a:solidFill>
                      <a:srgbClr val="48A4AE"/>
                    </a:solidFill>
                  </a:tcPr>
                </a:tc>
                <a:tc>
                  <a:txBody>
                    <a:bodyPr/>
                    <a:lstStyle/>
                    <a:p>
                      <a:pPr algn="ctr"/>
                      <a:r>
                        <a:rPr lang="en-CA" sz="1500" noProof="0" dirty="0"/>
                        <a:t>Average duration of stage</a:t>
                      </a:r>
                    </a:p>
                  </a:txBody>
                  <a:tcPr>
                    <a:solidFill>
                      <a:srgbClr val="48A4AE"/>
                    </a:solidFill>
                  </a:tcPr>
                </a:tc>
                <a:extLst>
                  <a:ext uri="{0D108BD9-81ED-4DB2-BD59-A6C34878D82A}">
                    <a16:rowId xmlns:a16="http://schemas.microsoft.com/office/drawing/2014/main" val="10000"/>
                  </a:ext>
                </a:extLst>
              </a:tr>
              <a:tr h="378409">
                <a:tc>
                  <a:txBody>
                    <a:bodyPr/>
                    <a:lstStyle/>
                    <a:p>
                      <a:r>
                        <a:rPr lang="en-CA" sz="1600" noProof="0" dirty="0"/>
                        <a:t>1</a:t>
                      </a:r>
                    </a:p>
                  </a:txBody>
                  <a:tcPr>
                    <a:solidFill>
                      <a:schemeClr val="accent3">
                        <a:lumMod val="20000"/>
                        <a:lumOff val="80000"/>
                      </a:schemeClr>
                    </a:solidFill>
                  </a:tcPr>
                </a:tc>
                <a:tc>
                  <a:txBody>
                    <a:bodyPr/>
                    <a:lstStyle/>
                    <a:p>
                      <a:r>
                        <a:rPr lang="en-CA" sz="1600" noProof="0" dirty="0"/>
                        <a:t>Normal</a:t>
                      </a:r>
                    </a:p>
                  </a:txBody>
                  <a:tcPr>
                    <a:solidFill>
                      <a:schemeClr val="accent3">
                        <a:lumMod val="20000"/>
                        <a:lumOff val="80000"/>
                      </a:schemeClr>
                    </a:solidFill>
                  </a:tcPr>
                </a:tc>
                <a:tc>
                  <a:txBody>
                    <a:bodyPr/>
                    <a:lstStyle/>
                    <a:p>
                      <a:r>
                        <a:rPr lang="en-CA" sz="1600" noProof="0" dirty="0"/>
                        <a:t>No deficits</a:t>
                      </a:r>
                    </a:p>
                  </a:txBody>
                  <a:tcPr>
                    <a:solidFill>
                      <a:schemeClr val="accent3">
                        <a:lumMod val="20000"/>
                        <a:lumOff val="80000"/>
                      </a:schemeClr>
                    </a:solidFill>
                  </a:tcPr>
                </a:tc>
                <a:tc>
                  <a:txBody>
                    <a:bodyPr/>
                    <a:lstStyle/>
                    <a:p>
                      <a:r>
                        <a:rPr lang="en-CA" sz="1600" noProof="0" dirty="0"/>
                        <a:t>Adult</a:t>
                      </a:r>
                    </a:p>
                  </a:txBody>
                  <a:tcPr>
                    <a:solidFill>
                      <a:schemeClr val="accent3">
                        <a:lumMod val="20000"/>
                        <a:lumOff val="80000"/>
                      </a:schemeClr>
                    </a:solidFill>
                  </a:tcPr>
                </a:tc>
                <a:tc>
                  <a:txBody>
                    <a:bodyPr/>
                    <a:lstStyle/>
                    <a:p>
                      <a:r>
                        <a:rPr lang="en-CA" sz="1600" noProof="0" dirty="0"/>
                        <a:t>N/A</a:t>
                      </a:r>
                    </a:p>
                  </a:txBody>
                  <a:tcPr>
                    <a:solidFill>
                      <a:schemeClr val="accent3">
                        <a:lumMod val="20000"/>
                        <a:lumOff val="80000"/>
                      </a:schemeClr>
                    </a:solidFill>
                  </a:tcPr>
                </a:tc>
                <a:extLst>
                  <a:ext uri="{0D108BD9-81ED-4DB2-BD59-A6C34878D82A}">
                    <a16:rowId xmlns:a16="http://schemas.microsoft.com/office/drawing/2014/main" val="10001"/>
                  </a:ext>
                </a:extLst>
              </a:tr>
              <a:tr h="538480">
                <a:tc>
                  <a:txBody>
                    <a:bodyPr/>
                    <a:lstStyle/>
                    <a:p>
                      <a:r>
                        <a:rPr lang="en-CA" sz="1600" noProof="0" dirty="0"/>
                        <a:t>2</a:t>
                      </a:r>
                    </a:p>
                  </a:txBody>
                  <a:tcPr>
                    <a:solidFill>
                      <a:schemeClr val="accent3">
                        <a:lumMod val="20000"/>
                        <a:lumOff val="80000"/>
                      </a:schemeClr>
                    </a:solidFill>
                  </a:tcPr>
                </a:tc>
                <a:tc>
                  <a:txBody>
                    <a:bodyPr/>
                    <a:lstStyle/>
                    <a:p>
                      <a:r>
                        <a:rPr lang="en-CA" sz="1600" noProof="0" dirty="0"/>
                        <a:t>Possible MCI</a:t>
                      </a:r>
                    </a:p>
                  </a:txBody>
                  <a:tcPr>
                    <a:solidFill>
                      <a:schemeClr val="accent3">
                        <a:lumMod val="20000"/>
                        <a:lumOff val="80000"/>
                      </a:schemeClr>
                    </a:solidFill>
                  </a:tcPr>
                </a:tc>
                <a:tc>
                  <a:txBody>
                    <a:bodyPr/>
                    <a:lstStyle/>
                    <a:p>
                      <a:r>
                        <a:rPr lang="en-CA" sz="1600" noProof="0" dirty="0"/>
                        <a:t>Subjective</a:t>
                      </a:r>
                      <a:r>
                        <a:rPr lang="en-CA" sz="1600" baseline="0" noProof="0" dirty="0"/>
                        <a:t> deficits</a:t>
                      </a:r>
                      <a:endParaRPr lang="en-CA" sz="1600" noProof="0" dirty="0"/>
                    </a:p>
                  </a:txBody>
                  <a:tcPr>
                    <a:solidFill>
                      <a:schemeClr val="accent3">
                        <a:lumMod val="20000"/>
                        <a:lumOff val="80000"/>
                      </a:schemeClr>
                    </a:solidFill>
                  </a:tcPr>
                </a:tc>
                <a:tc>
                  <a:txBody>
                    <a:bodyPr/>
                    <a:lstStyle/>
                    <a:p>
                      <a:r>
                        <a:rPr lang="en-CA" sz="1600" noProof="0" dirty="0"/>
                        <a:t>Adult</a:t>
                      </a:r>
                    </a:p>
                  </a:txBody>
                  <a:tcPr>
                    <a:solidFill>
                      <a:schemeClr val="accent3">
                        <a:lumMod val="20000"/>
                        <a:lumOff val="80000"/>
                      </a:schemeClr>
                    </a:solidFill>
                  </a:tcPr>
                </a:tc>
                <a:tc>
                  <a:txBody>
                    <a:bodyPr/>
                    <a:lstStyle/>
                    <a:p>
                      <a:r>
                        <a:rPr lang="en-CA" sz="1600" noProof="0" dirty="0"/>
                        <a:t>Unknown</a:t>
                      </a:r>
                    </a:p>
                  </a:txBody>
                  <a:tcPr>
                    <a:solidFill>
                      <a:schemeClr val="accent3">
                        <a:lumMod val="20000"/>
                        <a:lumOff val="80000"/>
                      </a:schemeClr>
                    </a:solidFill>
                  </a:tcPr>
                </a:tc>
                <a:extLst>
                  <a:ext uri="{0D108BD9-81ED-4DB2-BD59-A6C34878D82A}">
                    <a16:rowId xmlns:a16="http://schemas.microsoft.com/office/drawing/2014/main" val="10002"/>
                  </a:ext>
                </a:extLst>
              </a:tr>
              <a:tr h="401480">
                <a:tc>
                  <a:txBody>
                    <a:bodyPr/>
                    <a:lstStyle/>
                    <a:p>
                      <a:r>
                        <a:rPr lang="en-CA" sz="1600" noProof="0" dirty="0"/>
                        <a:t>3</a:t>
                      </a:r>
                    </a:p>
                  </a:txBody>
                  <a:tcPr>
                    <a:solidFill>
                      <a:schemeClr val="accent3">
                        <a:lumMod val="20000"/>
                        <a:lumOff val="80000"/>
                      </a:schemeClr>
                    </a:solidFill>
                  </a:tcPr>
                </a:tc>
                <a:tc>
                  <a:txBody>
                    <a:bodyPr/>
                    <a:lstStyle/>
                    <a:p>
                      <a:r>
                        <a:rPr lang="en-CA" sz="1600" noProof="0" dirty="0"/>
                        <a:t>MCI</a:t>
                      </a:r>
                    </a:p>
                  </a:txBody>
                  <a:tcPr>
                    <a:solidFill>
                      <a:schemeClr val="accent3">
                        <a:lumMod val="20000"/>
                        <a:lumOff val="80000"/>
                      </a:schemeClr>
                    </a:solidFill>
                  </a:tcPr>
                </a:tc>
                <a:tc>
                  <a:txBody>
                    <a:bodyPr/>
                    <a:lstStyle/>
                    <a:p>
                      <a:r>
                        <a:rPr lang="en-CA" sz="1600" noProof="0" dirty="0"/>
                        <a:t>Difficulty</a:t>
                      </a:r>
                      <a:r>
                        <a:rPr lang="en-CA" sz="1600" baseline="0" noProof="0" dirty="0"/>
                        <a:t> with complex IADLs</a:t>
                      </a:r>
                      <a:endParaRPr lang="en-CA" sz="1600" noProof="0" dirty="0"/>
                    </a:p>
                  </a:txBody>
                  <a:tcPr>
                    <a:solidFill>
                      <a:schemeClr val="accent3">
                        <a:lumMod val="20000"/>
                        <a:lumOff val="80000"/>
                      </a:schemeClr>
                    </a:solidFill>
                  </a:tcPr>
                </a:tc>
                <a:tc>
                  <a:txBody>
                    <a:bodyPr/>
                    <a:lstStyle/>
                    <a:p>
                      <a:r>
                        <a:rPr lang="en-CA" sz="1600" noProof="0" dirty="0"/>
                        <a:t>12+</a:t>
                      </a:r>
                    </a:p>
                  </a:txBody>
                  <a:tcPr>
                    <a:solidFill>
                      <a:schemeClr val="accent3">
                        <a:lumMod val="20000"/>
                        <a:lumOff val="80000"/>
                      </a:schemeClr>
                    </a:solidFill>
                  </a:tcPr>
                </a:tc>
                <a:tc>
                  <a:txBody>
                    <a:bodyPr/>
                    <a:lstStyle/>
                    <a:p>
                      <a:r>
                        <a:rPr lang="en-CA" sz="1600" noProof="0" dirty="0"/>
                        <a:t>7 years</a:t>
                      </a:r>
                    </a:p>
                  </a:txBody>
                  <a:tcPr>
                    <a:solidFill>
                      <a:schemeClr val="accent3">
                        <a:lumMod val="20000"/>
                        <a:lumOff val="80000"/>
                      </a:schemeClr>
                    </a:solidFill>
                  </a:tcPr>
                </a:tc>
                <a:extLst>
                  <a:ext uri="{0D108BD9-81ED-4DB2-BD59-A6C34878D82A}">
                    <a16:rowId xmlns:a16="http://schemas.microsoft.com/office/drawing/2014/main" val="10003"/>
                  </a:ext>
                </a:extLst>
              </a:tr>
              <a:tr h="378409">
                <a:tc>
                  <a:txBody>
                    <a:bodyPr/>
                    <a:lstStyle/>
                    <a:p>
                      <a:r>
                        <a:rPr lang="en-CA" sz="1600" noProof="0" dirty="0"/>
                        <a:t>4</a:t>
                      </a:r>
                    </a:p>
                  </a:txBody>
                  <a:tcPr>
                    <a:solidFill>
                      <a:schemeClr val="accent3">
                        <a:lumMod val="20000"/>
                        <a:lumOff val="80000"/>
                      </a:schemeClr>
                    </a:solidFill>
                  </a:tcPr>
                </a:tc>
                <a:tc>
                  <a:txBody>
                    <a:bodyPr/>
                    <a:lstStyle/>
                    <a:p>
                      <a:r>
                        <a:rPr lang="en-CA" sz="1600" noProof="0" dirty="0"/>
                        <a:t>Mild</a:t>
                      </a:r>
                    </a:p>
                  </a:txBody>
                  <a:tcPr>
                    <a:solidFill>
                      <a:schemeClr val="accent3">
                        <a:lumMod val="20000"/>
                        <a:lumOff val="80000"/>
                      </a:schemeClr>
                    </a:solidFill>
                  </a:tcPr>
                </a:tc>
                <a:tc>
                  <a:txBody>
                    <a:bodyPr/>
                    <a:lstStyle/>
                    <a:p>
                      <a:r>
                        <a:rPr lang="en-CA" sz="1600" baseline="0" noProof="0" dirty="0"/>
                        <a:t>IADLs affected (cooking, bills)</a:t>
                      </a:r>
                      <a:endParaRPr lang="en-CA" sz="1600" noProof="0" dirty="0"/>
                    </a:p>
                  </a:txBody>
                  <a:tcPr>
                    <a:solidFill>
                      <a:schemeClr val="accent3">
                        <a:lumMod val="20000"/>
                        <a:lumOff val="80000"/>
                      </a:schemeClr>
                    </a:solidFill>
                  </a:tcPr>
                </a:tc>
                <a:tc>
                  <a:txBody>
                    <a:bodyPr/>
                    <a:lstStyle/>
                    <a:p>
                      <a:r>
                        <a:rPr lang="en-CA" sz="1600" noProof="0" dirty="0"/>
                        <a:t>8-12 years</a:t>
                      </a:r>
                    </a:p>
                  </a:txBody>
                  <a:tcPr>
                    <a:solidFill>
                      <a:schemeClr val="accent3">
                        <a:lumMod val="20000"/>
                        <a:lumOff val="80000"/>
                      </a:schemeClr>
                    </a:solidFill>
                  </a:tcPr>
                </a:tc>
                <a:tc>
                  <a:txBody>
                    <a:bodyPr/>
                    <a:lstStyle/>
                    <a:p>
                      <a:r>
                        <a:rPr lang="en-CA" sz="1600" noProof="0" dirty="0"/>
                        <a:t>2 years</a:t>
                      </a:r>
                    </a:p>
                  </a:txBody>
                  <a:tcPr>
                    <a:solidFill>
                      <a:schemeClr val="accent3">
                        <a:lumMod val="20000"/>
                        <a:lumOff val="80000"/>
                      </a:schemeClr>
                    </a:solidFill>
                  </a:tcPr>
                </a:tc>
                <a:extLst>
                  <a:ext uri="{0D108BD9-81ED-4DB2-BD59-A6C34878D82A}">
                    <a16:rowId xmlns:a16="http://schemas.microsoft.com/office/drawing/2014/main" val="10004"/>
                  </a:ext>
                </a:extLst>
              </a:tr>
              <a:tr h="518815">
                <a:tc>
                  <a:txBody>
                    <a:bodyPr/>
                    <a:lstStyle/>
                    <a:p>
                      <a:r>
                        <a:rPr lang="en-CA" sz="1600" noProof="0" dirty="0"/>
                        <a:t>5</a:t>
                      </a: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600" noProof="0" dirty="0"/>
                        <a:t>Moderate</a:t>
                      </a:r>
                    </a:p>
                  </a:txBody>
                  <a:tcPr>
                    <a:solidFill>
                      <a:schemeClr val="accent3">
                        <a:lumMod val="20000"/>
                        <a:lumOff val="80000"/>
                      </a:schemeClr>
                    </a:solidFill>
                  </a:tcPr>
                </a:tc>
                <a:tc>
                  <a:txBody>
                    <a:bodyPr/>
                    <a:lstStyle/>
                    <a:p>
                      <a:r>
                        <a:rPr lang="en-CA" sz="1600" noProof="0" dirty="0"/>
                        <a:t>Needs help selecting proper attire</a:t>
                      </a:r>
                    </a:p>
                  </a:txBody>
                  <a:tcPr>
                    <a:solidFill>
                      <a:schemeClr val="accent3">
                        <a:lumMod val="20000"/>
                        <a:lumOff val="80000"/>
                      </a:schemeClr>
                    </a:solidFill>
                  </a:tcPr>
                </a:tc>
                <a:tc>
                  <a:txBody>
                    <a:bodyPr/>
                    <a:lstStyle/>
                    <a:p>
                      <a:r>
                        <a:rPr lang="en-CA" sz="1600" noProof="0" dirty="0"/>
                        <a:t>5 -7 years </a:t>
                      </a:r>
                    </a:p>
                  </a:txBody>
                  <a:tcPr>
                    <a:solidFill>
                      <a:schemeClr val="accent3">
                        <a:lumMod val="20000"/>
                        <a:lumOff val="80000"/>
                      </a:schemeClr>
                    </a:solidFill>
                  </a:tcPr>
                </a:tc>
                <a:tc>
                  <a:txBody>
                    <a:bodyPr/>
                    <a:lstStyle/>
                    <a:p>
                      <a:r>
                        <a:rPr lang="en-CA" sz="1600" noProof="0" dirty="0"/>
                        <a:t>1.5 years</a:t>
                      </a:r>
                    </a:p>
                  </a:txBody>
                  <a:tcPr>
                    <a:solidFill>
                      <a:schemeClr val="accent3">
                        <a:lumMod val="20000"/>
                        <a:lumOff val="80000"/>
                      </a:schemeClr>
                    </a:solidFill>
                  </a:tcPr>
                </a:tc>
                <a:extLst>
                  <a:ext uri="{0D108BD9-81ED-4DB2-BD59-A6C34878D82A}">
                    <a16:rowId xmlns:a16="http://schemas.microsoft.com/office/drawing/2014/main" val="10005"/>
                  </a:ext>
                </a:extLst>
              </a:tr>
              <a:tr h="1513637">
                <a:tc>
                  <a:txBody>
                    <a:bodyPr/>
                    <a:lstStyle/>
                    <a:p>
                      <a:r>
                        <a:rPr lang="en-CA" sz="1600" noProof="0" dirty="0"/>
                        <a:t>6a</a:t>
                      </a:r>
                    </a:p>
                    <a:p>
                      <a:r>
                        <a:rPr lang="en-CA" sz="1600" noProof="0" dirty="0"/>
                        <a:t>6b</a:t>
                      </a:r>
                    </a:p>
                    <a:p>
                      <a:r>
                        <a:rPr lang="en-CA" sz="1600" noProof="0" dirty="0"/>
                        <a:t>6c</a:t>
                      </a:r>
                    </a:p>
                    <a:p>
                      <a:r>
                        <a:rPr lang="en-CA" sz="1600" noProof="0" dirty="0"/>
                        <a:t>6d</a:t>
                      </a:r>
                    </a:p>
                    <a:p>
                      <a:r>
                        <a:rPr lang="en-CA" sz="1600" noProof="0" dirty="0"/>
                        <a:t>6e</a:t>
                      </a:r>
                    </a:p>
                  </a:txBody>
                  <a:tcPr>
                    <a:solidFill>
                      <a:schemeClr val="accent3">
                        <a:lumMod val="20000"/>
                        <a:lumOff val="80000"/>
                      </a:schemeClr>
                    </a:solidFill>
                  </a:tcPr>
                </a:tc>
                <a:tc>
                  <a:txBody>
                    <a:bodyPr/>
                    <a:lstStyle/>
                    <a:p>
                      <a:r>
                        <a:rPr lang="en-CA" sz="1600" noProof="0" dirty="0"/>
                        <a:t>Moderately</a:t>
                      </a:r>
                    </a:p>
                    <a:p>
                      <a:r>
                        <a:rPr lang="en-CA" sz="1600" noProof="0" dirty="0"/>
                        <a:t>Severe</a:t>
                      </a:r>
                    </a:p>
                  </a:txBody>
                  <a:tcPr>
                    <a:solidFill>
                      <a:schemeClr val="accent3">
                        <a:lumMod val="20000"/>
                        <a:lumOff val="80000"/>
                      </a:schemeClr>
                    </a:solidFill>
                  </a:tcPr>
                </a:tc>
                <a:tc>
                  <a:txBody>
                    <a:bodyPr/>
                    <a:lstStyle/>
                    <a:p>
                      <a:r>
                        <a:rPr lang="en-CA" sz="1600" noProof="0" dirty="0"/>
                        <a:t>Needs help putting on clothes </a:t>
                      </a:r>
                    </a:p>
                    <a:p>
                      <a:r>
                        <a:rPr lang="en-CA" sz="1600" noProof="0" dirty="0"/>
                        <a:t>Needs</a:t>
                      </a:r>
                      <a:r>
                        <a:rPr lang="en-CA" sz="1600" baseline="0" noProof="0" dirty="0"/>
                        <a:t> help bathing</a:t>
                      </a:r>
                    </a:p>
                    <a:p>
                      <a:r>
                        <a:rPr lang="en-CA" sz="1600" baseline="0" noProof="0" dirty="0"/>
                        <a:t>Needs help toileting</a:t>
                      </a:r>
                    </a:p>
                    <a:p>
                      <a:r>
                        <a:rPr lang="en-CA" sz="1600" baseline="0" noProof="0" dirty="0"/>
                        <a:t>Urinary incontinence</a:t>
                      </a:r>
                    </a:p>
                    <a:p>
                      <a:r>
                        <a:rPr lang="en-CA" sz="1600" baseline="0" noProof="0" dirty="0"/>
                        <a:t>Fecal incontinence</a:t>
                      </a:r>
                      <a:endParaRPr lang="en-CA" sz="1600" noProof="0" dirty="0"/>
                    </a:p>
                  </a:txBody>
                  <a:tcPr>
                    <a:solidFill>
                      <a:schemeClr val="accent3">
                        <a:lumMod val="20000"/>
                        <a:lumOff val="80000"/>
                      </a:schemeClr>
                    </a:solidFill>
                  </a:tcPr>
                </a:tc>
                <a:tc>
                  <a:txBody>
                    <a:bodyPr/>
                    <a:lstStyle/>
                    <a:p>
                      <a:r>
                        <a:rPr lang="en-CA" sz="1600" noProof="0" dirty="0"/>
                        <a:t>4-5 years</a:t>
                      </a:r>
                    </a:p>
                    <a:p>
                      <a:endParaRPr lang="en-CA" sz="1600" noProof="0" dirty="0"/>
                    </a:p>
                    <a:p>
                      <a:endParaRPr lang="en-CA" sz="1600" noProof="0" dirty="0"/>
                    </a:p>
                    <a:p>
                      <a:r>
                        <a:rPr lang="en-CA" sz="1600" noProof="0" dirty="0"/>
                        <a:t>2- 4</a:t>
                      </a:r>
                      <a:r>
                        <a:rPr lang="en-CA" sz="1600" baseline="0" noProof="0" dirty="0"/>
                        <a:t> year</a:t>
                      </a:r>
                      <a:r>
                        <a:rPr lang="en-CA" sz="1600" noProof="0" dirty="0"/>
                        <a:t>s</a:t>
                      </a:r>
                    </a:p>
                    <a:p>
                      <a:endParaRPr lang="en-CA" sz="1600" noProof="0" dirty="0"/>
                    </a:p>
                  </a:txBody>
                  <a:tcPr>
                    <a:solidFill>
                      <a:schemeClr val="accent3">
                        <a:lumMod val="20000"/>
                        <a:lumOff val="80000"/>
                      </a:schemeClr>
                    </a:solidFill>
                  </a:tcPr>
                </a:tc>
                <a:tc>
                  <a:txBody>
                    <a:bodyPr/>
                    <a:lstStyle/>
                    <a:p>
                      <a:r>
                        <a:rPr lang="en-CA" sz="1600" noProof="0" dirty="0"/>
                        <a:t>3.5 – 9.5 months</a:t>
                      </a:r>
                    </a:p>
                  </a:txBody>
                  <a:tcPr>
                    <a:solidFill>
                      <a:schemeClr val="accent3">
                        <a:lumMod val="20000"/>
                        <a:lumOff val="80000"/>
                      </a:schemeClr>
                    </a:solidFill>
                  </a:tcPr>
                </a:tc>
                <a:extLst>
                  <a:ext uri="{0D108BD9-81ED-4DB2-BD59-A6C34878D82A}">
                    <a16:rowId xmlns:a16="http://schemas.microsoft.com/office/drawing/2014/main" val="10006"/>
                  </a:ext>
                </a:extLst>
              </a:tr>
              <a:tr h="1797445">
                <a:tc>
                  <a:txBody>
                    <a:bodyPr/>
                    <a:lstStyle/>
                    <a:p>
                      <a:r>
                        <a:rPr lang="en-CA" sz="1600" noProof="0" dirty="0"/>
                        <a:t>7a</a:t>
                      </a:r>
                    </a:p>
                    <a:p>
                      <a:r>
                        <a:rPr lang="en-CA" sz="1600" noProof="0" dirty="0"/>
                        <a:t>7b</a:t>
                      </a:r>
                    </a:p>
                    <a:p>
                      <a:r>
                        <a:rPr lang="en-CA" sz="1600" noProof="0" dirty="0"/>
                        <a:t>7c</a:t>
                      </a:r>
                    </a:p>
                    <a:p>
                      <a:r>
                        <a:rPr lang="en-CA" sz="1600" noProof="0" dirty="0"/>
                        <a:t>7d</a:t>
                      </a:r>
                    </a:p>
                    <a:p>
                      <a:r>
                        <a:rPr lang="en-CA" sz="1600" noProof="0" dirty="0"/>
                        <a:t>7e</a:t>
                      </a:r>
                    </a:p>
                    <a:p>
                      <a:r>
                        <a:rPr lang="en-CA" sz="1600" noProof="0" dirty="0"/>
                        <a:t>7f</a:t>
                      </a:r>
                    </a:p>
                  </a:txBody>
                  <a:tcPr>
                    <a:solidFill>
                      <a:schemeClr val="accent2"/>
                    </a:solidFill>
                  </a:tcPr>
                </a:tc>
                <a:tc>
                  <a:txBody>
                    <a:bodyPr/>
                    <a:lstStyle/>
                    <a:p>
                      <a:r>
                        <a:rPr lang="en-CA" sz="1600" noProof="0" dirty="0"/>
                        <a:t>Severe/</a:t>
                      </a:r>
                    </a:p>
                    <a:p>
                      <a:r>
                        <a:rPr lang="en-CA" sz="1600" noProof="0" dirty="0"/>
                        <a:t>Advanced</a:t>
                      </a:r>
                    </a:p>
                    <a:p>
                      <a:endParaRPr lang="en-CA" sz="1600" noProof="0" dirty="0"/>
                    </a:p>
                    <a:p>
                      <a:endParaRPr lang="en-CA" sz="1600" noProof="0" dirty="0"/>
                    </a:p>
                    <a:p>
                      <a:endParaRPr lang="en-CA" sz="1600" noProof="0" dirty="0"/>
                    </a:p>
                  </a:txBody>
                  <a:tcPr>
                    <a:solidFill>
                      <a:schemeClr val="accent2"/>
                    </a:solidFill>
                  </a:tcPr>
                </a:tc>
                <a:tc>
                  <a:txBody>
                    <a:bodyPr/>
                    <a:lstStyle/>
                    <a:p>
                      <a:r>
                        <a:rPr lang="en-CA" sz="1600" noProof="0" dirty="0"/>
                        <a:t>Language: 5- 6 words</a:t>
                      </a:r>
                    </a:p>
                    <a:p>
                      <a:r>
                        <a:rPr lang="en-CA" sz="1600" noProof="0" dirty="0"/>
                        <a:t>Language: 1</a:t>
                      </a:r>
                      <a:r>
                        <a:rPr lang="en-CA" sz="1600" baseline="0" noProof="0" dirty="0"/>
                        <a:t> word</a:t>
                      </a:r>
                    </a:p>
                    <a:p>
                      <a:r>
                        <a:rPr lang="en-CA" sz="1600" baseline="0" noProof="0" dirty="0"/>
                        <a:t>Walking</a:t>
                      </a:r>
                    </a:p>
                    <a:p>
                      <a:r>
                        <a:rPr lang="en-CA" sz="1600" baseline="0" noProof="0" dirty="0"/>
                        <a:t>Sitting</a:t>
                      </a:r>
                    </a:p>
                    <a:p>
                      <a:r>
                        <a:rPr lang="en-CA" sz="1600" baseline="0" noProof="0" dirty="0"/>
                        <a:t>Smiling</a:t>
                      </a:r>
                    </a:p>
                    <a:p>
                      <a:r>
                        <a:rPr lang="en-CA" sz="1600" baseline="0" noProof="0" dirty="0"/>
                        <a:t>Holding one’s head up</a:t>
                      </a:r>
                    </a:p>
                  </a:txBody>
                  <a:tcPr>
                    <a:solidFill>
                      <a:schemeClr val="accent2"/>
                    </a:solidFill>
                  </a:tcPr>
                </a:tc>
                <a:tc>
                  <a:txBody>
                    <a:bodyPr/>
                    <a:lstStyle/>
                    <a:p>
                      <a:r>
                        <a:rPr lang="en-CA" sz="1600" noProof="0" dirty="0"/>
                        <a:t>12- 15 months</a:t>
                      </a:r>
                    </a:p>
                    <a:p>
                      <a:endParaRPr lang="en-CA" sz="1600" noProof="0" dirty="0"/>
                    </a:p>
                    <a:p>
                      <a:endParaRPr lang="en-CA" sz="1600" noProof="0" dirty="0"/>
                    </a:p>
                    <a:p>
                      <a:r>
                        <a:rPr lang="en-CA" sz="1600" noProof="0" dirty="0"/>
                        <a:t>1</a:t>
                      </a:r>
                      <a:r>
                        <a:rPr lang="en-CA" sz="1600" baseline="0" noProof="0" dirty="0"/>
                        <a:t>- 8 months</a:t>
                      </a:r>
                      <a:endParaRPr lang="en-CA" sz="1600" noProof="0" dirty="0"/>
                    </a:p>
                  </a:txBody>
                  <a:tcPr>
                    <a:solidFill>
                      <a:schemeClr val="accent2"/>
                    </a:solidFill>
                  </a:tcPr>
                </a:tc>
                <a:tc>
                  <a:txBody>
                    <a:bodyPr/>
                    <a:lstStyle/>
                    <a:p>
                      <a:r>
                        <a:rPr lang="en-CA" sz="1600" noProof="0" dirty="0"/>
                        <a:t>1 – 1.5 years</a:t>
                      </a:r>
                    </a:p>
                  </a:txBody>
                  <a:tcPr>
                    <a:solidFill>
                      <a:schemeClr val="accent3">
                        <a:lumMod val="20000"/>
                        <a:lumOff val="80000"/>
                      </a:schemeClr>
                    </a:solidFill>
                  </a:tcPr>
                </a:tc>
                <a:extLst>
                  <a:ext uri="{0D108BD9-81ED-4DB2-BD59-A6C34878D82A}">
                    <a16:rowId xmlns:a16="http://schemas.microsoft.com/office/drawing/2014/main" val="10007"/>
                  </a:ext>
                </a:extLst>
              </a:tr>
            </a:tbl>
          </a:graphicData>
        </a:graphic>
      </p:graphicFrame>
      <p:sp>
        <p:nvSpPr>
          <p:cNvPr id="5" name="TextBox 4">
            <a:extLst>
              <a:ext uri="{FF2B5EF4-FFF2-40B4-BE49-F238E27FC236}">
                <a16:creationId xmlns:a16="http://schemas.microsoft.com/office/drawing/2014/main" id="{6F9D53D0-15A6-640B-8CCA-20336A62CDED}"/>
              </a:ext>
            </a:extLst>
          </p:cNvPr>
          <p:cNvSpPr txBox="1"/>
          <p:nvPr/>
        </p:nvSpPr>
        <p:spPr>
          <a:xfrm>
            <a:off x="764675" y="6581001"/>
            <a:ext cx="3357350" cy="276999"/>
          </a:xfrm>
          <a:prstGeom prst="rect">
            <a:avLst/>
          </a:prstGeom>
          <a:noFill/>
        </p:spPr>
        <p:txBody>
          <a:bodyPr wrap="square" rtlCol="0">
            <a:spAutoFit/>
          </a:bodyPr>
          <a:lstStyle/>
          <a:p>
            <a:r>
              <a:rPr lang="en-US" sz="1200" dirty="0"/>
              <a:t>(Reisberg, 1988)</a:t>
            </a:r>
          </a:p>
        </p:txBody>
      </p:sp>
    </p:spTree>
    <p:extLst>
      <p:ext uri="{BB962C8B-B14F-4D97-AF65-F5344CB8AC3E}">
        <p14:creationId xmlns:p14="http://schemas.microsoft.com/office/powerpoint/2010/main" val="421783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Tailoring Activities: Late Stage</a:t>
            </a:r>
          </a:p>
        </p:txBody>
      </p:sp>
      <p:graphicFrame>
        <p:nvGraphicFramePr>
          <p:cNvPr id="2" name="Table 1"/>
          <p:cNvGraphicFramePr>
            <a:graphicFrameLocks noGrp="1"/>
          </p:cNvGraphicFramePr>
          <p:nvPr>
            <p:extLst>
              <p:ext uri="{D42A27DB-BD31-4B8C-83A1-F6EECF244321}">
                <p14:modId xmlns:p14="http://schemas.microsoft.com/office/powerpoint/2010/main" val="2398689346"/>
              </p:ext>
            </p:extLst>
          </p:nvPr>
        </p:nvGraphicFramePr>
        <p:xfrm>
          <a:off x="575808" y="1676794"/>
          <a:ext cx="11040383" cy="4815840"/>
        </p:xfrm>
        <a:graphic>
          <a:graphicData uri="http://schemas.openxmlformats.org/drawingml/2006/table">
            <a:tbl>
              <a:tblPr firstRow="1" bandRow="1">
                <a:tableStyleId>{8799B23B-EC83-4686-B30A-512413B5E67A}</a:tableStyleId>
              </a:tblPr>
              <a:tblGrid>
                <a:gridCol w="3148500">
                  <a:extLst>
                    <a:ext uri="{9D8B030D-6E8A-4147-A177-3AD203B41FA5}">
                      <a16:colId xmlns:a16="http://schemas.microsoft.com/office/drawing/2014/main" val="502760816"/>
                    </a:ext>
                  </a:extLst>
                </a:gridCol>
                <a:gridCol w="7891883">
                  <a:extLst>
                    <a:ext uri="{9D8B030D-6E8A-4147-A177-3AD203B41FA5}">
                      <a16:colId xmlns:a16="http://schemas.microsoft.com/office/drawing/2014/main" val="1710026027"/>
                    </a:ext>
                  </a:extLst>
                </a:gridCol>
              </a:tblGrid>
              <a:tr h="370840">
                <a:tc>
                  <a:txBody>
                    <a:bodyPr/>
                    <a:lstStyle/>
                    <a:p>
                      <a:r>
                        <a:rPr lang="en-US" sz="2000" b="1" dirty="0">
                          <a:latin typeface="+mn-lt"/>
                        </a:rPr>
                        <a:t>Attention Span</a:t>
                      </a:r>
                    </a:p>
                  </a:txBody>
                  <a:tcPr/>
                </a:tc>
                <a:tc>
                  <a:txBody>
                    <a:bodyPr/>
                    <a:lstStyle/>
                    <a:p>
                      <a:pPr marL="114300" lvl="0" indent="0" algn="l">
                        <a:buClr>
                          <a:srgbClr val="800000"/>
                        </a:buClr>
                        <a:buFont typeface="Arial" panose="020B0604020202020204" pitchFamily="34" charset="0"/>
                        <a:buNone/>
                        <a:defRPr/>
                      </a:pPr>
                      <a:r>
                        <a:rPr lang="en-US" altLang="en-US" sz="2000" b="0" dirty="0">
                          <a:solidFill>
                            <a:schemeClr val="accent5">
                              <a:lumMod val="25000"/>
                            </a:schemeClr>
                          </a:solidFill>
                          <a:latin typeface="+mn-lt"/>
                        </a:rPr>
                        <a:t>Requires constant cueing; limited attention span (1-2 mins)</a:t>
                      </a:r>
                    </a:p>
                  </a:txBody>
                  <a:tcPr/>
                </a:tc>
                <a:extLst>
                  <a:ext uri="{0D108BD9-81ED-4DB2-BD59-A6C34878D82A}">
                    <a16:rowId xmlns:a16="http://schemas.microsoft.com/office/drawing/2014/main" val="1841025619"/>
                  </a:ext>
                </a:extLst>
              </a:tr>
              <a:tr h="370840">
                <a:tc>
                  <a:txBody>
                    <a:bodyPr/>
                    <a:lstStyle/>
                    <a:p>
                      <a:r>
                        <a:rPr lang="en-US" sz="2000" b="1" dirty="0">
                          <a:latin typeface="+mn-lt"/>
                        </a:rPr>
                        <a:t>Set up within environment</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2000" b="0" dirty="0">
                          <a:solidFill>
                            <a:schemeClr val="accent5">
                              <a:lumMod val="25000"/>
                            </a:schemeClr>
                          </a:solidFill>
                          <a:latin typeface="+mn-lt"/>
                        </a:rPr>
                        <a:t>Supplies need to be within 1ft in front of</a:t>
                      </a:r>
                      <a:r>
                        <a:rPr lang="en-US" altLang="en-US" sz="2000" b="0" baseline="0" dirty="0">
                          <a:solidFill>
                            <a:schemeClr val="accent5">
                              <a:lumMod val="25000"/>
                            </a:schemeClr>
                          </a:solidFill>
                          <a:latin typeface="+mn-lt"/>
                        </a:rPr>
                        <a:t> the person</a:t>
                      </a:r>
                      <a:endParaRPr lang="en-US" altLang="en-US" sz="2000" b="0" dirty="0">
                        <a:solidFill>
                          <a:schemeClr val="accent5">
                            <a:lumMod val="25000"/>
                          </a:schemeClr>
                        </a:solidFill>
                        <a:latin typeface="+mn-lt"/>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altLang="en-US" sz="2000" b="0" dirty="0">
                          <a:solidFill>
                            <a:schemeClr val="accent5">
                              <a:lumMod val="25000"/>
                            </a:schemeClr>
                          </a:solidFill>
                          <a:latin typeface="+mn-lt"/>
                        </a:rPr>
                        <a:t>Should be as close as possible to group leader (1-2 ft in front)</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000" b="1" dirty="0">
                          <a:solidFill>
                            <a:srgbClr val="860000"/>
                          </a:solidFill>
                          <a:latin typeface="+mn-lt"/>
                        </a:rPr>
                        <a:t>*Requires 1:1 support throughout the activity</a:t>
                      </a:r>
                    </a:p>
                  </a:txBody>
                  <a:tcPr/>
                </a:tc>
                <a:extLst>
                  <a:ext uri="{0D108BD9-81ED-4DB2-BD59-A6C34878D82A}">
                    <a16:rowId xmlns:a16="http://schemas.microsoft.com/office/drawing/2014/main" val="881151429"/>
                  </a:ext>
                </a:extLst>
              </a:tr>
              <a:tr h="370840">
                <a:tc>
                  <a:txBody>
                    <a:bodyPr/>
                    <a:lstStyle/>
                    <a:p>
                      <a:r>
                        <a:rPr lang="en-US" sz="2000" b="1" dirty="0">
                          <a:latin typeface="+mn-lt"/>
                        </a:rPr>
                        <a:t>Awareness of activity purpose</a:t>
                      </a:r>
                    </a:p>
                  </a:txBody>
                  <a:tcPr/>
                </a:tc>
                <a:tc>
                  <a:txBody>
                    <a:bodyPr/>
                    <a:lstStyle/>
                    <a:p>
                      <a:r>
                        <a:rPr lang="en-US" sz="2000" dirty="0">
                          <a:latin typeface="+mn-lt"/>
                        </a:rPr>
                        <a:t>Unaware</a:t>
                      </a:r>
                      <a:r>
                        <a:rPr lang="en-US" sz="2000" baseline="0" dirty="0">
                          <a:latin typeface="+mn-lt"/>
                        </a:rPr>
                        <a:t> of object of game, goal, item to be made </a:t>
                      </a:r>
                    </a:p>
                    <a:p>
                      <a:r>
                        <a:rPr lang="en-US" sz="2000" baseline="0" dirty="0">
                          <a:latin typeface="+mn-lt"/>
                        </a:rPr>
                        <a:t>May respond to actions (e.g. demonstrating gross motor movements such as throwing).</a:t>
                      </a:r>
                      <a:endParaRPr lang="en-US" sz="2000" dirty="0">
                        <a:latin typeface="+mn-lt"/>
                      </a:endParaRPr>
                    </a:p>
                  </a:txBody>
                  <a:tcPr/>
                </a:tc>
                <a:extLst>
                  <a:ext uri="{0D108BD9-81ED-4DB2-BD59-A6C34878D82A}">
                    <a16:rowId xmlns:a16="http://schemas.microsoft.com/office/drawing/2014/main" val="1282960245"/>
                  </a:ext>
                </a:extLst>
              </a:tr>
              <a:tr h="370840">
                <a:tc>
                  <a:txBody>
                    <a:bodyPr/>
                    <a:lstStyle/>
                    <a:p>
                      <a:r>
                        <a:rPr lang="en-US" sz="2000" b="1" dirty="0">
                          <a:latin typeface="+mn-lt"/>
                        </a:rPr>
                        <a:t>Communication</a:t>
                      </a:r>
                      <a:r>
                        <a:rPr lang="en-US" sz="2000" b="1" baseline="0" dirty="0">
                          <a:latin typeface="+mn-lt"/>
                        </a:rPr>
                        <a:t> abilities</a:t>
                      </a:r>
                      <a:endParaRPr lang="en-US" sz="2000" b="1" dirty="0">
                        <a:latin typeface="+mn-lt"/>
                      </a:endParaRPr>
                    </a:p>
                  </a:txBody>
                  <a:tcPr/>
                </a:tc>
                <a:tc>
                  <a:txBody>
                    <a:bodyPr/>
                    <a:lstStyle/>
                    <a:p>
                      <a:r>
                        <a:rPr lang="en-US" sz="2000" dirty="0">
                          <a:latin typeface="+mn-lt"/>
                        </a:rPr>
                        <a:t>Limited reading and writing ability. Will not ask for assistance (unaware of need). Can speak a few words / short statements.</a:t>
                      </a:r>
                    </a:p>
                  </a:txBody>
                  <a:tcPr/>
                </a:tc>
                <a:extLst>
                  <a:ext uri="{0D108BD9-81ED-4DB2-BD59-A6C34878D82A}">
                    <a16:rowId xmlns:a16="http://schemas.microsoft.com/office/drawing/2014/main" val="253401794"/>
                  </a:ext>
                </a:extLst>
              </a:tr>
              <a:tr h="370840">
                <a:tc>
                  <a:txBody>
                    <a:bodyPr/>
                    <a:lstStyle/>
                    <a:p>
                      <a:r>
                        <a:rPr lang="en-US" sz="2000" b="1" dirty="0">
                          <a:latin typeface="+mn-lt"/>
                        </a:rPr>
                        <a:t>Physical attributes</a:t>
                      </a:r>
                    </a:p>
                  </a:txBody>
                  <a:tcPr/>
                </a:tc>
                <a:tc>
                  <a:txBody>
                    <a:bodyPr/>
                    <a:lstStyle/>
                    <a:p>
                      <a:r>
                        <a:rPr lang="en-US" sz="2000" dirty="0">
                          <a:latin typeface="+mn-lt"/>
                        </a:rPr>
                        <a:t>Can hold objects placed directly into their hands. May get lost in familiar surroundings. Gross</a:t>
                      </a:r>
                      <a:r>
                        <a:rPr lang="en-US" sz="2000" baseline="0" dirty="0">
                          <a:latin typeface="+mn-lt"/>
                        </a:rPr>
                        <a:t> </a:t>
                      </a:r>
                      <a:r>
                        <a:rPr lang="en-US" sz="2000" dirty="0">
                          <a:latin typeface="+mn-lt"/>
                        </a:rPr>
                        <a:t>motor movements</a:t>
                      </a:r>
                      <a:r>
                        <a:rPr lang="en-US" sz="2000" baseline="0" dirty="0">
                          <a:latin typeface="+mn-lt"/>
                        </a:rPr>
                        <a:t> of arms and legs are present but may need ++cueing to perform (if no physical condition exists).</a:t>
                      </a:r>
                      <a:endParaRPr lang="en-US" sz="2000" dirty="0">
                        <a:latin typeface="+mn-lt"/>
                      </a:endParaRPr>
                    </a:p>
                  </a:txBody>
                  <a:tcPr/>
                </a:tc>
                <a:extLst>
                  <a:ext uri="{0D108BD9-81ED-4DB2-BD59-A6C34878D82A}">
                    <a16:rowId xmlns:a16="http://schemas.microsoft.com/office/drawing/2014/main" val="955579208"/>
                  </a:ext>
                </a:extLst>
              </a:tr>
              <a:tr h="370840">
                <a:tc>
                  <a:txBody>
                    <a:bodyPr/>
                    <a:lstStyle/>
                    <a:p>
                      <a:r>
                        <a:rPr lang="en-US" sz="2000" b="1" dirty="0">
                          <a:latin typeface="+mn-lt"/>
                        </a:rPr>
                        <a:t>Problem</a:t>
                      </a:r>
                      <a:r>
                        <a:rPr lang="en-US" sz="2000" b="1" baseline="0" dirty="0">
                          <a:latin typeface="+mn-lt"/>
                        </a:rPr>
                        <a:t> solving</a:t>
                      </a:r>
                      <a:endParaRPr lang="en-US" sz="2000" b="1" dirty="0">
                        <a:latin typeface="+mn-lt"/>
                      </a:endParaRPr>
                    </a:p>
                  </a:txBody>
                  <a:tcPr/>
                </a:tc>
                <a:tc>
                  <a:txBody>
                    <a:bodyPr/>
                    <a:lstStyle/>
                    <a:p>
                      <a:r>
                        <a:rPr lang="en-US" sz="2000" dirty="0">
                          <a:latin typeface="+mn-lt"/>
                        </a:rPr>
                        <a:t>Unable to solve problems; dependent on others.</a:t>
                      </a:r>
                    </a:p>
                  </a:txBody>
                  <a:tcPr/>
                </a:tc>
                <a:extLst>
                  <a:ext uri="{0D108BD9-81ED-4DB2-BD59-A6C34878D82A}">
                    <a16:rowId xmlns:a16="http://schemas.microsoft.com/office/drawing/2014/main" val="693460165"/>
                  </a:ext>
                </a:extLst>
              </a:tr>
            </a:tbl>
          </a:graphicData>
        </a:graphic>
      </p:graphicFrame>
      <p:sp>
        <p:nvSpPr>
          <p:cNvPr id="4" name="TextBox 3">
            <a:extLst>
              <a:ext uri="{FF2B5EF4-FFF2-40B4-BE49-F238E27FC236}">
                <a16:creationId xmlns:a16="http://schemas.microsoft.com/office/drawing/2014/main" id="{5841E81C-593A-8F00-86A1-F6432C407C34}"/>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Warchol</a:t>
            </a:r>
            <a:r>
              <a:rPr lang="en-US" sz="1200" dirty="0"/>
              <a:t> et al., 2002)</a:t>
            </a:r>
          </a:p>
        </p:txBody>
      </p:sp>
    </p:spTree>
    <p:extLst>
      <p:ext uri="{BB962C8B-B14F-4D97-AF65-F5344CB8AC3E}">
        <p14:creationId xmlns:p14="http://schemas.microsoft.com/office/powerpoint/2010/main" val="131528778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Tailoring Activities: Late Stage</a:t>
            </a:r>
          </a:p>
        </p:txBody>
      </p:sp>
      <p:graphicFrame>
        <p:nvGraphicFramePr>
          <p:cNvPr id="2" name="Table 1"/>
          <p:cNvGraphicFramePr>
            <a:graphicFrameLocks noGrp="1"/>
          </p:cNvGraphicFramePr>
          <p:nvPr>
            <p:extLst>
              <p:ext uri="{D42A27DB-BD31-4B8C-83A1-F6EECF244321}">
                <p14:modId xmlns:p14="http://schemas.microsoft.com/office/powerpoint/2010/main" val="1639749134"/>
              </p:ext>
            </p:extLst>
          </p:nvPr>
        </p:nvGraphicFramePr>
        <p:xfrm>
          <a:off x="634546" y="1716449"/>
          <a:ext cx="10922908" cy="4114800"/>
        </p:xfrm>
        <a:graphic>
          <a:graphicData uri="http://schemas.openxmlformats.org/drawingml/2006/table">
            <a:tbl>
              <a:tblPr firstRow="1" bandRow="1">
                <a:tableStyleId>{8799B23B-EC83-4686-B30A-512413B5E67A}</a:tableStyleId>
              </a:tblPr>
              <a:tblGrid>
                <a:gridCol w="2982111">
                  <a:extLst>
                    <a:ext uri="{9D8B030D-6E8A-4147-A177-3AD203B41FA5}">
                      <a16:colId xmlns:a16="http://schemas.microsoft.com/office/drawing/2014/main" val="502760816"/>
                    </a:ext>
                  </a:extLst>
                </a:gridCol>
                <a:gridCol w="7940797">
                  <a:extLst>
                    <a:ext uri="{9D8B030D-6E8A-4147-A177-3AD203B41FA5}">
                      <a16:colId xmlns:a16="http://schemas.microsoft.com/office/drawing/2014/main" val="1710026027"/>
                    </a:ext>
                  </a:extLst>
                </a:gridCol>
              </a:tblGrid>
              <a:tr h="370840">
                <a:tc>
                  <a:txBody>
                    <a:bodyPr/>
                    <a:lstStyle/>
                    <a:p>
                      <a:r>
                        <a:rPr lang="en-US" sz="2000" b="1" dirty="0">
                          <a:latin typeface="+mn-lt"/>
                        </a:rPr>
                        <a:t>Sequencing</a:t>
                      </a:r>
                    </a:p>
                  </a:txBody>
                  <a:tcPr/>
                </a:tc>
                <a:tc>
                  <a:txBody>
                    <a:bodyPr/>
                    <a:lstStyle/>
                    <a:p>
                      <a:r>
                        <a:rPr lang="en-US" sz="2000" b="0" dirty="0">
                          <a:latin typeface="+mn-lt"/>
                        </a:rPr>
                        <a:t>Needs total assistance to perform a one step action.</a:t>
                      </a:r>
                    </a:p>
                  </a:txBody>
                  <a:tcPr/>
                </a:tc>
                <a:extLst>
                  <a:ext uri="{0D108BD9-81ED-4DB2-BD59-A6C34878D82A}">
                    <a16:rowId xmlns:a16="http://schemas.microsoft.com/office/drawing/2014/main" val="3031772093"/>
                  </a:ext>
                </a:extLst>
              </a:tr>
              <a:tr h="370840">
                <a:tc>
                  <a:txBody>
                    <a:bodyPr/>
                    <a:lstStyle/>
                    <a:p>
                      <a:r>
                        <a:rPr lang="en-US" sz="2000" b="1" dirty="0">
                          <a:latin typeface="+mn-lt"/>
                        </a:rPr>
                        <a:t>Ability to attend to or initiate activity</a:t>
                      </a:r>
                    </a:p>
                  </a:txBody>
                  <a:tcPr/>
                </a:tc>
                <a:tc>
                  <a:txBody>
                    <a:bodyPr/>
                    <a:lstStyle/>
                    <a:p>
                      <a:pPr marL="114300" lvl="0" indent="0" algn="l">
                        <a:buClr>
                          <a:srgbClr val="800000"/>
                        </a:buClr>
                        <a:buFont typeface="Arial" panose="020B0604020202020204" pitchFamily="34" charset="0"/>
                        <a:buNone/>
                        <a:defRPr/>
                      </a:pPr>
                      <a:r>
                        <a:rPr lang="en-US" altLang="en-US" sz="2000" b="0" dirty="0">
                          <a:solidFill>
                            <a:schemeClr val="accent5">
                              <a:lumMod val="25000"/>
                            </a:schemeClr>
                          </a:solidFill>
                          <a:latin typeface="+mn-lt"/>
                        </a:rPr>
                        <a:t>Not aware that activities are going on; not likely to express </a:t>
                      </a:r>
                      <a:r>
                        <a:rPr lang="en-US" altLang="en-US" sz="2000" b="0" baseline="0" dirty="0">
                          <a:solidFill>
                            <a:schemeClr val="accent5">
                              <a:lumMod val="25000"/>
                            </a:schemeClr>
                          </a:solidFill>
                          <a:latin typeface="+mn-lt"/>
                        </a:rPr>
                        <a:t>interest or desire to participate in any activity (apathy). Will need others to choose activities based on past interests / abilities. Requires 1:1 assistance with getting to the activity on time and to locate where it is being held.</a:t>
                      </a:r>
                      <a:endParaRPr lang="en-US" altLang="en-US" sz="2000" b="0" dirty="0">
                        <a:solidFill>
                          <a:schemeClr val="accent5">
                            <a:lumMod val="25000"/>
                          </a:schemeClr>
                        </a:solidFill>
                        <a:latin typeface="+mn-lt"/>
                      </a:endParaRPr>
                    </a:p>
                  </a:txBody>
                  <a:tcPr/>
                </a:tc>
                <a:extLst>
                  <a:ext uri="{0D108BD9-81ED-4DB2-BD59-A6C34878D82A}">
                    <a16:rowId xmlns:a16="http://schemas.microsoft.com/office/drawing/2014/main" val="1841025619"/>
                  </a:ext>
                </a:extLst>
              </a:tr>
              <a:tr h="370840">
                <a:tc>
                  <a:txBody>
                    <a:bodyPr/>
                    <a:lstStyle/>
                    <a:p>
                      <a:r>
                        <a:rPr lang="en-US" sz="2000" b="1" dirty="0">
                          <a:latin typeface="+mn-lt"/>
                        </a:rPr>
                        <a:t>New learning</a:t>
                      </a: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2000" b="0" dirty="0">
                        <a:latin typeface="+mn-lt"/>
                      </a:endParaRPr>
                    </a:p>
                  </a:txBody>
                  <a:tcPr/>
                </a:tc>
                <a:extLst>
                  <a:ext uri="{0D108BD9-81ED-4DB2-BD59-A6C34878D82A}">
                    <a16:rowId xmlns:a16="http://schemas.microsoft.com/office/drawing/2014/main" val="881151429"/>
                  </a:ext>
                </a:extLst>
              </a:tr>
              <a:tr h="370840">
                <a:tc>
                  <a:txBody>
                    <a:bodyPr/>
                    <a:lstStyle/>
                    <a:p>
                      <a:r>
                        <a:rPr lang="en-US" sz="2000" b="1" dirty="0">
                          <a:latin typeface="+mn-lt"/>
                        </a:rPr>
                        <a:t>Ability to follow directions</a:t>
                      </a:r>
                    </a:p>
                  </a:txBody>
                  <a:tcPr/>
                </a:tc>
                <a:tc>
                  <a:txBody>
                    <a:bodyPr/>
                    <a:lstStyle/>
                    <a:p>
                      <a:r>
                        <a:rPr lang="en-US" sz="2000" dirty="0">
                          <a:latin typeface="+mn-lt"/>
                        </a:rPr>
                        <a:t>Able to follow simple, one step directions with hand over hand assistance and / or demonstration.</a:t>
                      </a:r>
                    </a:p>
                  </a:txBody>
                  <a:tcPr/>
                </a:tc>
                <a:extLst>
                  <a:ext uri="{0D108BD9-81ED-4DB2-BD59-A6C34878D82A}">
                    <a16:rowId xmlns:a16="http://schemas.microsoft.com/office/drawing/2014/main" val="1282960245"/>
                  </a:ext>
                </a:extLst>
              </a:tr>
              <a:tr h="370840">
                <a:tc>
                  <a:txBody>
                    <a:bodyPr/>
                    <a:lstStyle/>
                    <a:p>
                      <a:r>
                        <a:rPr lang="en-US" sz="2000" b="1" dirty="0">
                          <a:latin typeface="+mn-lt"/>
                        </a:rPr>
                        <a:t>Social abilities</a:t>
                      </a:r>
                    </a:p>
                  </a:txBody>
                  <a:tcPr/>
                </a:tc>
                <a:tc>
                  <a:txBody>
                    <a:bodyPr/>
                    <a:lstStyle/>
                    <a:p>
                      <a:r>
                        <a:rPr lang="en-US" sz="2000" dirty="0">
                          <a:latin typeface="+mn-lt"/>
                        </a:rPr>
                        <a:t>Will need 1:1 assistance to interact with others or engage in conversation. Will demonstrate minimal verbalization and awareness of others</a:t>
                      </a:r>
                      <a:r>
                        <a:rPr lang="en-US" sz="2000" baseline="0" dirty="0">
                          <a:latin typeface="+mn-lt"/>
                        </a:rPr>
                        <a:t>. Smiles, may respond positively to music.</a:t>
                      </a:r>
                      <a:endParaRPr lang="en-US" sz="2000" dirty="0">
                        <a:latin typeface="+mn-lt"/>
                      </a:endParaRPr>
                    </a:p>
                  </a:txBody>
                  <a:tcPr/>
                </a:tc>
                <a:extLst>
                  <a:ext uri="{0D108BD9-81ED-4DB2-BD59-A6C34878D82A}">
                    <a16:rowId xmlns:a16="http://schemas.microsoft.com/office/drawing/2014/main" val="253401794"/>
                  </a:ext>
                </a:extLst>
              </a:tr>
            </a:tbl>
          </a:graphicData>
        </a:graphic>
      </p:graphicFrame>
      <p:sp>
        <p:nvSpPr>
          <p:cNvPr id="4" name="TextBox 3">
            <a:extLst>
              <a:ext uri="{FF2B5EF4-FFF2-40B4-BE49-F238E27FC236}">
                <a16:creationId xmlns:a16="http://schemas.microsoft.com/office/drawing/2014/main" id="{8287EC42-F08C-8CE5-3482-30A9B83B5DB5}"/>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Warchol</a:t>
            </a:r>
            <a:r>
              <a:rPr lang="en-US" sz="1200" dirty="0"/>
              <a:t> et al., 2002)</a:t>
            </a:r>
          </a:p>
        </p:txBody>
      </p:sp>
    </p:spTree>
    <p:extLst>
      <p:ext uri="{BB962C8B-B14F-4D97-AF65-F5344CB8AC3E}">
        <p14:creationId xmlns:p14="http://schemas.microsoft.com/office/powerpoint/2010/main" val="228454964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583940" y="1917441"/>
            <a:ext cx="10998459"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marL="914400" lvl="1" indent="-45720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Application</a:t>
            </a:r>
          </a:p>
        </p:txBody>
      </p:sp>
      <p:sp>
        <p:nvSpPr>
          <p:cNvPr id="2" name="TextBox 1">
            <a:extLst>
              <a:ext uri="{FF2B5EF4-FFF2-40B4-BE49-F238E27FC236}">
                <a16:creationId xmlns:a16="http://schemas.microsoft.com/office/drawing/2014/main" id="{DD8DA6FD-8BD1-0F6B-94A7-582D65829FF7}"/>
              </a:ext>
            </a:extLst>
          </p:cNvPr>
          <p:cNvSpPr txBox="1"/>
          <p:nvPr/>
        </p:nvSpPr>
        <p:spPr>
          <a:xfrm>
            <a:off x="609601" y="1822346"/>
            <a:ext cx="4151833" cy="400110"/>
          </a:xfrm>
          <a:prstGeom prst="rect">
            <a:avLst/>
          </a:prstGeom>
          <a:noFill/>
        </p:spPr>
        <p:txBody>
          <a:bodyPr wrap="square" rtlCol="0">
            <a:spAutoFit/>
          </a:bodyPr>
          <a:lstStyle/>
          <a:p>
            <a:r>
              <a:rPr lang="en-US" sz="2000" dirty="0"/>
              <a:t>Card Game</a:t>
            </a:r>
          </a:p>
        </p:txBody>
      </p:sp>
      <p:sp>
        <p:nvSpPr>
          <p:cNvPr id="3" name="TextBox 2">
            <a:extLst>
              <a:ext uri="{FF2B5EF4-FFF2-40B4-BE49-F238E27FC236}">
                <a16:creationId xmlns:a16="http://schemas.microsoft.com/office/drawing/2014/main" id="{9E174334-B490-3FFE-243D-674F885E6602}"/>
              </a:ext>
            </a:extLst>
          </p:cNvPr>
          <p:cNvSpPr txBox="1"/>
          <p:nvPr/>
        </p:nvSpPr>
        <p:spPr>
          <a:xfrm>
            <a:off x="583940" y="2593075"/>
            <a:ext cx="3428502" cy="3416320"/>
          </a:xfrm>
          <a:prstGeom prst="rect">
            <a:avLst/>
          </a:prstGeom>
          <a:solidFill>
            <a:schemeClr val="accent2">
              <a:lumMod val="20000"/>
              <a:lumOff val="80000"/>
            </a:schemeClr>
          </a:solidFill>
        </p:spPr>
        <p:txBody>
          <a:bodyPr wrap="square" rtlCol="0">
            <a:spAutoFit/>
          </a:bodyPr>
          <a:lstStyle/>
          <a:p>
            <a:r>
              <a:rPr lang="en-US" dirty="0"/>
              <a:t>Goal:</a:t>
            </a:r>
          </a:p>
          <a:p>
            <a:pPr marL="285750" indent="-285750">
              <a:buFontTx/>
              <a:buChar char="-"/>
            </a:pPr>
            <a:r>
              <a:rPr lang="en-US" dirty="0"/>
              <a:t>Offer cognitive stimulation to promote and maintain cognitive abilities</a:t>
            </a:r>
          </a:p>
          <a:p>
            <a:pPr marL="285750" indent="-285750">
              <a:buFontTx/>
              <a:buChar char="-"/>
            </a:pPr>
            <a:r>
              <a:rPr lang="en-US" dirty="0"/>
              <a:t>Promote and maintain self-expression and sense of self</a:t>
            </a:r>
          </a:p>
          <a:p>
            <a:pPr marL="285750" indent="-285750">
              <a:buFontTx/>
              <a:buChar char="-"/>
            </a:pPr>
            <a:r>
              <a:rPr lang="en-US" dirty="0"/>
              <a:t>Offer opportunity for socialization</a:t>
            </a:r>
          </a:p>
          <a:p>
            <a:pPr marL="285750" indent="-285750">
              <a:buFontTx/>
              <a:buChar char="-"/>
            </a:pPr>
            <a:r>
              <a:rPr lang="en-US" dirty="0"/>
              <a:t>Offer upper extremity exercise to promote and maintain range of motion, strength and dexterity</a:t>
            </a:r>
          </a:p>
        </p:txBody>
      </p:sp>
      <p:sp>
        <p:nvSpPr>
          <p:cNvPr id="6" name="TextBox 5">
            <a:extLst>
              <a:ext uri="{FF2B5EF4-FFF2-40B4-BE49-F238E27FC236}">
                <a16:creationId xmlns:a16="http://schemas.microsoft.com/office/drawing/2014/main" id="{20AC815D-0D58-474D-2F17-DF73B592D0C4}"/>
              </a:ext>
            </a:extLst>
          </p:cNvPr>
          <p:cNvSpPr txBox="1"/>
          <p:nvPr/>
        </p:nvSpPr>
        <p:spPr>
          <a:xfrm>
            <a:off x="4572001" y="1967086"/>
            <a:ext cx="7513090" cy="1754326"/>
          </a:xfrm>
          <a:prstGeom prst="rect">
            <a:avLst/>
          </a:prstGeom>
          <a:solidFill>
            <a:schemeClr val="accent1">
              <a:lumMod val="20000"/>
              <a:lumOff val="80000"/>
            </a:schemeClr>
          </a:solidFill>
        </p:spPr>
        <p:txBody>
          <a:bodyPr wrap="square" rtlCol="0">
            <a:spAutoFit/>
          </a:bodyPr>
          <a:lstStyle/>
          <a:p>
            <a:r>
              <a:rPr lang="en-US" b="1" dirty="0"/>
              <a:t>Early Stage</a:t>
            </a:r>
            <a:r>
              <a:rPr lang="en-US" dirty="0"/>
              <a:t>: </a:t>
            </a:r>
          </a:p>
          <a:p>
            <a:pPr marL="285750" indent="-285750">
              <a:buFont typeface="Wingdings" panose="05000000000000000000" pitchFamily="2" charset="2"/>
              <a:buChar char="ü"/>
            </a:pPr>
            <a:r>
              <a:rPr lang="en-US" dirty="0"/>
              <a:t>May assist with planning, set-up, choosing the game</a:t>
            </a:r>
          </a:p>
          <a:p>
            <a:pPr marL="285750" indent="-285750">
              <a:buFont typeface="Wingdings" panose="05000000000000000000" pitchFamily="2" charset="2"/>
              <a:buChar char="ü"/>
            </a:pPr>
            <a:r>
              <a:rPr lang="en-US" dirty="0"/>
              <a:t>Can participate actively for a minimum of 20 mins with 1-2 verbal cues</a:t>
            </a:r>
          </a:p>
          <a:p>
            <a:pPr marL="285750" indent="-285750">
              <a:buFont typeface="Wingdings" panose="05000000000000000000" pitchFamily="2" charset="2"/>
              <a:buChar char="ü"/>
            </a:pPr>
            <a:r>
              <a:rPr lang="en-US" dirty="0"/>
              <a:t>May be able to use cards appropriately to form hands, suits, etc. </a:t>
            </a:r>
          </a:p>
          <a:p>
            <a:pPr marL="285750" indent="-285750">
              <a:buFont typeface="Wingdings" panose="05000000000000000000" pitchFamily="2" charset="2"/>
              <a:buChar char="ü"/>
            </a:pPr>
            <a:r>
              <a:rPr lang="en-US" dirty="0"/>
              <a:t>May need occasional cues to make decisions about what to play </a:t>
            </a:r>
          </a:p>
          <a:p>
            <a:pPr marL="285750" indent="-285750">
              <a:buFont typeface="Wingdings" panose="05000000000000000000" pitchFamily="2" charset="2"/>
              <a:buChar char="ü"/>
            </a:pPr>
            <a:r>
              <a:rPr lang="en-US" dirty="0"/>
              <a:t>If highly familiar activity, may need less support</a:t>
            </a:r>
          </a:p>
        </p:txBody>
      </p:sp>
      <p:sp>
        <p:nvSpPr>
          <p:cNvPr id="7" name="TextBox 6">
            <a:extLst>
              <a:ext uri="{FF2B5EF4-FFF2-40B4-BE49-F238E27FC236}">
                <a16:creationId xmlns:a16="http://schemas.microsoft.com/office/drawing/2014/main" id="{280D4ED2-BA85-7A64-507F-29AC1AB2D67C}"/>
              </a:ext>
            </a:extLst>
          </p:cNvPr>
          <p:cNvSpPr txBox="1"/>
          <p:nvPr/>
        </p:nvSpPr>
        <p:spPr>
          <a:xfrm>
            <a:off x="4572001" y="3701071"/>
            <a:ext cx="7513090" cy="1754326"/>
          </a:xfrm>
          <a:prstGeom prst="rect">
            <a:avLst/>
          </a:prstGeom>
          <a:solidFill>
            <a:srgbClr val="FFE5E5">
              <a:alpha val="94902"/>
            </a:srgbClr>
          </a:solidFill>
        </p:spPr>
        <p:txBody>
          <a:bodyPr wrap="square" rtlCol="0">
            <a:spAutoFit/>
          </a:bodyPr>
          <a:lstStyle/>
          <a:p>
            <a:r>
              <a:rPr lang="en-US" b="1" dirty="0"/>
              <a:t>Middle Stage</a:t>
            </a:r>
            <a:r>
              <a:rPr lang="en-US" dirty="0"/>
              <a:t>: </a:t>
            </a:r>
          </a:p>
          <a:p>
            <a:pPr marL="285750" indent="-285750">
              <a:buFont typeface="Wingdings" panose="05000000000000000000" pitchFamily="2" charset="2"/>
              <a:buChar char="ü"/>
            </a:pPr>
            <a:r>
              <a:rPr lang="en-US" dirty="0"/>
              <a:t>Will need 1:1 sequencing to assist with game broken into single steps</a:t>
            </a:r>
          </a:p>
          <a:p>
            <a:pPr marL="285750" indent="-285750">
              <a:buFont typeface="Wingdings" panose="05000000000000000000" pitchFamily="2" charset="2"/>
              <a:buChar char="ü"/>
            </a:pPr>
            <a:r>
              <a:rPr lang="en-US" dirty="0"/>
              <a:t>Cannot follow goal of game</a:t>
            </a:r>
          </a:p>
          <a:p>
            <a:pPr marL="285750" indent="-285750">
              <a:buFont typeface="Wingdings" panose="05000000000000000000" pitchFamily="2" charset="2"/>
              <a:buChar char="ü"/>
            </a:pPr>
            <a:r>
              <a:rPr lang="en-US" dirty="0"/>
              <a:t>Can be expected to participate for 5-20 mins requiring occasional cues</a:t>
            </a:r>
          </a:p>
          <a:p>
            <a:pPr marL="285750" indent="-285750">
              <a:buFont typeface="Wingdings" panose="05000000000000000000" pitchFamily="2" charset="2"/>
              <a:buChar char="ü"/>
            </a:pPr>
            <a:r>
              <a:rPr lang="en-US" dirty="0"/>
              <a:t>Will enjoy using hands to turn over the cards, shuffling them</a:t>
            </a:r>
          </a:p>
          <a:p>
            <a:pPr marL="285750" indent="-285750">
              <a:buFont typeface="Wingdings" panose="05000000000000000000" pitchFamily="2" charset="2"/>
              <a:buChar char="ü"/>
            </a:pPr>
            <a:r>
              <a:rPr lang="en-US" dirty="0"/>
              <a:t>Can sort the cards according to </a:t>
            </a:r>
            <a:r>
              <a:rPr lang="en-US" dirty="0" err="1"/>
              <a:t>colour</a:t>
            </a:r>
            <a:endParaRPr lang="en-US" dirty="0"/>
          </a:p>
        </p:txBody>
      </p:sp>
      <p:sp>
        <p:nvSpPr>
          <p:cNvPr id="8" name="TextBox 7">
            <a:extLst>
              <a:ext uri="{FF2B5EF4-FFF2-40B4-BE49-F238E27FC236}">
                <a16:creationId xmlns:a16="http://schemas.microsoft.com/office/drawing/2014/main" id="{D62D75F5-CA98-1F48-5298-BF41B9A0C8C3}"/>
              </a:ext>
            </a:extLst>
          </p:cNvPr>
          <p:cNvSpPr txBox="1"/>
          <p:nvPr/>
        </p:nvSpPr>
        <p:spPr>
          <a:xfrm>
            <a:off x="4572001" y="5439153"/>
            <a:ext cx="7513090" cy="1200329"/>
          </a:xfrm>
          <a:prstGeom prst="rect">
            <a:avLst/>
          </a:prstGeom>
          <a:solidFill>
            <a:srgbClr val="E7E5E7"/>
          </a:solidFill>
        </p:spPr>
        <p:txBody>
          <a:bodyPr wrap="square" rtlCol="0">
            <a:spAutoFit/>
          </a:bodyPr>
          <a:lstStyle/>
          <a:p>
            <a:r>
              <a:rPr lang="en-US" b="1" dirty="0"/>
              <a:t>Late Stage</a:t>
            </a:r>
            <a:r>
              <a:rPr lang="en-US" dirty="0"/>
              <a:t>: </a:t>
            </a:r>
          </a:p>
          <a:p>
            <a:pPr marL="285750" indent="-285750">
              <a:buFont typeface="Wingdings" panose="05000000000000000000" pitchFamily="2" charset="2"/>
              <a:buChar char="ü"/>
            </a:pPr>
            <a:r>
              <a:rPr lang="en-US" dirty="0"/>
              <a:t>1:1 sensory stimulation opportunities can be provided (e.g., manipulating the cards in the person’s hands, rolling dice, watching others)</a:t>
            </a:r>
          </a:p>
        </p:txBody>
      </p:sp>
      <p:sp>
        <p:nvSpPr>
          <p:cNvPr id="10" name="TextBox 9">
            <a:extLst>
              <a:ext uri="{FF2B5EF4-FFF2-40B4-BE49-F238E27FC236}">
                <a16:creationId xmlns:a16="http://schemas.microsoft.com/office/drawing/2014/main" id="{60BE3088-C73C-6B02-56AE-C0E0AD074E06}"/>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Warchol</a:t>
            </a:r>
            <a:r>
              <a:rPr lang="en-US" sz="1200" dirty="0"/>
              <a:t> et al., 2002)</a:t>
            </a:r>
          </a:p>
        </p:txBody>
      </p:sp>
    </p:spTree>
    <p:extLst>
      <p:ext uri="{BB962C8B-B14F-4D97-AF65-F5344CB8AC3E}">
        <p14:creationId xmlns:p14="http://schemas.microsoft.com/office/powerpoint/2010/main" val="879724781"/>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583940" y="1917441"/>
            <a:ext cx="10998459"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marL="914400" lvl="1" indent="-45720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Application in a Group Setting</a:t>
            </a:r>
          </a:p>
        </p:txBody>
      </p:sp>
      <p:sp>
        <p:nvSpPr>
          <p:cNvPr id="2" name="TextBox 1">
            <a:extLst>
              <a:ext uri="{FF2B5EF4-FFF2-40B4-BE49-F238E27FC236}">
                <a16:creationId xmlns:a16="http://schemas.microsoft.com/office/drawing/2014/main" id="{DD8DA6FD-8BD1-0F6B-94A7-582D65829FF7}"/>
              </a:ext>
            </a:extLst>
          </p:cNvPr>
          <p:cNvSpPr txBox="1"/>
          <p:nvPr/>
        </p:nvSpPr>
        <p:spPr>
          <a:xfrm>
            <a:off x="609601" y="1822346"/>
            <a:ext cx="4151833" cy="707886"/>
          </a:xfrm>
          <a:prstGeom prst="rect">
            <a:avLst/>
          </a:prstGeom>
          <a:noFill/>
        </p:spPr>
        <p:txBody>
          <a:bodyPr wrap="square" rtlCol="0">
            <a:spAutoFit/>
          </a:bodyPr>
          <a:lstStyle/>
          <a:p>
            <a:r>
              <a:rPr lang="en-US" sz="2000" u="sng" dirty="0"/>
              <a:t>Arts and Crafts</a:t>
            </a:r>
            <a:r>
              <a:rPr lang="en-US" sz="2000" dirty="0"/>
              <a:t>: </a:t>
            </a:r>
          </a:p>
          <a:p>
            <a:r>
              <a:rPr lang="en-US" sz="2000" dirty="0"/>
              <a:t>Creation of a Birdhouse</a:t>
            </a:r>
          </a:p>
        </p:txBody>
      </p:sp>
      <p:sp>
        <p:nvSpPr>
          <p:cNvPr id="3" name="TextBox 2">
            <a:extLst>
              <a:ext uri="{FF2B5EF4-FFF2-40B4-BE49-F238E27FC236}">
                <a16:creationId xmlns:a16="http://schemas.microsoft.com/office/drawing/2014/main" id="{9E174334-B490-3FFE-243D-674F885E6602}"/>
              </a:ext>
            </a:extLst>
          </p:cNvPr>
          <p:cNvSpPr txBox="1"/>
          <p:nvPr/>
        </p:nvSpPr>
        <p:spPr>
          <a:xfrm>
            <a:off x="583940" y="2593075"/>
            <a:ext cx="3428502" cy="3416320"/>
          </a:xfrm>
          <a:prstGeom prst="rect">
            <a:avLst/>
          </a:prstGeom>
          <a:solidFill>
            <a:schemeClr val="accent2">
              <a:lumMod val="20000"/>
              <a:lumOff val="80000"/>
            </a:schemeClr>
          </a:solidFill>
        </p:spPr>
        <p:txBody>
          <a:bodyPr wrap="square" rtlCol="0">
            <a:spAutoFit/>
          </a:bodyPr>
          <a:lstStyle/>
          <a:p>
            <a:r>
              <a:rPr lang="en-US" dirty="0"/>
              <a:t>Goal:</a:t>
            </a:r>
          </a:p>
          <a:p>
            <a:pPr marL="285750" indent="-285750">
              <a:buFontTx/>
              <a:buChar char="-"/>
            </a:pPr>
            <a:r>
              <a:rPr lang="en-US" dirty="0"/>
              <a:t>Offer cognitive stimulation to promote and maintain cognitive abilities</a:t>
            </a:r>
          </a:p>
          <a:p>
            <a:pPr marL="285750" indent="-285750">
              <a:buFontTx/>
              <a:buChar char="-"/>
            </a:pPr>
            <a:r>
              <a:rPr lang="en-US" dirty="0"/>
              <a:t>Promote and maintain creativity, self-expression, and sense of self</a:t>
            </a:r>
          </a:p>
          <a:p>
            <a:pPr marL="285750" indent="-285750">
              <a:buFontTx/>
              <a:buChar char="-"/>
            </a:pPr>
            <a:r>
              <a:rPr lang="en-US" dirty="0"/>
              <a:t>Offer opportunity for socialization</a:t>
            </a:r>
          </a:p>
          <a:p>
            <a:pPr marL="285750" indent="-285750">
              <a:buFontTx/>
              <a:buChar char="-"/>
            </a:pPr>
            <a:r>
              <a:rPr lang="en-US" dirty="0"/>
              <a:t>Use of fine motor skills, range of motion, strength and dexterity</a:t>
            </a:r>
          </a:p>
        </p:txBody>
      </p:sp>
      <p:sp>
        <p:nvSpPr>
          <p:cNvPr id="6" name="TextBox 5">
            <a:extLst>
              <a:ext uri="{FF2B5EF4-FFF2-40B4-BE49-F238E27FC236}">
                <a16:creationId xmlns:a16="http://schemas.microsoft.com/office/drawing/2014/main" id="{20AC815D-0D58-474D-2F17-DF73B592D0C4}"/>
              </a:ext>
            </a:extLst>
          </p:cNvPr>
          <p:cNvSpPr txBox="1"/>
          <p:nvPr/>
        </p:nvSpPr>
        <p:spPr>
          <a:xfrm>
            <a:off x="4503761" y="1917441"/>
            <a:ext cx="7397087" cy="1754326"/>
          </a:xfrm>
          <a:prstGeom prst="rect">
            <a:avLst/>
          </a:prstGeom>
          <a:solidFill>
            <a:schemeClr val="accent1">
              <a:lumMod val="20000"/>
              <a:lumOff val="80000"/>
            </a:schemeClr>
          </a:solidFill>
        </p:spPr>
        <p:txBody>
          <a:bodyPr wrap="square" rtlCol="0">
            <a:spAutoFit/>
          </a:bodyPr>
          <a:lstStyle/>
          <a:p>
            <a:r>
              <a:rPr lang="en-US" b="1" dirty="0"/>
              <a:t>Early Stage</a:t>
            </a:r>
            <a:r>
              <a:rPr lang="en-US" dirty="0"/>
              <a:t>: </a:t>
            </a:r>
          </a:p>
          <a:p>
            <a:pPr marL="285750" indent="-285750">
              <a:buFont typeface="Wingdings" panose="05000000000000000000" pitchFamily="2" charset="2"/>
              <a:buChar char="ü"/>
            </a:pPr>
            <a:r>
              <a:rPr lang="en-US" dirty="0"/>
              <a:t>May assist with planning, set-up, clean-up, helping a </a:t>
            </a:r>
            <a:r>
              <a:rPr lang="en-US" dirty="0" err="1"/>
              <a:t>neighbour</a:t>
            </a:r>
            <a:endParaRPr lang="en-US" dirty="0"/>
          </a:p>
          <a:p>
            <a:pPr marL="285750" indent="-285750">
              <a:buFont typeface="Wingdings" panose="05000000000000000000" pitchFamily="2" charset="2"/>
              <a:buChar char="ü"/>
            </a:pPr>
            <a:r>
              <a:rPr lang="en-US" dirty="0"/>
              <a:t>Can participate actively for a minimum of 20 mins with 1-2 verbal cues</a:t>
            </a:r>
          </a:p>
          <a:p>
            <a:pPr marL="285750" indent="-285750">
              <a:buFont typeface="Wingdings" panose="05000000000000000000" pitchFamily="2" charset="2"/>
              <a:buChar char="ü"/>
            </a:pPr>
            <a:r>
              <a:rPr lang="en-US" dirty="0"/>
              <a:t>Can sequence self through the steps if familiar</a:t>
            </a:r>
          </a:p>
          <a:p>
            <a:pPr marL="285750" indent="-285750">
              <a:buFont typeface="Wingdings" panose="05000000000000000000" pitchFamily="2" charset="2"/>
              <a:buChar char="ü"/>
            </a:pPr>
            <a:r>
              <a:rPr lang="en-US" dirty="0"/>
              <a:t>Quality of work may have minor errors. Praise involvement without offering critique on end-product.</a:t>
            </a:r>
          </a:p>
        </p:txBody>
      </p:sp>
      <p:sp>
        <p:nvSpPr>
          <p:cNvPr id="7" name="TextBox 6">
            <a:extLst>
              <a:ext uri="{FF2B5EF4-FFF2-40B4-BE49-F238E27FC236}">
                <a16:creationId xmlns:a16="http://schemas.microsoft.com/office/drawing/2014/main" id="{280D4ED2-BA85-7A64-507F-29AC1AB2D67C}"/>
              </a:ext>
            </a:extLst>
          </p:cNvPr>
          <p:cNvSpPr txBox="1"/>
          <p:nvPr/>
        </p:nvSpPr>
        <p:spPr>
          <a:xfrm>
            <a:off x="4503761" y="3686652"/>
            <a:ext cx="7397087" cy="2031325"/>
          </a:xfrm>
          <a:prstGeom prst="rect">
            <a:avLst/>
          </a:prstGeom>
          <a:solidFill>
            <a:srgbClr val="FFE5E5">
              <a:alpha val="94902"/>
            </a:srgbClr>
          </a:solidFill>
        </p:spPr>
        <p:txBody>
          <a:bodyPr wrap="square" rtlCol="0">
            <a:spAutoFit/>
          </a:bodyPr>
          <a:lstStyle/>
          <a:p>
            <a:r>
              <a:rPr lang="en-US" b="1" dirty="0"/>
              <a:t>Middle Stage</a:t>
            </a:r>
            <a:r>
              <a:rPr lang="en-US" dirty="0"/>
              <a:t>: </a:t>
            </a:r>
          </a:p>
          <a:p>
            <a:pPr marL="285750" indent="-285750">
              <a:buFont typeface="Wingdings" panose="05000000000000000000" pitchFamily="2" charset="2"/>
              <a:buChar char="ü"/>
            </a:pPr>
            <a:r>
              <a:rPr lang="en-US" dirty="0"/>
              <a:t>Will need 1:1 sequencing to assist with tasks broken into single steps</a:t>
            </a:r>
          </a:p>
          <a:p>
            <a:pPr marL="285750" indent="-285750">
              <a:buFont typeface="Wingdings" panose="05000000000000000000" pitchFamily="2" charset="2"/>
              <a:buChar char="ü"/>
            </a:pPr>
            <a:r>
              <a:rPr lang="en-US" dirty="0"/>
              <a:t>Limit choices to 1 of 2</a:t>
            </a:r>
          </a:p>
          <a:p>
            <a:pPr marL="285750" indent="-285750">
              <a:buFont typeface="Wingdings" panose="05000000000000000000" pitchFamily="2" charset="2"/>
              <a:buChar char="ü"/>
            </a:pPr>
            <a:r>
              <a:rPr lang="en-US" dirty="0"/>
              <a:t>Can be expected to participate for 5-20 mins requiring occasional cues</a:t>
            </a:r>
          </a:p>
          <a:p>
            <a:pPr marL="285750" indent="-285750">
              <a:buFont typeface="Wingdings" panose="05000000000000000000" pitchFamily="2" charset="2"/>
              <a:buChar char="ü"/>
            </a:pPr>
            <a:r>
              <a:rPr lang="en-US" dirty="0"/>
              <a:t>Will enjoy repetitive motions such as sanding wood, painting, etc.</a:t>
            </a:r>
          </a:p>
          <a:p>
            <a:pPr marL="285750" indent="-285750">
              <a:buFont typeface="Wingdings" panose="05000000000000000000" pitchFamily="2" charset="2"/>
              <a:buChar char="ü"/>
            </a:pPr>
            <a:r>
              <a:rPr lang="en-US" dirty="0"/>
              <a:t>May only complete one step of the project due to short attention span</a:t>
            </a:r>
          </a:p>
        </p:txBody>
      </p:sp>
      <p:sp>
        <p:nvSpPr>
          <p:cNvPr id="8" name="TextBox 7">
            <a:extLst>
              <a:ext uri="{FF2B5EF4-FFF2-40B4-BE49-F238E27FC236}">
                <a16:creationId xmlns:a16="http://schemas.microsoft.com/office/drawing/2014/main" id="{D62D75F5-CA98-1F48-5298-BF41B9A0C8C3}"/>
              </a:ext>
            </a:extLst>
          </p:cNvPr>
          <p:cNvSpPr txBox="1"/>
          <p:nvPr/>
        </p:nvSpPr>
        <p:spPr>
          <a:xfrm>
            <a:off x="4503761" y="5731921"/>
            <a:ext cx="7397087" cy="923330"/>
          </a:xfrm>
          <a:prstGeom prst="rect">
            <a:avLst/>
          </a:prstGeom>
          <a:solidFill>
            <a:srgbClr val="E7E5E7"/>
          </a:solidFill>
        </p:spPr>
        <p:txBody>
          <a:bodyPr wrap="square" rtlCol="0">
            <a:spAutoFit/>
          </a:bodyPr>
          <a:lstStyle/>
          <a:p>
            <a:r>
              <a:rPr lang="en-US" b="1" dirty="0"/>
              <a:t>Late Stage</a:t>
            </a:r>
            <a:r>
              <a:rPr lang="en-US" dirty="0"/>
              <a:t>: </a:t>
            </a:r>
          </a:p>
          <a:p>
            <a:pPr marL="285750" indent="-285750">
              <a:buFont typeface="Wingdings" panose="05000000000000000000" pitchFamily="2" charset="2"/>
              <a:buChar char="ü"/>
            </a:pPr>
            <a:r>
              <a:rPr lang="en-US" dirty="0"/>
              <a:t>1:1 sensory stimulation opportunities can be provided around the theme (e.g., recording of birds singing, photographs of birds)</a:t>
            </a:r>
          </a:p>
        </p:txBody>
      </p:sp>
      <p:sp>
        <p:nvSpPr>
          <p:cNvPr id="10" name="TextBox 9">
            <a:extLst>
              <a:ext uri="{FF2B5EF4-FFF2-40B4-BE49-F238E27FC236}">
                <a16:creationId xmlns:a16="http://schemas.microsoft.com/office/drawing/2014/main" id="{5E9C4EFA-8950-2215-58AA-37DB81BC8654}"/>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Warchol</a:t>
            </a:r>
            <a:r>
              <a:rPr lang="en-US" sz="1200" dirty="0"/>
              <a:t> et al., 2002)</a:t>
            </a:r>
          </a:p>
        </p:txBody>
      </p:sp>
    </p:spTree>
    <p:extLst>
      <p:ext uri="{BB962C8B-B14F-4D97-AF65-F5344CB8AC3E}">
        <p14:creationId xmlns:p14="http://schemas.microsoft.com/office/powerpoint/2010/main" val="245312656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0" y="1905249"/>
            <a:ext cx="10998459"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marL="914400" lvl="1" indent="-4572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What are the person’s expectations?</a:t>
            </a:r>
          </a:p>
          <a:p>
            <a:pPr marL="1828800" lvl="3" indent="-4572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To feel less alone</a:t>
            </a:r>
          </a:p>
          <a:p>
            <a:pPr marL="1828800" lvl="3" indent="-4572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To move</a:t>
            </a:r>
          </a:p>
          <a:p>
            <a:pPr marL="1828800" lvl="3" indent="-4572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To have fun</a:t>
            </a:r>
          </a:p>
          <a:p>
            <a:pPr marL="1828800" lvl="3" indent="-4572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To feel connection with others</a:t>
            </a:r>
          </a:p>
          <a:p>
            <a:pPr marL="800100" lvl="1" indent="-342900" algn="l">
              <a:buClr>
                <a:srgbClr val="800000"/>
              </a:buClr>
              <a:buFont typeface="Arial" panose="020B0604020202020204" pitchFamily="34" charset="0"/>
              <a:buChar char="•"/>
              <a:defRPr/>
            </a:pPr>
            <a:endParaRPr lang="en-US" altLang="en-US" sz="2400" dirty="0">
              <a:solidFill>
                <a:schemeClr val="accent5">
                  <a:lumMod val="25000"/>
                </a:schemeClr>
              </a:solidFill>
              <a:latin typeface="Calibri" panose="020F0502020204030204" pitchFamily="34" charset="0"/>
            </a:endParaRPr>
          </a:p>
          <a:p>
            <a:pPr marL="800100" lvl="1" indent="-3429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Even if they didn’t get it ‘right’, offer </a:t>
            </a:r>
            <a:r>
              <a:rPr lang="en-US" altLang="en-US" sz="2400" b="1" dirty="0">
                <a:solidFill>
                  <a:srgbClr val="860000"/>
                </a:solidFill>
                <a:latin typeface="Calibri" panose="020F0502020204030204" pitchFamily="34" charset="0"/>
              </a:rPr>
              <a:t>PRAISE</a:t>
            </a:r>
          </a:p>
          <a:p>
            <a:pPr marL="1828800" lvl="3" indent="-4572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“Good job!”</a:t>
            </a:r>
          </a:p>
          <a:p>
            <a:pPr marL="1828800" lvl="3" indent="-4572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“Your help really means a lot to me”</a:t>
            </a:r>
          </a:p>
          <a:p>
            <a:pPr marL="1828800" lvl="3" indent="-4572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↑self-esteem, sense of purpose, belonging</a:t>
            </a:r>
          </a:p>
          <a:p>
            <a:pPr lvl="3" algn="l">
              <a:buClr>
                <a:srgbClr val="800000"/>
              </a:buClr>
              <a:defRPr/>
            </a:pPr>
            <a:endParaRPr lang="en-US" altLang="en-US" sz="2400" dirty="0">
              <a:solidFill>
                <a:schemeClr val="accent5">
                  <a:lumMod val="25000"/>
                </a:schemeClr>
              </a:solidFill>
              <a:latin typeface="Calibri" panose="020F0502020204030204" pitchFamily="34" charset="0"/>
            </a:endParaRPr>
          </a:p>
          <a:p>
            <a:pPr lvl="3" algn="l">
              <a:buClr>
                <a:srgbClr val="800000"/>
              </a:buClr>
              <a:defRPr/>
            </a:pPr>
            <a:endParaRPr lang="en-US" altLang="en-US" sz="2400" dirty="0">
              <a:solidFill>
                <a:schemeClr val="accent5">
                  <a:lumMod val="25000"/>
                </a:schemeClr>
              </a:solidFill>
              <a:latin typeface="Calibri" panose="020F0502020204030204" pitchFamily="34" charset="0"/>
            </a:endParaRPr>
          </a:p>
          <a:p>
            <a:pPr marL="1828800" lvl="3" indent="-45720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How do we Measure Success?</a:t>
            </a:r>
          </a:p>
        </p:txBody>
      </p:sp>
      <p:pic>
        <p:nvPicPr>
          <p:cNvPr id="3" name="Picture 2" descr="Gold glitter star on white background">
            <a:extLst>
              <a:ext uri="{FF2B5EF4-FFF2-40B4-BE49-F238E27FC236}">
                <a16:creationId xmlns:a16="http://schemas.microsoft.com/office/drawing/2014/main" id="{FDE34CDC-18D3-2486-54D2-DCDE868E18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3135" y="1905249"/>
            <a:ext cx="3236495" cy="3236495"/>
          </a:xfrm>
          <a:prstGeom prst="rect">
            <a:avLst/>
          </a:prstGeom>
        </p:spPr>
      </p:pic>
    </p:spTree>
    <p:extLst>
      <p:ext uri="{BB962C8B-B14F-4D97-AF65-F5344CB8AC3E}">
        <p14:creationId xmlns:p14="http://schemas.microsoft.com/office/powerpoint/2010/main" val="72130464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4898136" y="2174060"/>
            <a:ext cx="7293864"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a:buClr>
                <a:srgbClr val="800000"/>
              </a:buClr>
              <a:defRPr/>
            </a:pPr>
            <a:r>
              <a:rPr lang="en-US" altLang="en-US" sz="2000" b="1" dirty="0">
                <a:solidFill>
                  <a:schemeClr val="accent5">
                    <a:lumMod val="25000"/>
                  </a:schemeClr>
                </a:solidFill>
                <a:latin typeface="Calibri" panose="020F0502020204030204" pitchFamily="34" charset="0"/>
              </a:rPr>
              <a:t>Core Principles:</a:t>
            </a:r>
          </a:p>
          <a:p>
            <a:pPr marL="457200"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Valuing all human life regardless of age and mental abilities</a:t>
            </a:r>
          </a:p>
          <a:p>
            <a:pPr algn="l">
              <a:buClr>
                <a:srgbClr val="800000"/>
              </a:buClr>
              <a:defRPr/>
            </a:pPr>
            <a:endParaRPr lang="en-US" altLang="en-US" sz="2000" dirty="0">
              <a:solidFill>
                <a:schemeClr val="accent5">
                  <a:lumMod val="25000"/>
                </a:schemeClr>
              </a:solidFill>
              <a:latin typeface="Calibri" panose="020F0502020204030204" pitchFamily="34" charset="0"/>
            </a:endParaRPr>
          </a:p>
          <a:p>
            <a:pPr marL="457200"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Rooted in respect for the other and knowledge of their personhood</a:t>
            </a:r>
          </a:p>
          <a:p>
            <a:pPr marL="457200"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marL="457200"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Paying attention to the person as a whole - not their symptoms</a:t>
            </a:r>
          </a:p>
          <a:p>
            <a:pPr marL="457200"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marL="457200"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Understanding the world from the perspective of the person living with dementia</a:t>
            </a:r>
          </a:p>
          <a:p>
            <a:pPr marL="914400" lvl="1" indent="-45720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Person-Centered Dementia Care</a:t>
            </a:r>
          </a:p>
        </p:txBody>
      </p:sp>
      <p:pic>
        <p:nvPicPr>
          <p:cNvPr id="2050" name="Picture 2" descr="1.2 Approach to care according to Tom Kitwood - Respect &amp; Respite">
            <a:extLst>
              <a:ext uri="{FF2B5EF4-FFF2-40B4-BE49-F238E27FC236}">
                <a16:creationId xmlns:a16="http://schemas.microsoft.com/office/drawing/2014/main" id="{F00E5F02-622D-BCB4-ED73-2DFF0B406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038" y="2056219"/>
            <a:ext cx="3616642" cy="3754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a:extLst>
              <a:ext uri="{FF2B5EF4-FFF2-40B4-BE49-F238E27FC236}">
                <a16:creationId xmlns:a16="http://schemas.microsoft.com/office/drawing/2014/main" id="{C1352FBA-BBE7-657D-10C5-37D05A3AC927}"/>
              </a:ext>
            </a:extLst>
          </p:cNvPr>
          <p:cNvSpPr txBox="1"/>
          <p:nvPr/>
        </p:nvSpPr>
        <p:spPr>
          <a:xfrm>
            <a:off x="1062038" y="5928360"/>
            <a:ext cx="3616642" cy="369332"/>
          </a:xfrm>
          <a:prstGeom prst="rect">
            <a:avLst/>
          </a:prstGeom>
          <a:noFill/>
        </p:spPr>
        <p:txBody>
          <a:bodyPr wrap="square" rtlCol="0">
            <a:spAutoFit/>
          </a:bodyPr>
          <a:lstStyle/>
          <a:p>
            <a:pPr algn="ctr"/>
            <a:r>
              <a:rPr lang="en-US" dirty="0"/>
              <a:t>Thomas </a:t>
            </a:r>
            <a:r>
              <a:rPr lang="en-US" dirty="0" err="1"/>
              <a:t>Kitwood</a:t>
            </a:r>
            <a:r>
              <a:rPr lang="en-US" dirty="0"/>
              <a:t> (1937-1998)</a:t>
            </a:r>
          </a:p>
        </p:txBody>
      </p:sp>
      <p:sp>
        <p:nvSpPr>
          <p:cNvPr id="3" name="TextBox 2">
            <a:extLst>
              <a:ext uri="{FF2B5EF4-FFF2-40B4-BE49-F238E27FC236}">
                <a16:creationId xmlns:a16="http://schemas.microsoft.com/office/drawing/2014/main" id="{50128146-EA5F-5963-227E-F9070761F0A7}"/>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Bolby</a:t>
            </a:r>
            <a:r>
              <a:rPr lang="en-US" sz="1200" dirty="0"/>
              <a:t> Sifton et al., 2011)</a:t>
            </a:r>
          </a:p>
        </p:txBody>
      </p:sp>
    </p:spTree>
    <p:extLst>
      <p:ext uri="{BB962C8B-B14F-4D97-AF65-F5344CB8AC3E}">
        <p14:creationId xmlns:p14="http://schemas.microsoft.com/office/powerpoint/2010/main" val="145823463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583941" y="1917441"/>
            <a:ext cx="10629492"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a:buClr>
                <a:srgbClr val="800000"/>
              </a:buClr>
              <a:defRPr/>
            </a:pPr>
            <a:r>
              <a:rPr lang="en-US" altLang="en-US" sz="2400" dirty="0">
                <a:solidFill>
                  <a:schemeClr val="accent5">
                    <a:lumMod val="25000"/>
                  </a:schemeClr>
                </a:solidFill>
                <a:latin typeface="Calibri" panose="020F0502020204030204" pitchFamily="34" charset="0"/>
              </a:rPr>
              <a:t>Consider our own / caregiver’s expectations regarding the success of the activity </a:t>
            </a:r>
          </a:p>
          <a:p>
            <a:pPr marL="1371600" lvl="2" indent="-4572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E.g., if we expect them to complete it exactly as we laid it out, we may never feel that it was a ‘success’</a:t>
            </a:r>
          </a:p>
          <a:p>
            <a:pPr marL="2286000" lvl="4" indent="-4572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Managing expectations about the end result</a:t>
            </a:r>
          </a:p>
          <a:p>
            <a:pPr marL="1828800" lvl="3" indent="-457200" algn="l">
              <a:buClr>
                <a:srgbClr val="800000"/>
              </a:buClr>
              <a:buFont typeface="Arial" panose="020B0604020202020204" pitchFamily="34" charset="0"/>
              <a:buChar char="•"/>
              <a:defRPr/>
            </a:pPr>
            <a:endParaRPr lang="en-US" altLang="en-US" sz="2400" dirty="0">
              <a:solidFill>
                <a:schemeClr val="accent5">
                  <a:lumMod val="25000"/>
                </a:schemeClr>
              </a:solidFill>
              <a:latin typeface="Calibri" panose="020F0502020204030204" pitchFamily="34" charset="0"/>
            </a:endParaRPr>
          </a:p>
          <a:p>
            <a:pPr algn="l">
              <a:buClr>
                <a:srgbClr val="800000"/>
              </a:buClr>
              <a:defRPr/>
            </a:pPr>
            <a:r>
              <a:rPr lang="en-US" altLang="en-US" sz="2400" dirty="0">
                <a:solidFill>
                  <a:schemeClr val="accent5">
                    <a:lumMod val="25000"/>
                  </a:schemeClr>
                </a:solidFill>
                <a:latin typeface="Calibri" panose="020F0502020204030204" pitchFamily="34" charset="0"/>
              </a:rPr>
              <a:t>If the person is consistently struggling with completing the activity, perhaps we need to look at adapting the activity to suit changing needs</a:t>
            </a:r>
          </a:p>
          <a:p>
            <a:pPr marL="1371600" lvl="2" indent="-457200" algn="l">
              <a:buClr>
                <a:srgbClr val="800000"/>
              </a:buClr>
              <a:buFont typeface="Arial" panose="020B0604020202020204" pitchFamily="34" charset="0"/>
              <a:buChar char="•"/>
              <a:defRPr/>
            </a:pPr>
            <a:r>
              <a:rPr lang="en-US" altLang="en-US" sz="2400" dirty="0">
                <a:solidFill>
                  <a:schemeClr val="accent5">
                    <a:lumMod val="25000"/>
                  </a:schemeClr>
                </a:solidFill>
                <a:latin typeface="Calibri" panose="020F0502020204030204" pitchFamily="34" charset="0"/>
              </a:rPr>
              <a:t>Increasing or reducing the degree of difficulty</a:t>
            </a:r>
          </a:p>
          <a:p>
            <a:pPr marL="1828800" lvl="3" indent="-45720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How do we Measure Success?</a:t>
            </a:r>
          </a:p>
        </p:txBody>
      </p:sp>
      <p:pic>
        <p:nvPicPr>
          <p:cNvPr id="3" name="Picture 2" descr="Hand and five stars">
            <a:extLst>
              <a:ext uri="{FF2B5EF4-FFF2-40B4-BE49-F238E27FC236}">
                <a16:creationId xmlns:a16="http://schemas.microsoft.com/office/drawing/2014/main" id="{419F2406-67AE-2F80-0503-BB9548292FD9}"/>
              </a:ext>
            </a:extLst>
          </p:cNvPr>
          <p:cNvPicPr>
            <a:picLocks noChangeAspect="1"/>
          </p:cNvPicPr>
          <p:nvPr/>
        </p:nvPicPr>
        <p:blipFill>
          <a:blip r:embed="rId3">
            <a:extLst>
              <a:ext uri="{28A0092B-C50C-407E-A947-70E740481C1C}">
                <a14:useLocalDpi xmlns:a14="http://schemas.microsoft.com/office/drawing/2010/main" val="0"/>
              </a:ext>
            </a:extLst>
          </a:blip>
          <a:srcRect t="13479" b="26374"/>
          <a:stretch/>
        </p:blipFill>
        <p:spPr>
          <a:xfrm>
            <a:off x="2620403" y="5218105"/>
            <a:ext cx="4534378" cy="1499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843605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EE384-2483-E994-B8C1-9F474939CE7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34F64BC-D19E-8D36-D69A-41370F741F03}"/>
              </a:ext>
            </a:extLst>
          </p:cNvPr>
          <p:cNvPicPr>
            <a:picLocks noChangeAspect="1"/>
          </p:cNvPicPr>
          <p:nvPr/>
        </p:nvPicPr>
        <p:blipFill>
          <a:blip r:embed="rId3"/>
          <a:stretch>
            <a:fillRect/>
          </a:stretch>
        </p:blipFill>
        <p:spPr>
          <a:xfrm>
            <a:off x="2963270" y="2163623"/>
            <a:ext cx="3437530" cy="4694377"/>
          </a:xfrm>
          <a:prstGeom prst="rect">
            <a:avLst/>
          </a:prstGeom>
        </p:spPr>
      </p:pic>
      <p:pic>
        <p:nvPicPr>
          <p:cNvPr id="3" name="Picture 2">
            <a:extLst>
              <a:ext uri="{FF2B5EF4-FFF2-40B4-BE49-F238E27FC236}">
                <a16:creationId xmlns:a16="http://schemas.microsoft.com/office/drawing/2014/main" id="{BEA98109-0482-E005-25B5-98726A89F446}"/>
              </a:ext>
            </a:extLst>
          </p:cNvPr>
          <p:cNvPicPr>
            <a:picLocks noChangeAspect="1"/>
          </p:cNvPicPr>
          <p:nvPr/>
        </p:nvPicPr>
        <p:blipFill>
          <a:blip r:embed="rId4"/>
          <a:stretch>
            <a:fillRect/>
          </a:stretch>
        </p:blipFill>
        <p:spPr>
          <a:xfrm>
            <a:off x="527113" y="417506"/>
            <a:ext cx="3740087" cy="4916494"/>
          </a:xfrm>
          <a:prstGeom prst="rect">
            <a:avLst/>
          </a:prstGeom>
        </p:spPr>
      </p:pic>
      <p:sp>
        <p:nvSpPr>
          <p:cNvPr id="2" name="TextBox 1">
            <a:extLst>
              <a:ext uri="{FF2B5EF4-FFF2-40B4-BE49-F238E27FC236}">
                <a16:creationId xmlns:a16="http://schemas.microsoft.com/office/drawing/2014/main" id="{7B68C7E1-F25F-31D5-A265-29A811EC5EFD}"/>
              </a:ext>
            </a:extLst>
          </p:cNvPr>
          <p:cNvSpPr txBox="1"/>
          <p:nvPr/>
        </p:nvSpPr>
        <p:spPr>
          <a:xfrm>
            <a:off x="7454837" y="533014"/>
            <a:ext cx="4210050" cy="5218608"/>
          </a:xfrm>
          <a:prstGeom prst="rect">
            <a:avLst/>
          </a:prstGeom>
          <a:noFill/>
        </p:spPr>
        <p:txBody>
          <a:bodyPr wrap="square" rtlCol="0">
            <a:spAutoFit/>
          </a:bodyPr>
          <a:lstStyle/>
          <a:p>
            <a:pPr algn="ctr">
              <a:lnSpc>
                <a:spcPct val="150000"/>
              </a:lnSpc>
            </a:pPr>
            <a:r>
              <a:rPr lang="en-US" sz="2400" b="1" dirty="0"/>
              <a:t>10 Keys to Presenting</a:t>
            </a:r>
          </a:p>
          <a:p>
            <a:pPr marL="285750" indent="-285750">
              <a:lnSpc>
                <a:spcPct val="150000"/>
              </a:lnSpc>
              <a:buFont typeface="Arial" panose="020B0604020202020204" pitchFamily="34" charset="0"/>
              <a:buChar char="•"/>
            </a:pPr>
            <a:r>
              <a:rPr lang="en-US" sz="2000" dirty="0"/>
              <a:t>Invite the person to join you</a:t>
            </a:r>
          </a:p>
          <a:p>
            <a:pPr marL="285750" indent="-285750">
              <a:lnSpc>
                <a:spcPct val="150000"/>
              </a:lnSpc>
              <a:buFont typeface="Arial" panose="020B0604020202020204" pitchFamily="34" charset="0"/>
              <a:buChar char="•"/>
            </a:pPr>
            <a:r>
              <a:rPr lang="en-US" sz="2000" dirty="0"/>
              <a:t>Offer a choice</a:t>
            </a:r>
          </a:p>
          <a:p>
            <a:pPr marL="285750" indent="-285750">
              <a:lnSpc>
                <a:spcPct val="150000"/>
              </a:lnSpc>
              <a:buFont typeface="Arial" panose="020B0604020202020204" pitchFamily="34" charset="0"/>
              <a:buChar char="•"/>
            </a:pPr>
            <a:r>
              <a:rPr lang="en-US" sz="2000" dirty="0"/>
              <a:t>Demonstrate, don’t explain </a:t>
            </a:r>
          </a:p>
          <a:p>
            <a:pPr marL="285750" indent="-285750">
              <a:lnSpc>
                <a:spcPct val="150000"/>
              </a:lnSpc>
              <a:buFont typeface="Arial" panose="020B0604020202020204" pitchFamily="34" charset="0"/>
              <a:buChar char="•"/>
            </a:pPr>
            <a:r>
              <a:rPr lang="en-US" sz="2000" dirty="0"/>
              <a:t>Start simple </a:t>
            </a:r>
          </a:p>
          <a:p>
            <a:pPr marL="285750" indent="-285750">
              <a:lnSpc>
                <a:spcPct val="150000"/>
              </a:lnSpc>
              <a:buFont typeface="Arial" panose="020B0604020202020204" pitchFamily="34" charset="0"/>
              <a:buChar char="•"/>
            </a:pPr>
            <a:r>
              <a:rPr lang="en-US" sz="2000" dirty="0"/>
              <a:t>Let the person do it</a:t>
            </a:r>
          </a:p>
          <a:p>
            <a:pPr marL="285750" indent="-285750">
              <a:lnSpc>
                <a:spcPct val="150000"/>
              </a:lnSpc>
              <a:buFont typeface="Arial" panose="020B0604020202020204" pitchFamily="34" charset="0"/>
              <a:buChar char="•"/>
            </a:pPr>
            <a:r>
              <a:rPr lang="en-US" sz="2000" dirty="0"/>
              <a:t>Give them time </a:t>
            </a:r>
          </a:p>
          <a:p>
            <a:pPr marL="285750" indent="-285750">
              <a:lnSpc>
                <a:spcPct val="150000"/>
              </a:lnSpc>
              <a:buFont typeface="Arial" panose="020B0604020202020204" pitchFamily="34" charset="0"/>
              <a:buChar char="•"/>
            </a:pPr>
            <a:r>
              <a:rPr lang="en-US" sz="2000" dirty="0"/>
              <a:t>Watch for frustration </a:t>
            </a:r>
          </a:p>
          <a:p>
            <a:pPr marL="285750" indent="-285750">
              <a:lnSpc>
                <a:spcPct val="150000"/>
              </a:lnSpc>
              <a:buFont typeface="Arial" panose="020B0604020202020204" pitchFamily="34" charset="0"/>
              <a:buChar char="•"/>
            </a:pPr>
            <a:r>
              <a:rPr lang="en-US" sz="2000" dirty="0"/>
              <a:t>Success is relative </a:t>
            </a:r>
          </a:p>
          <a:p>
            <a:pPr marL="285750" indent="-285750">
              <a:lnSpc>
                <a:spcPct val="150000"/>
              </a:lnSpc>
              <a:buFont typeface="Arial" panose="020B0604020202020204" pitchFamily="34" charset="0"/>
              <a:buChar char="•"/>
            </a:pPr>
            <a:r>
              <a:rPr lang="en-US" sz="2000" dirty="0"/>
              <a:t>Don’t correct “mistakes” </a:t>
            </a:r>
          </a:p>
          <a:p>
            <a:pPr marL="285750" indent="-285750">
              <a:lnSpc>
                <a:spcPct val="150000"/>
              </a:lnSpc>
              <a:buFont typeface="Arial" panose="020B0604020202020204" pitchFamily="34" charset="0"/>
              <a:buChar char="•"/>
            </a:pPr>
            <a:r>
              <a:rPr lang="en-US" sz="2000" dirty="0"/>
              <a:t>Follow their lead </a:t>
            </a:r>
          </a:p>
        </p:txBody>
      </p:sp>
      <p:pic>
        <p:nvPicPr>
          <p:cNvPr id="6" name="Graphic 5" descr="Old Key with solid fill">
            <a:extLst>
              <a:ext uri="{FF2B5EF4-FFF2-40B4-BE49-F238E27FC236}">
                <a16:creationId xmlns:a16="http://schemas.microsoft.com/office/drawing/2014/main" id="{1F0526BD-D6CC-82D2-8741-57AB6478AD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85976">
            <a:off x="7039481" y="1100295"/>
            <a:ext cx="654727" cy="654727"/>
          </a:xfrm>
          <a:prstGeom prst="rect">
            <a:avLst/>
          </a:prstGeom>
        </p:spPr>
      </p:pic>
      <p:pic>
        <p:nvPicPr>
          <p:cNvPr id="7" name="Graphic 6" descr="Old Key with solid fill">
            <a:extLst>
              <a:ext uri="{FF2B5EF4-FFF2-40B4-BE49-F238E27FC236}">
                <a16:creationId xmlns:a16="http://schemas.microsoft.com/office/drawing/2014/main" id="{6A110304-80AD-A6AB-21AF-539BFC27C0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85976">
            <a:off x="7039481" y="1563002"/>
            <a:ext cx="654727" cy="654727"/>
          </a:xfrm>
          <a:prstGeom prst="rect">
            <a:avLst/>
          </a:prstGeom>
        </p:spPr>
      </p:pic>
      <p:pic>
        <p:nvPicPr>
          <p:cNvPr id="8" name="Graphic 7" descr="Old Key with solid fill">
            <a:extLst>
              <a:ext uri="{FF2B5EF4-FFF2-40B4-BE49-F238E27FC236}">
                <a16:creationId xmlns:a16="http://schemas.microsoft.com/office/drawing/2014/main" id="{17BB01F5-40A6-CCEB-4CE0-1ACFD27A29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85976">
            <a:off x="7057560" y="2025708"/>
            <a:ext cx="654727" cy="654727"/>
          </a:xfrm>
          <a:prstGeom prst="rect">
            <a:avLst/>
          </a:prstGeom>
        </p:spPr>
      </p:pic>
      <p:pic>
        <p:nvPicPr>
          <p:cNvPr id="9" name="Graphic 8" descr="Old Key with solid fill">
            <a:extLst>
              <a:ext uri="{FF2B5EF4-FFF2-40B4-BE49-F238E27FC236}">
                <a16:creationId xmlns:a16="http://schemas.microsoft.com/office/drawing/2014/main" id="{94AF35DA-EEAE-817F-78B4-275E45ECC3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85976">
            <a:off x="7057560" y="2488415"/>
            <a:ext cx="654727" cy="654727"/>
          </a:xfrm>
          <a:prstGeom prst="rect">
            <a:avLst/>
          </a:prstGeom>
        </p:spPr>
      </p:pic>
      <p:pic>
        <p:nvPicPr>
          <p:cNvPr id="10" name="Graphic 9" descr="Old Key with solid fill">
            <a:extLst>
              <a:ext uri="{FF2B5EF4-FFF2-40B4-BE49-F238E27FC236}">
                <a16:creationId xmlns:a16="http://schemas.microsoft.com/office/drawing/2014/main" id="{8092D18C-BCDC-D84D-CAE7-2384387339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85976">
            <a:off x="7039480" y="2951121"/>
            <a:ext cx="654727" cy="654727"/>
          </a:xfrm>
          <a:prstGeom prst="rect">
            <a:avLst/>
          </a:prstGeom>
        </p:spPr>
      </p:pic>
      <p:pic>
        <p:nvPicPr>
          <p:cNvPr id="11" name="Graphic 10" descr="Old Key with solid fill">
            <a:extLst>
              <a:ext uri="{FF2B5EF4-FFF2-40B4-BE49-F238E27FC236}">
                <a16:creationId xmlns:a16="http://schemas.microsoft.com/office/drawing/2014/main" id="{A55130FE-1507-CF9B-B71A-5BADC17B8B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85976">
            <a:off x="7039481" y="3383061"/>
            <a:ext cx="654727" cy="654727"/>
          </a:xfrm>
          <a:prstGeom prst="rect">
            <a:avLst/>
          </a:prstGeom>
        </p:spPr>
      </p:pic>
      <p:pic>
        <p:nvPicPr>
          <p:cNvPr id="12" name="Graphic 11" descr="Old Key with solid fill">
            <a:extLst>
              <a:ext uri="{FF2B5EF4-FFF2-40B4-BE49-F238E27FC236}">
                <a16:creationId xmlns:a16="http://schemas.microsoft.com/office/drawing/2014/main" id="{36F11283-C826-4243-52E1-198294059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85976">
            <a:off x="7057561" y="3845765"/>
            <a:ext cx="654727" cy="654727"/>
          </a:xfrm>
          <a:prstGeom prst="rect">
            <a:avLst/>
          </a:prstGeom>
        </p:spPr>
      </p:pic>
      <p:pic>
        <p:nvPicPr>
          <p:cNvPr id="13" name="Graphic 12" descr="Old Key with solid fill">
            <a:extLst>
              <a:ext uri="{FF2B5EF4-FFF2-40B4-BE49-F238E27FC236}">
                <a16:creationId xmlns:a16="http://schemas.microsoft.com/office/drawing/2014/main" id="{879A28F6-9A93-467D-F1AA-0404E8A6E8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85976">
            <a:off x="7075640" y="4277702"/>
            <a:ext cx="654727" cy="654727"/>
          </a:xfrm>
          <a:prstGeom prst="rect">
            <a:avLst/>
          </a:prstGeom>
        </p:spPr>
      </p:pic>
      <p:pic>
        <p:nvPicPr>
          <p:cNvPr id="14" name="Graphic 13" descr="Old Key with solid fill">
            <a:extLst>
              <a:ext uri="{FF2B5EF4-FFF2-40B4-BE49-F238E27FC236}">
                <a16:creationId xmlns:a16="http://schemas.microsoft.com/office/drawing/2014/main" id="{A90BBBDD-F5AC-C638-6E59-1C570AD1C3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85976">
            <a:off x="7075640" y="4771177"/>
            <a:ext cx="654727" cy="654727"/>
          </a:xfrm>
          <a:prstGeom prst="rect">
            <a:avLst/>
          </a:prstGeom>
        </p:spPr>
      </p:pic>
      <p:pic>
        <p:nvPicPr>
          <p:cNvPr id="15" name="Graphic 14" descr="Old Key with solid fill">
            <a:extLst>
              <a:ext uri="{FF2B5EF4-FFF2-40B4-BE49-F238E27FC236}">
                <a16:creationId xmlns:a16="http://schemas.microsoft.com/office/drawing/2014/main" id="{C9B086CD-EB58-019B-0964-4625AABA35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85976">
            <a:off x="7076798" y="5203115"/>
            <a:ext cx="654727" cy="654727"/>
          </a:xfrm>
          <a:prstGeom prst="rect">
            <a:avLst/>
          </a:prstGeom>
        </p:spPr>
      </p:pic>
    </p:spTree>
    <p:extLst>
      <p:ext uri="{BB962C8B-B14F-4D97-AF65-F5344CB8AC3E}">
        <p14:creationId xmlns:p14="http://schemas.microsoft.com/office/powerpoint/2010/main" val="21607451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45EEAD-7A76-37C4-FD3F-368793244896}"/>
              </a:ext>
            </a:extLst>
          </p:cNvPr>
          <p:cNvPicPr>
            <a:picLocks noChangeAspect="1"/>
          </p:cNvPicPr>
          <p:nvPr/>
        </p:nvPicPr>
        <p:blipFill>
          <a:blip r:embed="rId3"/>
          <a:stretch>
            <a:fillRect/>
          </a:stretch>
        </p:blipFill>
        <p:spPr>
          <a:xfrm>
            <a:off x="252663" y="170688"/>
            <a:ext cx="11659942" cy="6550787"/>
          </a:xfrm>
          <a:prstGeom prst="rect">
            <a:avLst/>
          </a:prstGeom>
        </p:spPr>
      </p:pic>
    </p:spTree>
    <p:extLst>
      <p:ext uri="{BB962C8B-B14F-4D97-AF65-F5344CB8AC3E}">
        <p14:creationId xmlns:p14="http://schemas.microsoft.com/office/powerpoint/2010/main" val="3584840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19">
            <a:extLst>
              <a:ext uri="{FF2B5EF4-FFF2-40B4-BE49-F238E27FC236}">
                <a16:creationId xmlns:a16="http://schemas.microsoft.com/office/drawing/2014/main" id="{84494CDE-8651-4B54-3265-3BC2CE70378D}"/>
              </a:ext>
            </a:extLst>
          </p:cNvPr>
          <p:cNvSpPr/>
          <p:nvPr/>
        </p:nvSpPr>
        <p:spPr>
          <a:xfrm>
            <a:off x="865203" y="1249282"/>
            <a:ext cx="10804848" cy="3825875"/>
          </a:xfrm>
          <a:prstGeom prst="roundRect">
            <a:avLst>
              <a:gd name="adj" fmla="val 4951"/>
            </a:avLst>
          </a:prstGeom>
          <a:solidFill>
            <a:schemeClr val="bg1"/>
          </a:solidFill>
          <a:ln>
            <a:noFill/>
          </a:ln>
          <a:effectLst>
            <a:outerShdw blurRad="520700" dist="203200" dir="5580000" sx="68000" sy="68000" rotWithShape="0">
              <a:srgbClr val="6060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685800">
              <a:defRPr/>
            </a:pPr>
            <a:r>
              <a:rPr lang="en-US" sz="2800" dirty="0">
                <a:solidFill>
                  <a:schemeClr val="tx1"/>
                </a:solidFill>
                <a:latin typeface="Calibri" panose="020F0502020204030204"/>
              </a:rPr>
              <a:t>		Interactive Group Application</a:t>
            </a:r>
          </a:p>
          <a:p>
            <a:pPr defTabSz="685800">
              <a:defRPr/>
            </a:pPr>
            <a:r>
              <a:rPr lang="en-US" sz="2800" dirty="0">
                <a:solidFill>
                  <a:schemeClr val="tx1"/>
                </a:solidFill>
                <a:latin typeface="Calibri" panose="020F0502020204030204"/>
              </a:rPr>
              <a:t>		Tailoring Activities for Mary  </a:t>
            </a:r>
          </a:p>
        </p:txBody>
      </p:sp>
      <p:pic>
        <p:nvPicPr>
          <p:cNvPr id="5" name="Picture 4" descr="A person in a suit and tie&#10;&#10;AI-generated content may be incorrect.">
            <a:extLst>
              <a:ext uri="{FF2B5EF4-FFF2-40B4-BE49-F238E27FC236}">
                <a16:creationId xmlns:a16="http://schemas.microsoft.com/office/drawing/2014/main" id="{DECAD7CF-32B2-758C-0C90-FE80BE905F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080" y="1561546"/>
            <a:ext cx="2707388" cy="3201346"/>
          </a:xfrm>
          <a:prstGeom prst="rect">
            <a:avLst/>
          </a:prstGeom>
        </p:spPr>
      </p:pic>
    </p:spTree>
    <p:extLst>
      <p:ext uri="{BB962C8B-B14F-4D97-AF65-F5344CB8AC3E}">
        <p14:creationId xmlns:p14="http://schemas.microsoft.com/office/powerpoint/2010/main" val="836944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9C5CA61-82FF-1DF1-37D5-C1D70B805493}"/>
              </a:ext>
            </a:extLst>
          </p:cNvPr>
          <p:cNvSpPr txBox="1">
            <a:spLocks noChangeArrowheads="1"/>
          </p:cNvSpPr>
          <p:nvPr/>
        </p:nvSpPr>
        <p:spPr>
          <a:xfrm>
            <a:off x="0" y="0"/>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Interactive Application – Case Study  </a:t>
            </a:r>
          </a:p>
        </p:txBody>
      </p:sp>
      <p:sp>
        <p:nvSpPr>
          <p:cNvPr id="3" name="TextBox 2">
            <a:extLst>
              <a:ext uri="{FF2B5EF4-FFF2-40B4-BE49-F238E27FC236}">
                <a16:creationId xmlns:a16="http://schemas.microsoft.com/office/drawing/2014/main" id="{62BFEDA3-600C-5415-A25B-8718E057C38C}"/>
              </a:ext>
            </a:extLst>
          </p:cNvPr>
          <p:cNvSpPr txBox="1"/>
          <p:nvPr/>
        </p:nvSpPr>
        <p:spPr>
          <a:xfrm>
            <a:off x="320842" y="1941992"/>
            <a:ext cx="11550316" cy="4385816"/>
          </a:xfrm>
          <a:prstGeom prst="rect">
            <a:avLst/>
          </a:prstGeom>
          <a:noFill/>
        </p:spPr>
        <p:txBody>
          <a:bodyPr wrap="square" rtlCol="0">
            <a:spAutoFit/>
          </a:bodyPr>
          <a:lstStyle/>
          <a:p>
            <a:r>
              <a:rPr lang="en-US" b="1" dirty="0"/>
              <a:t>Mary </a:t>
            </a:r>
          </a:p>
          <a:p>
            <a:pPr marL="742950" lvl="1" indent="-285750">
              <a:lnSpc>
                <a:spcPct val="150000"/>
              </a:lnSpc>
              <a:buFont typeface="Arial" panose="020B0604020202020204" pitchFamily="34" charset="0"/>
              <a:buChar char="•"/>
            </a:pPr>
            <a:r>
              <a:rPr lang="en-US" dirty="0"/>
              <a:t>Grew up in a small town in England with two brothers   </a:t>
            </a:r>
          </a:p>
          <a:p>
            <a:pPr marL="742950" lvl="1" indent="-285750">
              <a:lnSpc>
                <a:spcPct val="150000"/>
              </a:lnSpc>
              <a:buFont typeface="Arial" panose="020B0604020202020204" pitchFamily="34" charset="0"/>
              <a:buChar char="•"/>
            </a:pPr>
            <a:r>
              <a:rPr lang="en-US" dirty="0"/>
              <a:t>Joined the British Women’s Auxiliary Air Force </a:t>
            </a:r>
          </a:p>
          <a:p>
            <a:pPr marL="742950" lvl="1" indent="-285750">
              <a:lnSpc>
                <a:spcPct val="150000"/>
              </a:lnSpc>
              <a:buFont typeface="Arial" panose="020B0604020202020204" pitchFamily="34" charset="0"/>
              <a:buChar char="•"/>
            </a:pPr>
            <a:r>
              <a:rPr lang="en-US" dirty="0"/>
              <a:t>Married Roy, a Canadian soldier, and moved to Canada  </a:t>
            </a:r>
          </a:p>
          <a:p>
            <a:pPr marL="742950" lvl="1" indent="-285750">
              <a:lnSpc>
                <a:spcPct val="150000"/>
              </a:lnSpc>
              <a:buFont typeface="Arial" panose="020B0604020202020204" pitchFamily="34" charset="0"/>
              <a:buChar char="•"/>
            </a:pPr>
            <a:r>
              <a:rPr lang="en-US" dirty="0"/>
              <a:t>Settled in Petawawa and became a stay-at-home mom of seven children</a:t>
            </a:r>
          </a:p>
          <a:p>
            <a:pPr marL="742950" lvl="1" indent="-285750">
              <a:lnSpc>
                <a:spcPct val="150000"/>
              </a:lnSpc>
              <a:buFont typeface="Arial" panose="020B0604020202020204" pitchFamily="34" charset="0"/>
              <a:buChar char="•"/>
            </a:pPr>
            <a:endParaRPr lang="en-US" dirty="0"/>
          </a:p>
          <a:p>
            <a:pPr marL="742950" lvl="1" indent="-285750">
              <a:lnSpc>
                <a:spcPct val="150000"/>
              </a:lnSpc>
              <a:buFont typeface="Arial" panose="020B0604020202020204" pitchFamily="34" charset="0"/>
              <a:buChar char="•"/>
            </a:pPr>
            <a:r>
              <a:rPr lang="en-US" dirty="0"/>
              <a:t>Catholic and attends mass every Sunday </a:t>
            </a:r>
          </a:p>
          <a:p>
            <a:pPr marL="742950" lvl="1" indent="-285750">
              <a:lnSpc>
                <a:spcPct val="150000"/>
              </a:lnSpc>
              <a:buFont typeface="Arial" panose="020B0604020202020204" pitchFamily="34" charset="0"/>
              <a:buChar char="•"/>
            </a:pPr>
            <a:r>
              <a:rPr lang="en-US" dirty="0"/>
              <a:t>Best baker – Known for her buns </a:t>
            </a:r>
          </a:p>
          <a:p>
            <a:pPr marL="742950" lvl="1" indent="-285750">
              <a:lnSpc>
                <a:spcPct val="150000"/>
              </a:lnSpc>
              <a:buFont typeface="Arial" panose="020B0604020202020204" pitchFamily="34" charset="0"/>
              <a:buChar char="•"/>
            </a:pPr>
            <a:r>
              <a:rPr lang="en-US" dirty="0"/>
              <a:t>Volunteered her time at animal shelters &amp; always had a dog for a family pet</a:t>
            </a:r>
          </a:p>
          <a:p>
            <a:pPr marL="742950" lvl="1" indent="-285750">
              <a:lnSpc>
                <a:spcPct val="150000"/>
              </a:lnSpc>
              <a:buFont typeface="Arial" panose="020B0604020202020204" pitchFamily="34" charset="0"/>
              <a:buChar char="•"/>
            </a:pPr>
            <a:r>
              <a:rPr lang="en-US" dirty="0"/>
              <a:t>Enjoys Gospel music, gardening, doing puzzles, watching the birds</a:t>
            </a:r>
          </a:p>
          <a:p>
            <a:pPr lvl="1"/>
            <a:endParaRPr lang="en-US" dirty="0"/>
          </a:p>
        </p:txBody>
      </p:sp>
      <p:pic>
        <p:nvPicPr>
          <p:cNvPr id="7" name="Picture 6" descr="A person in a military uniform&#10;&#10;AI-generated content may be incorrect.">
            <a:extLst>
              <a:ext uri="{FF2B5EF4-FFF2-40B4-BE49-F238E27FC236}">
                <a16:creationId xmlns:a16="http://schemas.microsoft.com/office/drawing/2014/main" id="{DB4F8B5D-F450-5D26-2B1D-A8D271FE7738}"/>
              </a:ext>
            </a:extLst>
          </p:cNvPr>
          <p:cNvPicPr>
            <a:picLocks noChangeAspect="1"/>
          </p:cNvPicPr>
          <p:nvPr/>
        </p:nvPicPr>
        <p:blipFill>
          <a:blip r:embed="rId3">
            <a:extLst>
              <a:ext uri="{28A0092B-C50C-407E-A947-70E740481C1C}">
                <a14:useLocalDpi xmlns:a14="http://schemas.microsoft.com/office/drawing/2010/main" val="0"/>
              </a:ext>
            </a:extLst>
          </a:blip>
          <a:srcRect t="2306"/>
          <a:stretch/>
        </p:blipFill>
        <p:spPr>
          <a:xfrm>
            <a:off x="8679982" y="1844842"/>
            <a:ext cx="2625315" cy="3663983"/>
          </a:xfrm>
          <a:prstGeom prst="rect">
            <a:avLst/>
          </a:prstGeom>
        </p:spPr>
      </p:pic>
    </p:spTree>
    <p:extLst>
      <p:ext uri="{BB962C8B-B14F-4D97-AF65-F5344CB8AC3E}">
        <p14:creationId xmlns:p14="http://schemas.microsoft.com/office/powerpoint/2010/main" val="2857403153"/>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96561-B5C4-39B1-5E0C-737EBCED756F}"/>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7E59265D-4D44-4F15-17A3-D0416FBCD995}"/>
              </a:ext>
            </a:extLst>
          </p:cNvPr>
          <p:cNvSpPr txBox="1">
            <a:spLocks noChangeArrowheads="1"/>
          </p:cNvSpPr>
          <p:nvPr/>
        </p:nvSpPr>
        <p:spPr>
          <a:xfrm>
            <a:off x="0" y="0"/>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Interactive Application – Case Study  </a:t>
            </a:r>
          </a:p>
        </p:txBody>
      </p:sp>
      <p:sp>
        <p:nvSpPr>
          <p:cNvPr id="3" name="TextBox 2">
            <a:extLst>
              <a:ext uri="{FF2B5EF4-FFF2-40B4-BE49-F238E27FC236}">
                <a16:creationId xmlns:a16="http://schemas.microsoft.com/office/drawing/2014/main" id="{F112EC87-3E42-E800-B876-6644D201E34B}"/>
              </a:ext>
            </a:extLst>
          </p:cNvPr>
          <p:cNvSpPr txBox="1"/>
          <p:nvPr/>
        </p:nvSpPr>
        <p:spPr>
          <a:xfrm>
            <a:off x="5065470" y="2600164"/>
            <a:ext cx="7126530" cy="1892826"/>
          </a:xfrm>
          <a:prstGeom prst="rect">
            <a:avLst/>
          </a:prstGeom>
          <a:noFill/>
        </p:spPr>
        <p:txBody>
          <a:bodyPr wrap="square" rtlCol="0">
            <a:spAutoFit/>
          </a:bodyPr>
          <a:lstStyle/>
          <a:p>
            <a:endParaRPr lang="en-US" b="1" dirty="0"/>
          </a:p>
          <a:p>
            <a:pPr lvl="1">
              <a:lnSpc>
                <a:spcPct val="150000"/>
              </a:lnSpc>
            </a:pPr>
            <a:r>
              <a:rPr lang="en-US" dirty="0"/>
              <a:t>Cared for her husband at home until he died from lung cancer</a:t>
            </a:r>
          </a:p>
          <a:p>
            <a:pPr lvl="1">
              <a:lnSpc>
                <a:spcPct val="150000"/>
              </a:lnSpc>
            </a:pPr>
            <a:endParaRPr lang="en-US" dirty="0"/>
          </a:p>
          <a:p>
            <a:pPr lvl="1" algn="ctr">
              <a:lnSpc>
                <a:spcPct val="150000"/>
              </a:lnSpc>
            </a:pPr>
            <a:r>
              <a:rPr lang="en-US" dirty="0"/>
              <a:t>Family noticed signs of early dementia</a:t>
            </a:r>
          </a:p>
          <a:p>
            <a:pPr lvl="1"/>
            <a:endParaRPr lang="en-US" dirty="0"/>
          </a:p>
        </p:txBody>
      </p:sp>
      <p:pic>
        <p:nvPicPr>
          <p:cNvPr id="4" name="Picture 3" descr="A person and person standing together&#10;&#10;AI-generated content may be incorrect.">
            <a:extLst>
              <a:ext uri="{FF2B5EF4-FFF2-40B4-BE49-F238E27FC236}">
                <a16:creationId xmlns:a16="http://schemas.microsoft.com/office/drawing/2014/main" id="{17C48AD7-1C41-7F7F-8456-F3C1F63464C7}"/>
              </a:ext>
            </a:extLst>
          </p:cNvPr>
          <p:cNvPicPr>
            <a:picLocks noChangeAspect="1"/>
          </p:cNvPicPr>
          <p:nvPr/>
        </p:nvPicPr>
        <p:blipFill>
          <a:blip r:embed="rId3">
            <a:extLst>
              <a:ext uri="{28A0092B-C50C-407E-A947-70E740481C1C}">
                <a14:useLocalDpi xmlns:a14="http://schemas.microsoft.com/office/drawing/2010/main" val="0"/>
              </a:ext>
            </a:extLst>
          </a:blip>
          <a:srcRect l="6648" r="4427"/>
          <a:stretch/>
        </p:blipFill>
        <p:spPr>
          <a:xfrm>
            <a:off x="304800" y="2558778"/>
            <a:ext cx="2276749" cy="2968486"/>
          </a:xfrm>
          <a:prstGeom prst="rect">
            <a:avLst/>
          </a:prstGeom>
        </p:spPr>
      </p:pic>
      <p:pic>
        <p:nvPicPr>
          <p:cNvPr id="5" name="Picture 4" descr="A person and person standing together&#10;&#10;AI-generated content may be incorrect.">
            <a:extLst>
              <a:ext uri="{FF2B5EF4-FFF2-40B4-BE49-F238E27FC236}">
                <a16:creationId xmlns:a16="http://schemas.microsoft.com/office/drawing/2014/main" id="{CCF43872-EE8F-FA4E-F485-EA0B0296C68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66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788722" y="2558778"/>
            <a:ext cx="2276748" cy="2985899"/>
          </a:xfrm>
          <a:prstGeom prst="rect">
            <a:avLst/>
          </a:prstGeom>
        </p:spPr>
      </p:pic>
    </p:spTree>
    <p:extLst>
      <p:ext uri="{BB962C8B-B14F-4D97-AF65-F5344CB8AC3E}">
        <p14:creationId xmlns:p14="http://schemas.microsoft.com/office/powerpoint/2010/main" val="2417804570"/>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BBB70-6827-09C0-4385-78C9732B8B51}"/>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68890EA3-2119-EAF1-AB60-79F69FCE38E7}"/>
              </a:ext>
            </a:extLst>
          </p:cNvPr>
          <p:cNvSpPr txBox="1">
            <a:spLocks noChangeArrowheads="1"/>
          </p:cNvSpPr>
          <p:nvPr/>
        </p:nvSpPr>
        <p:spPr>
          <a:xfrm>
            <a:off x="0" y="0"/>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Interactive Application – Case Study  </a:t>
            </a:r>
          </a:p>
        </p:txBody>
      </p:sp>
      <p:sp>
        <p:nvSpPr>
          <p:cNvPr id="3" name="TextBox 2">
            <a:extLst>
              <a:ext uri="{FF2B5EF4-FFF2-40B4-BE49-F238E27FC236}">
                <a16:creationId xmlns:a16="http://schemas.microsoft.com/office/drawing/2014/main" id="{F7BAC723-10A0-F566-0104-E6921286988F}"/>
              </a:ext>
            </a:extLst>
          </p:cNvPr>
          <p:cNvSpPr txBox="1"/>
          <p:nvPr/>
        </p:nvSpPr>
        <p:spPr>
          <a:xfrm>
            <a:off x="4008566" y="2898085"/>
            <a:ext cx="7126530" cy="1892826"/>
          </a:xfrm>
          <a:prstGeom prst="rect">
            <a:avLst/>
          </a:prstGeom>
          <a:noFill/>
        </p:spPr>
        <p:txBody>
          <a:bodyPr wrap="square" rtlCol="0">
            <a:spAutoFit/>
          </a:bodyPr>
          <a:lstStyle/>
          <a:p>
            <a:endParaRPr lang="en-US" b="1" dirty="0"/>
          </a:p>
          <a:p>
            <a:pPr lvl="1" algn="ctr">
              <a:lnSpc>
                <a:spcPct val="150000"/>
              </a:lnSpc>
            </a:pPr>
            <a:r>
              <a:rPr lang="en-US" dirty="0"/>
              <a:t>Moved in with one of her daughters for a year</a:t>
            </a:r>
          </a:p>
          <a:p>
            <a:pPr lvl="1" algn="ctr">
              <a:lnSpc>
                <a:spcPct val="150000"/>
              </a:lnSpc>
            </a:pPr>
            <a:endParaRPr lang="en-US" dirty="0"/>
          </a:p>
          <a:p>
            <a:pPr lvl="1" algn="ctr">
              <a:lnSpc>
                <a:spcPct val="150000"/>
              </a:lnSpc>
            </a:pPr>
            <a:r>
              <a:rPr lang="en-US" dirty="0"/>
              <a:t>As dementia progressed, moved into LTC in Pembroke</a:t>
            </a:r>
          </a:p>
          <a:p>
            <a:pPr lvl="1"/>
            <a:endParaRPr lang="en-US" dirty="0"/>
          </a:p>
        </p:txBody>
      </p:sp>
      <p:pic>
        <p:nvPicPr>
          <p:cNvPr id="7" name="Picture 6" descr="A couple of women wearing glasses and purple shirts&#10;&#10;AI-generated content may be incorrect.">
            <a:extLst>
              <a:ext uri="{FF2B5EF4-FFF2-40B4-BE49-F238E27FC236}">
                <a16:creationId xmlns:a16="http://schemas.microsoft.com/office/drawing/2014/main" id="{09184776-B0D9-56E1-2781-5C28015DC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993" y="2267843"/>
            <a:ext cx="2478912" cy="3353308"/>
          </a:xfrm>
          <a:prstGeom prst="rect">
            <a:avLst/>
          </a:prstGeom>
        </p:spPr>
      </p:pic>
    </p:spTree>
    <p:extLst>
      <p:ext uri="{BB962C8B-B14F-4D97-AF65-F5344CB8AC3E}">
        <p14:creationId xmlns:p14="http://schemas.microsoft.com/office/powerpoint/2010/main" val="3453928697"/>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9FA68-3898-3B24-3C45-BAA870F8BF71}"/>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E92BCAFD-54FB-946A-0627-7ECC8815FB27}"/>
              </a:ext>
            </a:extLst>
          </p:cNvPr>
          <p:cNvSpPr txBox="1">
            <a:spLocks noChangeArrowheads="1"/>
          </p:cNvSpPr>
          <p:nvPr/>
        </p:nvSpPr>
        <p:spPr>
          <a:xfrm>
            <a:off x="0" y="0"/>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Interactive Application – Case Study  </a:t>
            </a:r>
          </a:p>
        </p:txBody>
      </p:sp>
      <p:sp>
        <p:nvSpPr>
          <p:cNvPr id="3" name="TextBox 2">
            <a:extLst>
              <a:ext uri="{FF2B5EF4-FFF2-40B4-BE49-F238E27FC236}">
                <a16:creationId xmlns:a16="http://schemas.microsoft.com/office/drawing/2014/main" id="{15A0D15E-C42F-7FA5-3DFD-3D8C5BD1278C}"/>
              </a:ext>
            </a:extLst>
          </p:cNvPr>
          <p:cNvSpPr txBox="1"/>
          <p:nvPr/>
        </p:nvSpPr>
        <p:spPr>
          <a:xfrm>
            <a:off x="336884" y="1977190"/>
            <a:ext cx="7820527" cy="1754326"/>
          </a:xfrm>
          <a:prstGeom prst="rect">
            <a:avLst/>
          </a:prstGeom>
          <a:noFill/>
        </p:spPr>
        <p:txBody>
          <a:bodyPr wrap="square" rtlCol="0">
            <a:spAutoFit/>
          </a:bodyPr>
          <a:lstStyle/>
          <a:p>
            <a:r>
              <a:rPr lang="en-US" dirty="0"/>
              <a:t>Current Findings </a:t>
            </a:r>
          </a:p>
          <a:p>
            <a:pPr marL="742950" lvl="1" indent="-285750">
              <a:buFont typeface="Arial" panose="020B0604020202020204" pitchFamily="34" charset="0"/>
              <a:buChar char="•"/>
            </a:pPr>
            <a:r>
              <a:rPr lang="en-US" dirty="0"/>
              <a:t>Spends most mornings snoozing in her recliner </a:t>
            </a:r>
          </a:p>
          <a:p>
            <a:pPr marL="742950" lvl="1" indent="-285750">
              <a:buFont typeface="Arial" panose="020B0604020202020204" pitchFamily="34" charset="0"/>
              <a:buChar char="•"/>
            </a:pPr>
            <a:r>
              <a:rPr lang="en-US" dirty="0"/>
              <a:t>Spends most afternoons wandering the unit </a:t>
            </a:r>
          </a:p>
          <a:p>
            <a:pPr marL="1200150" lvl="2" indent="-285750">
              <a:buFont typeface="Arial" panose="020B0604020202020204" pitchFamily="34" charset="0"/>
              <a:buChar char="•"/>
            </a:pPr>
            <a:r>
              <a:rPr lang="en-US" dirty="0"/>
              <a:t>Will occasionally enter other resident’s rooms </a:t>
            </a:r>
          </a:p>
          <a:p>
            <a:pPr marL="742950" lvl="1" indent="-285750">
              <a:buFont typeface="Arial" panose="020B0604020202020204" pitchFamily="34" charset="0"/>
              <a:buChar char="•"/>
            </a:pPr>
            <a:r>
              <a:rPr lang="en-US" dirty="0"/>
              <a:t>When bored or lonely starts to appear anxious and fidgets </a:t>
            </a:r>
          </a:p>
          <a:p>
            <a:pPr marL="742950" lvl="1" indent="-285750">
              <a:buFont typeface="Arial" panose="020B0604020202020204" pitchFamily="34" charset="0"/>
              <a:buChar char="•"/>
            </a:pPr>
            <a:endParaRPr lang="en-US" dirty="0"/>
          </a:p>
        </p:txBody>
      </p:sp>
      <p:pic>
        <p:nvPicPr>
          <p:cNvPr id="5" name="Picture 4" descr="An old person sitting in a wheelchair&#10;&#10;AI-generated content may be incorrect.">
            <a:extLst>
              <a:ext uri="{FF2B5EF4-FFF2-40B4-BE49-F238E27FC236}">
                <a16:creationId xmlns:a16="http://schemas.microsoft.com/office/drawing/2014/main" id="{EDFB21B1-18B3-79BE-8846-CDED2131BE88}"/>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57411" y="2240062"/>
            <a:ext cx="3352814" cy="3279927"/>
          </a:xfrm>
          <a:prstGeom prst="rect">
            <a:avLst/>
          </a:prstGeom>
        </p:spPr>
      </p:pic>
      <p:sp>
        <p:nvSpPr>
          <p:cNvPr id="8" name="TextBox 7">
            <a:extLst>
              <a:ext uri="{FF2B5EF4-FFF2-40B4-BE49-F238E27FC236}">
                <a16:creationId xmlns:a16="http://schemas.microsoft.com/office/drawing/2014/main" id="{73346612-B556-07AE-B0D2-E2908AA702B1}"/>
              </a:ext>
            </a:extLst>
          </p:cNvPr>
          <p:cNvSpPr txBox="1"/>
          <p:nvPr/>
        </p:nvSpPr>
        <p:spPr>
          <a:xfrm>
            <a:off x="336883" y="3880025"/>
            <a:ext cx="7488955" cy="2031325"/>
          </a:xfrm>
          <a:prstGeom prst="rect">
            <a:avLst/>
          </a:prstGeom>
          <a:noFill/>
        </p:spPr>
        <p:txBody>
          <a:bodyPr wrap="square">
            <a:spAutoFit/>
          </a:bodyPr>
          <a:lstStyle/>
          <a:p>
            <a:r>
              <a:rPr lang="en-US" dirty="0"/>
              <a:t>Current Abilities: </a:t>
            </a:r>
          </a:p>
          <a:p>
            <a:pPr marL="742950" lvl="1" indent="-285750">
              <a:buFont typeface="Arial" panose="020B0604020202020204" pitchFamily="34" charset="0"/>
              <a:buChar char="•"/>
            </a:pPr>
            <a:r>
              <a:rPr lang="en-US" dirty="0"/>
              <a:t>Requires glasses for distance and reading</a:t>
            </a:r>
          </a:p>
          <a:p>
            <a:pPr marL="742950" lvl="1" indent="-285750">
              <a:buFont typeface="Arial" panose="020B0604020202020204" pitchFamily="34" charset="0"/>
              <a:buChar char="•"/>
            </a:pPr>
            <a:r>
              <a:rPr lang="en-US" dirty="0"/>
              <a:t>Transfers &amp; walks independently with walker </a:t>
            </a:r>
          </a:p>
          <a:p>
            <a:pPr marL="742950" lvl="1" indent="-285750">
              <a:buFont typeface="Arial" panose="020B0604020202020204" pitchFamily="34" charset="0"/>
              <a:buChar char="•"/>
            </a:pPr>
            <a:r>
              <a:rPr lang="en-US" dirty="0"/>
              <a:t>Eats independently – Needs assistance with other ADLs</a:t>
            </a:r>
          </a:p>
          <a:p>
            <a:pPr marL="1200150" lvl="2" indent="-285750">
              <a:buFont typeface="Arial" panose="020B0604020202020204" pitchFamily="34" charset="0"/>
              <a:buChar char="•"/>
            </a:pPr>
            <a:r>
              <a:rPr lang="en-US" dirty="0"/>
              <a:t>Mary has the physical ability to do most things, but cognitively forgets steps or doesn’t remember to do the task at all </a:t>
            </a:r>
          </a:p>
          <a:p>
            <a:pPr marL="1200150" lvl="2" indent="-285750">
              <a:buFont typeface="Arial" panose="020B0604020202020204" pitchFamily="34" charset="0"/>
              <a:buChar char="•"/>
            </a:pPr>
            <a:r>
              <a:rPr lang="en-US" dirty="0"/>
              <a:t>Responds well to cueing </a:t>
            </a:r>
          </a:p>
        </p:txBody>
      </p:sp>
    </p:spTree>
    <p:extLst>
      <p:ext uri="{BB962C8B-B14F-4D97-AF65-F5344CB8AC3E}">
        <p14:creationId xmlns:p14="http://schemas.microsoft.com/office/powerpoint/2010/main" val="2172425919"/>
      </p:ext>
    </p:extLst>
  </p:cSld>
  <p:clrMapOvr>
    <a:masterClrMapping/>
  </p:clrMapOvr>
  <mc:AlternateContent xmlns:mc="http://schemas.openxmlformats.org/markup-compatibility/2006" xmlns:p14="http://schemas.microsoft.com/office/powerpoint/2010/main">
    <mc:Choice Requires="p14">
      <p:transition p14:dur="10" advTm="20000"/>
    </mc:Choice>
    <mc:Fallback xmlns="">
      <p:transition advTm="2000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C430E-168B-89E3-DCED-AAB51A010744}"/>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D8B59833-531F-DADB-7C9B-8C874BA5B424}"/>
              </a:ext>
            </a:extLst>
          </p:cNvPr>
          <p:cNvSpPr txBox="1">
            <a:spLocks noChangeArrowheads="1"/>
          </p:cNvSpPr>
          <p:nvPr/>
        </p:nvSpPr>
        <p:spPr>
          <a:xfrm>
            <a:off x="0" y="0"/>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Interactive Application – Groups  </a:t>
            </a:r>
          </a:p>
        </p:txBody>
      </p:sp>
      <p:graphicFrame>
        <p:nvGraphicFramePr>
          <p:cNvPr id="4" name="Table 3">
            <a:extLst>
              <a:ext uri="{FF2B5EF4-FFF2-40B4-BE49-F238E27FC236}">
                <a16:creationId xmlns:a16="http://schemas.microsoft.com/office/drawing/2014/main" id="{82306C86-8DA4-F18E-C5A7-9F47EE6DEC10}"/>
              </a:ext>
            </a:extLst>
          </p:cNvPr>
          <p:cNvGraphicFramePr>
            <a:graphicFrameLocks noGrp="1"/>
          </p:cNvGraphicFramePr>
          <p:nvPr>
            <p:extLst>
              <p:ext uri="{D42A27DB-BD31-4B8C-83A1-F6EECF244321}">
                <p14:modId xmlns:p14="http://schemas.microsoft.com/office/powerpoint/2010/main" val="2949225513"/>
              </p:ext>
            </p:extLst>
          </p:nvPr>
        </p:nvGraphicFramePr>
        <p:xfrm>
          <a:off x="380010" y="2415287"/>
          <a:ext cx="6146628" cy="2711384"/>
        </p:xfrm>
        <a:graphic>
          <a:graphicData uri="http://schemas.openxmlformats.org/drawingml/2006/table">
            <a:tbl>
              <a:tblPr firstRow="1" bandRow="1">
                <a:tableStyleId>{5C22544A-7EE6-4342-B048-85BDC9FD1C3A}</a:tableStyleId>
              </a:tblPr>
              <a:tblGrid>
                <a:gridCol w="3073314">
                  <a:extLst>
                    <a:ext uri="{9D8B030D-6E8A-4147-A177-3AD203B41FA5}">
                      <a16:colId xmlns:a16="http://schemas.microsoft.com/office/drawing/2014/main" val="2543906560"/>
                    </a:ext>
                  </a:extLst>
                </a:gridCol>
                <a:gridCol w="3073314">
                  <a:extLst>
                    <a:ext uri="{9D8B030D-6E8A-4147-A177-3AD203B41FA5}">
                      <a16:colId xmlns:a16="http://schemas.microsoft.com/office/drawing/2014/main" val="3550804026"/>
                    </a:ext>
                  </a:extLst>
                </a:gridCol>
              </a:tblGrid>
              <a:tr h="577784">
                <a:tc>
                  <a:txBody>
                    <a:bodyPr/>
                    <a:lstStyle/>
                    <a:p>
                      <a:pPr algn="ctr"/>
                      <a:r>
                        <a:rPr lang="en-US" dirty="0"/>
                        <a:t>Group 1</a:t>
                      </a:r>
                    </a:p>
                  </a:txBody>
                  <a:tcPr/>
                </a:tc>
                <a:tc>
                  <a:txBody>
                    <a:bodyPr/>
                    <a:lstStyle/>
                    <a:p>
                      <a:pPr algn="ctr"/>
                      <a:r>
                        <a:rPr lang="en-US" dirty="0"/>
                        <a:t>Group 2</a:t>
                      </a:r>
                    </a:p>
                  </a:txBody>
                  <a:tcPr/>
                </a:tc>
                <a:extLst>
                  <a:ext uri="{0D108BD9-81ED-4DB2-BD59-A6C34878D82A}">
                    <a16:rowId xmlns:a16="http://schemas.microsoft.com/office/drawing/2014/main" val="1321626951"/>
                  </a:ext>
                </a:extLst>
              </a:tr>
              <a:tr h="1424671">
                <a:tc>
                  <a:txBody>
                    <a:bodyPr/>
                    <a:lstStyle/>
                    <a:p>
                      <a:pPr algn="ctr"/>
                      <a:r>
                        <a:rPr lang="en-US" dirty="0"/>
                        <a:t>Create ten activities for Mary based on her needs, interests, skills, abilities </a:t>
                      </a:r>
                    </a:p>
                  </a:txBody>
                  <a:tcPr/>
                </a:tc>
                <a:tc>
                  <a:txBody>
                    <a:bodyPr/>
                    <a:lstStyle/>
                    <a:p>
                      <a:pPr algn="ctr"/>
                      <a:r>
                        <a:rPr lang="en-US" dirty="0"/>
                        <a:t>Adapt the LTCHs five pre-planned activities to meet varying abilities </a:t>
                      </a:r>
                    </a:p>
                    <a:p>
                      <a:pPr marL="342900" indent="-342900">
                        <a:buAutoNum type="arabicPeriod"/>
                      </a:pPr>
                      <a:r>
                        <a:rPr lang="en-US" sz="1600" dirty="0"/>
                        <a:t>Exercise Class </a:t>
                      </a:r>
                    </a:p>
                    <a:p>
                      <a:pPr marL="342900" indent="-342900">
                        <a:buAutoNum type="arabicPeriod"/>
                      </a:pPr>
                      <a:r>
                        <a:rPr lang="en-US" sz="1600" dirty="0"/>
                        <a:t>Art Class </a:t>
                      </a:r>
                    </a:p>
                    <a:p>
                      <a:pPr marL="342900" indent="-342900">
                        <a:buAutoNum type="arabicPeriod"/>
                      </a:pPr>
                      <a:r>
                        <a:rPr lang="en-US" sz="1600" dirty="0"/>
                        <a:t>Gardening </a:t>
                      </a:r>
                    </a:p>
                    <a:p>
                      <a:pPr marL="342900" indent="-342900">
                        <a:buAutoNum type="arabicPeriod"/>
                      </a:pPr>
                      <a:r>
                        <a:rPr lang="en-US" sz="1600" dirty="0"/>
                        <a:t>BINGO </a:t>
                      </a:r>
                    </a:p>
                    <a:p>
                      <a:pPr marL="342900" indent="-342900">
                        <a:buAutoNum type="arabicPeriod"/>
                      </a:pPr>
                      <a:r>
                        <a:rPr lang="en-US" sz="1600" dirty="0"/>
                        <a:t>Puzzles </a:t>
                      </a:r>
                      <a:endParaRPr lang="en-US" sz="1800" dirty="0"/>
                    </a:p>
                  </a:txBody>
                  <a:tcPr/>
                </a:tc>
                <a:extLst>
                  <a:ext uri="{0D108BD9-81ED-4DB2-BD59-A6C34878D82A}">
                    <a16:rowId xmlns:a16="http://schemas.microsoft.com/office/drawing/2014/main" val="2595738017"/>
                  </a:ext>
                </a:extLst>
              </a:tr>
            </a:tbl>
          </a:graphicData>
        </a:graphic>
      </p:graphicFrame>
      <p:pic>
        <p:nvPicPr>
          <p:cNvPr id="3" name="Picture 2" descr="A person and person sitting at a table&#10;&#10;AI-generated content may be incorrect.">
            <a:extLst>
              <a:ext uri="{FF2B5EF4-FFF2-40B4-BE49-F238E27FC236}">
                <a16:creationId xmlns:a16="http://schemas.microsoft.com/office/drawing/2014/main" id="{DE99CE29-50F4-E799-C859-2E3A83ABB1A6}"/>
              </a:ext>
            </a:extLst>
          </p:cNvPr>
          <p:cNvPicPr>
            <a:picLocks noChangeAspect="1"/>
          </p:cNvPicPr>
          <p:nvPr/>
        </p:nvPicPr>
        <p:blipFill>
          <a:blip r:embed="rId3">
            <a:extLst>
              <a:ext uri="{28A0092B-C50C-407E-A947-70E740481C1C}">
                <a14:useLocalDpi xmlns:a14="http://schemas.microsoft.com/office/drawing/2010/main" val="0"/>
              </a:ext>
            </a:extLst>
          </a:blip>
          <a:srcRect t="14356" r="12613"/>
          <a:stretch/>
        </p:blipFill>
        <p:spPr>
          <a:xfrm>
            <a:off x="7500825" y="2640149"/>
            <a:ext cx="3744617" cy="2486522"/>
          </a:xfrm>
          <a:prstGeom prst="rect">
            <a:avLst/>
          </a:prstGeom>
        </p:spPr>
      </p:pic>
      <p:sp>
        <p:nvSpPr>
          <p:cNvPr id="9" name="TextBox 8">
            <a:extLst>
              <a:ext uri="{FF2B5EF4-FFF2-40B4-BE49-F238E27FC236}">
                <a16:creationId xmlns:a16="http://schemas.microsoft.com/office/drawing/2014/main" id="{23320B61-AD98-C0CE-4839-5572D9C9C538}"/>
              </a:ext>
            </a:extLst>
          </p:cNvPr>
          <p:cNvSpPr txBox="1"/>
          <p:nvPr/>
        </p:nvSpPr>
        <p:spPr>
          <a:xfrm>
            <a:off x="7803784" y="5126671"/>
            <a:ext cx="3138698" cy="861774"/>
          </a:xfrm>
          <a:prstGeom prst="rect">
            <a:avLst/>
          </a:prstGeom>
          <a:noFill/>
        </p:spPr>
        <p:txBody>
          <a:bodyPr wrap="square" rtlCol="0">
            <a:spAutoFit/>
          </a:bodyPr>
          <a:lstStyle/>
          <a:p>
            <a:pPr algn="ctr"/>
            <a:r>
              <a:rPr lang="en-US" sz="1600" dirty="0"/>
              <a:t>Mary &amp; Roy</a:t>
            </a:r>
          </a:p>
          <a:p>
            <a:pPr algn="ctr"/>
            <a:r>
              <a:rPr lang="en-US" sz="1600" dirty="0"/>
              <a:t>Married for 66 years</a:t>
            </a:r>
          </a:p>
          <a:p>
            <a:pPr lvl="1"/>
            <a:endParaRPr lang="en-US" dirty="0"/>
          </a:p>
        </p:txBody>
      </p:sp>
    </p:spTree>
    <p:extLst>
      <p:ext uri="{BB962C8B-B14F-4D97-AF65-F5344CB8AC3E}">
        <p14:creationId xmlns:p14="http://schemas.microsoft.com/office/powerpoint/2010/main" val="2790514129"/>
      </p:ext>
    </p:extLst>
  </p:cSld>
  <p:clrMapOvr>
    <a:masterClrMapping/>
  </p:clrMapOvr>
  <mc:AlternateContent xmlns:mc="http://schemas.openxmlformats.org/markup-compatibility/2006" xmlns:p14="http://schemas.microsoft.com/office/powerpoint/2010/main">
    <mc:Choice Requires="p14">
      <p:transition p14:dur="0" advTm="20000"/>
    </mc:Choice>
    <mc:Fallback xmlns="">
      <p:transition advTm="2000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607CE-71A1-3F86-CA68-A2B7A3EFDC55}"/>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F47AB8EC-AACE-804D-5170-A9202DDDE175}"/>
              </a:ext>
            </a:extLst>
          </p:cNvPr>
          <p:cNvSpPr txBox="1">
            <a:spLocks noChangeArrowheads="1"/>
          </p:cNvSpPr>
          <p:nvPr/>
        </p:nvSpPr>
        <p:spPr>
          <a:xfrm>
            <a:off x="583940" y="1917441"/>
            <a:ext cx="10998459"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marL="914400" lvl="1" indent="-45720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988661FF-9275-40FB-B125-F0A1C4B59C72}"/>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Interactive Application – Thank You </a:t>
            </a:r>
          </a:p>
        </p:txBody>
      </p:sp>
      <p:pic>
        <p:nvPicPr>
          <p:cNvPr id="9" name="Picture 8" descr="A person smiling with dark hair&#10;&#10;AI-generated content may be incorrect.">
            <a:extLst>
              <a:ext uri="{FF2B5EF4-FFF2-40B4-BE49-F238E27FC236}">
                <a16:creationId xmlns:a16="http://schemas.microsoft.com/office/drawing/2014/main" id="{B280D235-4A47-1C7F-2F18-14B43921860E}"/>
              </a:ext>
            </a:extLst>
          </p:cNvPr>
          <p:cNvPicPr>
            <a:picLocks noChangeAspect="1"/>
          </p:cNvPicPr>
          <p:nvPr/>
        </p:nvPicPr>
        <p:blipFill>
          <a:blip r:embed="rId3">
            <a:extLst>
              <a:ext uri="{28A0092B-C50C-407E-A947-70E740481C1C}">
                <a14:useLocalDpi xmlns:a14="http://schemas.microsoft.com/office/drawing/2010/main" val="0"/>
              </a:ext>
            </a:extLst>
          </a:blip>
          <a:srcRect t="24565" b="21429"/>
          <a:stretch/>
        </p:blipFill>
        <p:spPr>
          <a:xfrm>
            <a:off x="2739450" y="2106558"/>
            <a:ext cx="3138698" cy="3013498"/>
          </a:xfrm>
          <a:prstGeom prst="rect">
            <a:avLst/>
          </a:prstGeom>
        </p:spPr>
      </p:pic>
      <p:sp>
        <p:nvSpPr>
          <p:cNvPr id="10" name="TextBox 9">
            <a:extLst>
              <a:ext uri="{FF2B5EF4-FFF2-40B4-BE49-F238E27FC236}">
                <a16:creationId xmlns:a16="http://schemas.microsoft.com/office/drawing/2014/main" id="{3B46F6CD-E649-336E-B8CC-95EE21C3DA80}"/>
              </a:ext>
            </a:extLst>
          </p:cNvPr>
          <p:cNvSpPr txBox="1"/>
          <p:nvPr/>
        </p:nvSpPr>
        <p:spPr>
          <a:xfrm>
            <a:off x="4513820" y="5309172"/>
            <a:ext cx="3138698" cy="861774"/>
          </a:xfrm>
          <a:prstGeom prst="rect">
            <a:avLst/>
          </a:prstGeom>
          <a:noFill/>
        </p:spPr>
        <p:txBody>
          <a:bodyPr wrap="square" rtlCol="0">
            <a:spAutoFit/>
          </a:bodyPr>
          <a:lstStyle/>
          <a:p>
            <a:pPr algn="ctr"/>
            <a:r>
              <a:rPr lang="en-US" sz="1600" dirty="0"/>
              <a:t>Mary </a:t>
            </a:r>
          </a:p>
          <a:p>
            <a:pPr algn="ctr"/>
            <a:r>
              <a:rPr lang="en-US" sz="1600" dirty="0"/>
              <a:t>(1922 – 2014)</a:t>
            </a:r>
          </a:p>
          <a:p>
            <a:pPr lvl="1"/>
            <a:endParaRPr lang="en-US" dirty="0"/>
          </a:p>
        </p:txBody>
      </p:sp>
      <p:pic>
        <p:nvPicPr>
          <p:cNvPr id="12" name="Picture 11" descr="A person sitting in a chair&#10;&#10;AI-generated content may be incorrect.">
            <a:extLst>
              <a:ext uri="{FF2B5EF4-FFF2-40B4-BE49-F238E27FC236}">
                <a16:creationId xmlns:a16="http://schemas.microsoft.com/office/drawing/2014/main" id="{1AF6FDB6-70EB-852B-6E84-BB0DC697FBAA}"/>
              </a:ext>
            </a:extLst>
          </p:cNvPr>
          <p:cNvPicPr>
            <a:picLocks noChangeAspect="1"/>
          </p:cNvPicPr>
          <p:nvPr/>
        </p:nvPicPr>
        <p:blipFill>
          <a:blip r:embed="rId4">
            <a:extLst>
              <a:ext uri="{28A0092B-C50C-407E-A947-70E740481C1C}">
                <a14:useLocalDpi xmlns:a14="http://schemas.microsoft.com/office/drawing/2010/main" val="0"/>
              </a:ext>
            </a:extLst>
          </a:blip>
          <a:srcRect t="9550" b="6765"/>
          <a:stretch/>
        </p:blipFill>
        <p:spPr>
          <a:xfrm>
            <a:off x="6313854" y="2084756"/>
            <a:ext cx="3013864" cy="3035300"/>
          </a:xfrm>
          <a:prstGeom prst="rect">
            <a:avLst/>
          </a:prstGeom>
        </p:spPr>
      </p:pic>
    </p:spTree>
    <p:extLst>
      <p:ext uri="{BB962C8B-B14F-4D97-AF65-F5344CB8AC3E}">
        <p14:creationId xmlns:p14="http://schemas.microsoft.com/office/powerpoint/2010/main" val="131983297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5325979" y="1917441"/>
            <a:ext cx="6256420"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marL="342900" indent="-3429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The qualities that make up a person’s unique identity, values, beliefs, and sense of self </a:t>
            </a:r>
          </a:p>
          <a:p>
            <a:pPr lvl="1" algn="l">
              <a:buClr>
                <a:srgbClr val="800000"/>
              </a:buClr>
              <a:defRPr/>
            </a:pPr>
            <a:endParaRPr lang="en-US" altLang="en-US" sz="2000" dirty="0">
              <a:solidFill>
                <a:schemeClr val="accent5">
                  <a:lumMod val="25000"/>
                </a:schemeClr>
              </a:solidFill>
              <a:latin typeface="Calibri" panose="020F0502020204030204" pitchFamily="34" charset="0"/>
            </a:endParaRPr>
          </a:p>
          <a:p>
            <a:pPr marL="342900" indent="-3429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Rooted in dignity, respect, trust</a:t>
            </a:r>
          </a:p>
          <a:p>
            <a:pPr marL="342900" indent="-3429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marL="342900" indent="-3429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Supporting older adults while respecting their desire for autonomy and independence</a:t>
            </a:r>
          </a:p>
          <a:p>
            <a:pPr lvl="1" algn="l">
              <a:buClr>
                <a:srgbClr val="800000"/>
              </a:buClr>
              <a:defRPr/>
            </a:pPr>
            <a:endParaRPr lang="en-US" altLang="en-US" sz="2000" dirty="0">
              <a:solidFill>
                <a:schemeClr val="accent5">
                  <a:lumMod val="25000"/>
                </a:schemeClr>
              </a:solidFill>
              <a:latin typeface="Calibri" panose="020F0502020204030204" pitchFamily="34" charset="0"/>
            </a:endParaRPr>
          </a:p>
          <a:p>
            <a:pPr marL="342900" indent="-3429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Acknowledging personhood involves our dedication to knowing who the person is, past and present, and incorporating this into their care plan as they journey through dementia</a:t>
            </a: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Personhood</a:t>
            </a:r>
          </a:p>
        </p:txBody>
      </p:sp>
      <p:pic>
        <p:nvPicPr>
          <p:cNvPr id="6" name="Picture 5" descr="Group of senior women">
            <a:extLst>
              <a:ext uri="{FF2B5EF4-FFF2-40B4-BE49-F238E27FC236}">
                <a16:creationId xmlns:a16="http://schemas.microsoft.com/office/drawing/2014/main" id="{085A5104-5720-4A7A-F0F4-4B02C4135B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1" y="2213809"/>
            <a:ext cx="4511843" cy="3007895"/>
          </a:xfrm>
          <a:prstGeom prst="rect">
            <a:avLst/>
          </a:prstGeom>
        </p:spPr>
      </p:pic>
    </p:spTree>
    <p:extLst>
      <p:ext uri="{BB962C8B-B14F-4D97-AF65-F5344CB8AC3E}">
        <p14:creationId xmlns:p14="http://schemas.microsoft.com/office/powerpoint/2010/main" val="334871710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rma libre 24">
            <a:extLst>
              <a:ext uri="{FF2B5EF4-FFF2-40B4-BE49-F238E27FC236}">
                <a16:creationId xmlns:a16="http://schemas.microsoft.com/office/drawing/2014/main" id="{14F797A3-E8BB-CB45-8904-859F5F4F8CA1}"/>
              </a:ext>
            </a:extLst>
          </p:cNvPr>
          <p:cNvSpPr/>
          <p:nvPr/>
        </p:nvSpPr>
        <p:spPr>
          <a:xfrm>
            <a:off x="8635347" y="5444223"/>
            <a:ext cx="3275567" cy="1420188"/>
          </a:xfrm>
          <a:custGeom>
            <a:avLst/>
            <a:gdLst>
              <a:gd name="connsiteX0" fmla="*/ 1963985 w 3275567"/>
              <a:gd name="connsiteY0" fmla="*/ 1 h 1420188"/>
              <a:gd name="connsiteX1" fmla="*/ 1964177 w 3275567"/>
              <a:gd name="connsiteY1" fmla="*/ 319 h 1420188"/>
              <a:gd name="connsiteX2" fmla="*/ 2891478 w 3275567"/>
              <a:gd name="connsiteY2" fmla="*/ 384258 h 1420188"/>
              <a:gd name="connsiteX3" fmla="*/ 3275567 w 3275567"/>
              <a:gd name="connsiteY3" fmla="*/ 1311096 h 1420188"/>
              <a:gd name="connsiteX4" fmla="*/ 3270356 w 3275567"/>
              <a:gd name="connsiteY4" fmla="*/ 1420188 h 1420188"/>
              <a:gd name="connsiteX5" fmla="*/ 2885126 w 3275567"/>
              <a:gd name="connsiteY5" fmla="*/ 1420188 h 1420188"/>
              <a:gd name="connsiteX6" fmla="*/ 2887683 w 3275567"/>
              <a:gd name="connsiteY6" fmla="*/ 1403072 h 1420188"/>
              <a:gd name="connsiteX7" fmla="*/ 2892242 w 3275567"/>
              <a:gd name="connsiteY7" fmla="*/ 1311437 h 1420188"/>
              <a:gd name="connsiteX8" fmla="*/ 1963985 w 3275567"/>
              <a:gd name="connsiteY8" fmla="*/ 382986 h 1420188"/>
              <a:gd name="connsiteX9" fmla="*/ 1963985 w 3275567"/>
              <a:gd name="connsiteY9" fmla="*/ 382668 h 1420188"/>
              <a:gd name="connsiteX10" fmla="*/ 1307383 w 3275567"/>
              <a:gd name="connsiteY10" fmla="*/ 654510 h 1420188"/>
              <a:gd name="connsiteX11" fmla="*/ 541341 w 3275567"/>
              <a:gd name="connsiteY11" fmla="*/ 1420188 h 1420188"/>
              <a:gd name="connsiteX12" fmla="*/ 0 w 3275567"/>
              <a:gd name="connsiteY12" fmla="*/ 1420188 h 1420188"/>
              <a:gd name="connsiteX13" fmla="*/ 1036683 w 3275567"/>
              <a:gd name="connsiteY13" fmla="*/ 383941 h 1420188"/>
              <a:gd name="connsiteX14" fmla="*/ 1963985 w 3275567"/>
              <a:gd name="connsiteY14" fmla="*/ 1 h 142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5567" h="1420188">
                <a:moveTo>
                  <a:pt x="1963985" y="1"/>
                </a:moveTo>
                <a:lnTo>
                  <a:pt x="1964177" y="319"/>
                </a:lnTo>
                <a:cubicBezTo>
                  <a:pt x="2312081" y="-126"/>
                  <a:pt x="2645793" y="138054"/>
                  <a:pt x="2891478" y="384258"/>
                </a:cubicBezTo>
                <a:cubicBezTo>
                  <a:pt x="3147538" y="640197"/>
                  <a:pt x="3275567" y="975643"/>
                  <a:pt x="3275567" y="1311096"/>
                </a:cubicBezTo>
                <a:lnTo>
                  <a:pt x="3270356" y="1420188"/>
                </a:lnTo>
                <a:lnTo>
                  <a:pt x="2885126" y="1420188"/>
                </a:lnTo>
                <a:lnTo>
                  <a:pt x="2887683" y="1403072"/>
                </a:lnTo>
                <a:cubicBezTo>
                  <a:pt x="2890700" y="1372752"/>
                  <a:pt x="2892234" y="1342173"/>
                  <a:pt x="2892242" y="1311437"/>
                </a:cubicBezTo>
                <a:cubicBezTo>
                  <a:pt x="2892433" y="798862"/>
                  <a:pt x="2476805" y="383177"/>
                  <a:pt x="1963985" y="382986"/>
                </a:cubicBezTo>
                <a:lnTo>
                  <a:pt x="1963985" y="382668"/>
                </a:lnTo>
                <a:cubicBezTo>
                  <a:pt x="1717600" y="381968"/>
                  <a:pt x="1481145" y="479877"/>
                  <a:pt x="1307383" y="654510"/>
                </a:cubicBezTo>
                <a:lnTo>
                  <a:pt x="541341" y="1420188"/>
                </a:lnTo>
                <a:lnTo>
                  <a:pt x="0" y="1420188"/>
                </a:lnTo>
                <a:lnTo>
                  <a:pt x="1036683" y="383941"/>
                </a:lnTo>
                <a:cubicBezTo>
                  <a:pt x="1282368" y="137736"/>
                  <a:pt x="1616080" y="-444"/>
                  <a:pt x="1963985" y="1"/>
                </a:cubicBezTo>
                <a:close/>
              </a:path>
            </a:pathLst>
          </a:custGeom>
          <a:solidFill>
            <a:srgbClr val="006F81"/>
          </a:solidFill>
          <a:ln w="636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orma libre 26">
            <a:extLst>
              <a:ext uri="{FF2B5EF4-FFF2-40B4-BE49-F238E27FC236}">
                <a16:creationId xmlns:a16="http://schemas.microsoft.com/office/drawing/2014/main" id="{2B94653B-3355-B34F-B778-CD62BCE27433}"/>
              </a:ext>
            </a:extLst>
          </p:cNvPr>
          <p:cNvSpPr/>
          <p:nvPr/>
        </p:nvSpPr>
        <p:spPr>
          <a:xfrm>
            <a:off x="9176689" y="5826887"/>
            <a:ext cx="2350900" cy="1037524"/>
          </a:xfrm>
          <a:custGeom>
            <a:avLst/>
            <a:gdLst>
              <a:gd name="connsiteX0" fmla="*/ 1422644 w 2350900"/>
              <a:gd name="connsiteY0" fmla="*/ 4 h 1037524"/>
              <a:gd name="connsiteX1" fmla="*/ 1422644 w 2350900"/>
              <a:gd name="connsiteY1" fmla="*/ 322 h 1037524"/>
              <a:gd name="connsiteX2" fmla="*/ 2350900 w 2350900"/>
              <a:gd name="connsiteY2" fmla="*/ 928773 h 1037524"/>
              <a:gd name="connsiteX3" fmla="*/ 2346341 w 2350900"/>
              <a:gd name="connsiteY3" fmla="*/ 1020408 h 1037524"/>
              <a:gd name="connsiteX4" fmla="*/ 2343784 w 2350900"/>
              <a:gd name="connsiteY4" fmla="*/ 1037524 h 1037524"/>
              <a:gd name="connsiteX5" fmla="*/ 0 w 2350900"/>
              <a:gd name="connsiteY5" fmla="*/ 1037524 h 1037524"/>
              <a:gd name="connsiteX6" fmla="*/ 766041 w 2350900"/>
              <a:gd name="connsiteY6" fmla="*/ 271846 h 1037524"/>
              <a:gd name="connsiteX7" fmla="*/ 1422644 w 2350900"/>
              <a:gd name="connsiteY7" fmla="*/ 4 h 1037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0900" h="1037524">
                <a:moveTo>
                  <a:pt x="1422644" y="4"/>
                </a:moveTo>
                <a:lnTo>
                  <a:pt x="1422644" y="322"/>
                </a:lnTo>
                <a:cubicBezTo>
                  <a:pt x="1935463" y="513"/>
                  <a:pt x="2351091" y="416198"/>
                  <a:pt x="2350900" y="928773"/>
                </a:cubicBezTo>
                <a:cubicBezTo>
                  <a:pt x="2350892" y="959509"/>
                  <a:pt x="2349358" y="990088"/>
                  <a:pt x="2346341" y="1020408"/>
                </a:cubicBezTo>
                <a:lnTo>
                  <a:pt x="2343784" y="1037524"/>
                </a:lnTo>
                <a:lnTo>
                  <a:pt x="0" y="1037524"/>
                </a:lnTo>
                <a:lnTo>
                  <a:pt x="766041" y="271846"/>
                </a:lnTo>
                <a:cubicBezTo>
                  <a:pt x="939803" y="97213"/>
                  <a:pt x="1176258" y="-696"/>
                  <a:pt x="1422644" y="4"/>
                </a:cubicBezTo>
                <a:close/>
              </a:path>
            </a:pathLst>
          </a:custGeom>
          <a:solidFill>
            <a:srgbClr val="FFFFFF"/>
          </a:solidFill>
          <a:ln w="636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orma libre 28">
            <a:extLst>
              <a:ext uri="{FF2B5EF4-FFF2-40B4-BE49-F238E27FC236}">
                <a16:creationId xmlns:a16="http://schemas.microsoft.com/office/drawing/2014/main" id="{0F6847DB-2ED7-0F45-9514-29B0963FD9F6}"/>
              </a:ext>
            </a:extLst>
          </p:cNvPr>
          <p:cNvSpPr/>
          <p:nvPr/>
        </p:nvSpPr>
        <p:spPr>
          <a:xfrm rot="10800000">
            <a:off x="8810598" y="-6410"/>
            <a:ext cx="2925647" cy="2109324"/>
          </a:xfrm>
          <a:custGeom>
            <a:avLst/>
            <a:gdLst>
              <a:gd name="connsiteX0" fmla="*/ 1645916 w 2925647"/>
              <a:gd name="connsiteY0" fmla="*/ 2109324 h 2109324"/>
              <a:gd name="connsiteX1" fmla="*/ 0 w 2925647"/>
              <a:gd name="connsiteY1" fmla="*/ 2109324 h 2109324"/>
              <a:gd name="connsiteX2" fmla="*/ 69400 w 2925647"/>
              <a:gd name="connsiteY2" fmla="*/ 2024412 h 2109324"/>
              <a:gd name="connsiteX3" fmla="*/ 1922666 w 2925647"/>
              <a:gd name="connsiteY3" fmla="*/ 171771 h 2109324"/>
              <a:gd name="connsiteX4" fmla="*/ 2338040 w 2925647"/>
              <a:gd name="connsiteY4" fmla="*/ 1 h 2109324"/>
              <a:gd name="connsiteX5" fmla="*/ 2338294 w 2925647"/>
              <a:gd name="connsiteY5" fmla="*/ 192 h 2109324"/>
              <a:gd name="connsiteX6" fmla="*/ 2753604 w 2925647"/>
              <a:gd name="connsiteY6" fmla="*/ 171962 h 2109324"/>
              <a:gd name="connsiteX7" fmla="*/ 2753604 w 2925647"/>
              <a:gd name="connsiteY7" fmla="*/ 1002314 h 2109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5647" h="2109324">
                <a:moveTo>
                  <a:pt x="1645916" y="2109324"/>
                </a:moveTo>
                <a:lnTo>
                  <a:pt x="0" y="2109324"/>
                </a:lnTo>
                <a:lnTo>
                  <a:pt x="69400" y="2024412"/>
                </a:lnTo>
                <a:lnTo>
                  <a:pt x="1922666" y="171771"/>
                </a:lnTo>
                <a:cubicBezTo>
                  <a:pt x="2032716" y="61558"/>
                  <a:pt x="2182227" y="-260"/>
                  <a:pt x="2338040" y="1"/>
                </a:cubicBezTo>
                <a:lnTo>
                  <a:pt x="2338294" y="192"/>
                </a:lnTo>
                <a:cubicBezTo>
                  <a:pt x="2494107" y="-50"/>
                  <a:pt x="2643555" y="61768"/>
                  <a:pt x="2753604" y="171962"/>
                </a:cubicBezTo>
                <a:cubicBezTo>
                  <a:pt x="2982995" y="401270"/>
                  <a:pt x="2982995" y="773006"/>
                  <a:pt x="2753604" y="1002314"/>
                </a:cubicBezTo>
                <a:close/>
              </a:path>
            </a:pathLst>
          </a:custGeom>
          <a:gradFill>
            <a:gsLst>
              <a:gs pos="0">
                <a:srgbClr val="F9F9F9"/>
              </a:gs>
              <a:gs pos="100000">
                <a:srgbClr val="F2F2F2"/>
              </a:gs>
            </a:gsLst>
            <a:lin ang="5400000" scaled="1"/>
          </a:gradFill>
          <a:ln w="63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orma libre 29">
            <a:extLst>
              <a:ext uri="{FF2B5EF4-FFF2-40B4-BE49-F238E27FC236}">
                <a16:creationId xmlns:a16="http://schemas.microsoft.com/office/drawing/2014/main" id="{144286D1-80AA-BB47-ACDA-C790F9586BC6}"/>
              </a:ext>
            </a:extLst>
          </p:cNvPr>
          <p:cNvSpPr/>
          <p:nvPr/>
        </p:nvSpPr>
        <p:spPr>
          <a:xfrm>
            <a:off x="10589698" y="-6409"/>
            <a:ext cx="1616602" cy="1253269"/>
          </a:xfrm>
          <a:custGeom>
            <a:avLst/>
            <a:gdLst>
              <a:gd name="connsiteX0" fmla="*/ 702874 w 1616602"/>
              <a:gd name="connsiteY0" fmla="*/ 0 h 1253269"/>
              <a:gd name="connsiteX1" fmla="*/ 1616602 w 1616602"/>
              <a:gd name="connsiteY1" fmla="*/ 0 h 1253269"/>
              <a:gd name="connsiteX2" fmla="*/ 1616602 w 1616602"/>
              <a:gd name="connsiteY2" fmla="*/ 158611 h 1253269"/>
              <a:gd name="connsiteX3" fmla="*/ 1596120 w 1616602"/>
              <a:gd name="connsiteY3" fmla="*/ 197502 h 1253269"/>
              <a:gd name="connsiteX4" fmla="*/ 1546184 w 1616602"/>
              <a:gd name="connsiteY4" fmla="*/ 258585 h 1253269"/>
              <a:gd name="connsiteX5" fmla="*/ 665155 w 1616602"/>
              <a:gd name="connsiteY5" fmla="*/ 1139195 h 1253269"/>
              <a:gd name="connsiteX6" fmla="*/ 665092 w 1616602"/>
              <a:gd name="connsiteY6" fmla="*/ 1139233 h 1253269"/>
              <a:gd name="connsiteX7" fmla="*/ 114146 w 1616602"/>
              <a:gd name="connsiteY7" fmla="*/ 1139195 h 1253269"/>
              <a:gd name="connsiteX8" fmla="*/ 114082 w 1616602"/>
              <a:gd name="connsiteY8" fmla="*/ 1139157 h 1253269"/>
              <a:gd name="connsiteX9" fmla="*/ 114146 w 1616602"/>
              <a:gd name="connsiteY9" fmla="*/ 588448 h 125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6602" h="1253269">
                <a:moveTo>
                  <a:pt x="702874" y="0"/>
                </a:moveTo>
                <a:lnTo>
                  <a:pt x="1616602" y="0"/>
                </a:lnTo>
                <a:lnTo>
                  <a:pt x="1616602" y="158611"/>
                </a:lnTo>
                <a:lnTo>
                  <a:pt x="1596120" y="197502"/>
                </a:lnTo>
                <a:cubicBezTo>
                  <a:pt x="1581852" y="219093"/>
                  <a:pt x="1565207" y="239578"/>
                  <a:pt x="1546184" y="258585"/>
                </a:cubicBezTo>
                <a:lnTo>
                  <a:pt x="665155" y="1139195"/>
                </a:lnTo>
                <a:cubicBezTo>
                  <a:pt x="665155" y="1139208"/>
                  <a:pt x="665155" y="1139221"/>
                  <a:pt x="665092" y="1139233"/>
                </a:cubicBezTo>
                <a:cubicBezTo>
                  <a:pt x="512971" y="1291295"/>
                  <a:pt x="266267" y="1291282"/>
                  <a:pt x="114146" y="1139195"/>
                </a:cubicBezTo>
                <a:cubicBezTo>
                  <a:pt x="114146" y="1139182"/>
                  <a:pt x="114146" y="1139170"/>
                  <a:pt x="114082" y="1139157"/>
                </a:cubicBezTo>
                <a:cubicBezTo>
                  <a:pt x="-38038" y="987070"/>
                  <a:pt x="-38038" y="740510"/>
                  <a:pt x="114146" y="588448"/>
                </a:cubicBezTo>
                <a:close/>
              </a:path>
            </a:pathLst>
          </a:custGeom>
          <a:solidFill>
            <a:srgbClr val="006F81"/>
          </a:solidFill>
          <a:ln w="636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orma libre 31">
            <a:extLst>
              <a:ext uri="{FF2B5EF4-FFF2-40B4-BE49-F238E27FC236}">
                <a16:creationId xmlns:a16="http://schemas.microsoft.com/office/drawing/2014/main" id="{4716F194-2110-674B-BA48-C0DB9FF36A1E}"/>
              </a:ext>
            </a:extLst>
          </p:cNvPr>
          <p:cNvSpPr/>
          <p:nvPr/>
        </p:nvSpPr>
        <p:spPr>
          <a:xfrm>
            <a:off x="10796270" y="-6410"/>
            <a:ext cx="1410030" cy="2138640"/>
          </a:xfrm>
          <a:custGeom>
            <a:avLst/>
            <a:gdLst>
              <a:gd name="connsiteX0" fmla="*/ 1400165 w 1410030"/>
              <a:gd name="connsiteY0" fmla="*/ 0 h 2138640"/>
              <a:gd name="connsiteX1" fmla="*/ 1410030 w 1410030"/>
              <a:gd name="connsiteY1" fmla="*/ 0 h 2138640"/>
              <a:gd name="connsiteX2" fmla="*/ 1410030 w 1410030"/>
              <a:gd name="connsiteY2" fmla="*/ 298515 h 2138640"/>
              <a:gd name="connsiteX3" fmla="*/ 307481 w 1410030"/>
              <a:gd name="connsiteY3" fmla="*/ 1400541 h 2138640"/>
              <a:gd name="connsiteX4" fmla="*/ 303725 w 1410030"/>
              <a:gd name="connsiteY4" fmla="*/ 1404275 h 2138640"/>
              <a:gd name="connsiteX5" fmla="*/ 307481 w 1410030"/>
              <a:gd name="connsiteY5" fmla="*/ 1835038 h 2138640"/>
              <a:gd name="connsiteX6" fmla="*/ 738447 w 1410030"/>
              <a:gd name="connsiteY6" fmla="*/ 1831303 h 2138640"/>
              <a:gd name="connsiteX7" fmla="*/ 1410030 w 1410030"/>
              <a:gd name="connsiteY7" fmla="*/ 1160065 h 2138640"/>
              <a:gd name="connsiteX8" fmla="*/ 1410030 w 1410030"/>
              <a:gd name="connsiteY8" fmla="*/ 1468527 h 2138640"/>
              <a:gd name="connsiteX9" fmla="*/ 892732 w 1410030"/>
              <a:gd name="connsiteY9" fmla="*/ 1985579 h 2138640"/>
              <a:gd name="connsiteX10" fmla="*/ 153196 w 1410030"/>
              <a:gd name="connsiteY10" fmla="*/ 1985579 h 2138640"/>
              <a:gd name="connsiteX11" fmla="*/ 153132 w 1410030"/>
              <a:gd name="connsiteY11" fmla="*/ 1985528 h 2138640"/>
              <a:gd name="connsiteX12" fmla="*/ 153196 w 1410030"/>
              <a:gd name="connsiteY12" fmla="*/ 1246329 h 213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10030" h="2138640">
                <a:moveTo>
                  <a:pt x="1400165" y="0"/>
                </a:moveTo>
                <a:lnTo>
                  <a:pt x="1410030" y="0"/>
                </a:lnTo>
                <a:lnTo>
                  <a:pt x="1410030" y="298515"/>
                </a:lnTo>
                <a:lnTo>
                  <a:pt x="307481" y="1400541"/>
                </a:lnTo>
                <a:cubicBezTo>
                  <a:pt x="306207" y="1401775"/>
                  <a:pt x="304998" y="1403022"/>
                  <a:pt x="303725" y="1404275"/>
                </a:cubicBezTo>
                <a:cubicBezTo>
                  <a:pt x="185784" y="1524260"/>
                  <a:pt x="187439" y="1717120"/>
                  <a:pt x="307481" y="1835038"/>
                </a:cubicBezTo>
                <a:cubicBezTo>
                  <a:pt x="427522" y="1952962"/>
                  <a:pt x="620442" y="1951288"/>
                  <a:pt x="738447" y="1831303"/>
                </a:cubicBezTo>
                <a:lnTo>
                  <a:pt x="1410030" y="1160065"/>
                </a:lnTo>
                <a:lnTo>
                  <a:pt x="1410030" y="1468527"/>
                </a:lnTo>
                <a:lnTo>
                  <a:pt x="892732" y="1985579"/>
                </a:lnTo>
                <a:cubicBezTo>
                  <a:pt x="688483" y="2189661"/>
                  <a:pt x="357445" y="2189661"/>
                  <a:pt x="153196" y="1985579"/>
                </a:cubicBezTo>
                <a:cubicBezTo>
                  <a:pt x="153196" y="1985560"/>
                  <a:pt x="153132" y="1985547"/>
                  <a:pt x="153132" y="1985528"/>
                </a:cubicBezTo>
                <a:cubicBezTo>
                  <a:pt x="-51055" y="1781388"/>
                  <a:pt x="-51055" y="1450437"/>
                  <a:pt x="153196" y="1246329"/>
                </a:cubicBezTo>
                <a:close/>
              </a:path>
            </a:pathLst>
          </a:custGeom>
          <a:solidFill>
            <a:srgbClr val="9B0002"/>
          </a:solidFill>
          <a:ln w="636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orma libre 34">
            <a:extLst>
              <a:ext uri="{FF2B5EF4-FFF2-40B4-BE49-F238E27FC236}">
                <a16:creationId xmlns:a16="http://schemas.microsoft.com/office/drawing/2014/main" id="{B1A39CA0-FA9B-894D-A892-DC31CBFEB5BC}"/>
              </a:ext>
            </a:extLst>
          </p:cNvPr>
          <p:cNvSpPr/>
          <p:nvPr/>
        </p:nvSpPr>
        <p:spPr>
          <a:xfrm rot="10800000">
            <a:off x="6734662" y="-6411"/>
            <a:ext cx="1965422" cy="1696922"/>
          </a:xfrm>
          <a:custGeom>
            <a:avLst/>
            <a:gdLst>
              <a:gd name="connsiteX0" fmla="*/ 535644 w 1965422"/>
              <a:gd name="connsiteY0" fmla="*/ 1696922 h 1696922"/>
              <a:gd name="connsiteX1" fmla="*/ 0 w 1965422"/>
              <a:gd name="connsiteY1" fmla="*/ 1696922 h 1696922"/>
              <a:gd name="connsiteX2" fmla="*/ 1642348 w 1965422"/>
              <a:gd name="connsiteY2" fmla="*/ 55476 h 1696922"/>
              <a:gd name="connsiteX3" fmla="*/ 1776011 w 1965422"/>
              <a:gd name="connsiteY3" fmla="*/ 0 h 1696922"/>
              <a:gd name="connsiteX4" fmla="*/ 1909865 w 1965422"/>
              <a:gd name="connsiteY4" fmla="*/ 55405 h 1696922"/>
              <a:gd name="connsiteX5" fmla="*/ 1909992 w 1965422"/>
              <a:gd name="connsiteY5" fmla="*/ 323247 h 169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65422" h="1696922">
                <a:moveTo>
                  <a:pt x="535644" y="1696922"/>
                </a:moveTo>
                <a:lnTo>
                  <a:pt x="0" y="1696922"/>
                </a:lnTo>
                <a:lnTo>
                  <a:pt x="1642348" y="55476"/>
                </a:lnTo>
                <a:cubicBezTo>
                  <a:pt x="1677737" y="19982"/>
                  <a:pt x="1725855" y="23"/>
                  <a:pt x="1776011" y="0"/>
                </a:cubicBezTo>
                <a:cubicBezTo>
                  <a:pt x="1826230" y="19"/>
                  <a:pt x="1874348" y="19945"/>
                  <a:pt x="1909865" y="55405"/>
                </a:cubicBezTo>
                <a:cubicBezTo>
                  <a:pt x="1983888" y="129330"/>
                  <a:pt x="1983952" y="249247"/>
                  <a:pt x="1909992" y="323247"/>
                </a:cubicBezTo>
                <a:close/>
              </a:path>
            </a:pathLst>
          </a:custGeom>
          <a:gradFill>
            <a:gsLst>
              <a:gs pos="0">
                <a:srgbClr val="F9F9F9"/>
              </a:gs>
              <a:gs pos="67000">
                <a:srgbClr val="F2F2F2"/>
              </a:gs>
            </a:gsLst>
            <a:lin ang="5400000" scaled="1"/>
          </a:gradFill>
          <a:ln w="6362"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orma libre 36">
            <a:extLst>
              <a:ext uri="{FF2B5EF4-FFF2-40B4-BE49-F238E27FC236}">
                <a16:creationId xmlns:a16="http://schemas.microsoft.com/office/drawing/2014/main" id="{865B8310-1AB2-CC4B-A223-7F5CC8DBF642}"/>
              </a:ext>
            </a:extLst>
          </p:cNvPr>
          <p:cNvSpPr/>
          <p:nvPr/>
        </p:nvSpPr>
        <p:spPr>
          <a:xfrm>
            <a:off x="11012618" y="292104"/>
            <a:ext cx="1193683" cy="1623883"/>
          </a:xfrm>
          <a:custGeom>
            <a:avLst/>
            <a:gdLst>
              <a:gd name="connsiteX0" fmla="*/ 1193683 w 1193683"/>
              <a:gd name="connsiteY0" fmla="*/ 0 h 1623883"/>
              <a:gd name="connsiteX1" fmla="*/ 1193683 w 1193683"/>
              <a:gd name="connsiteY1" fmla="*/ 861551 h 1623883"/>
              <a:gd name="connsiteX2" fmla="*/ 522100 w 1193683"/>
              <a:gd name="connsiteY2" fmla="*/ 1532789 h 1623883"/>
              <a:gd name="connsiteX3" fmla="*/ 91133 w 1193683"/>
              <a:gd name="connsiteY3" fmla="*/ 1536524 h 1623883"/>
              <a:gd name="connsiteX4" fmla="*/ 87377 w 1193683"/>
              <a:gd name="connsiteY4" fmla="*/ 1105761 h 1623883"/>
              <a:gd name="connsiteX5" fmla="*/ 91133 w 1193683"/>
              <a:gd name="connsiteY5" fmla="*/ 1102027 h 162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683" h="1623883">
                <a:moveTo>
                  <a:pt x="1193683" y="0"/>
                </a:moveTo>
                <a:lnTo>
                  <a:pt x="1193683" y="861551"/>
                </a:lnTo>
                <a:lnTo>
                  <a:pt x="522100" y="1532789"/>
                </a:lnTo>
                <a:cubicBezTo>
                  <a:pt x="404094" y="1652774"/>
                  <a:pt x="211175" y="1654448"/>
                  <a:pt x="91133" y="1536524"/>
                </a:cubicBezTo>
                <a:cubicBezTo>
                  <a:pt x="-28909" y="1418606"/>
                  <a:pt x="-30564" y="1225746"/>
                  <a:pt x="87377" y="1105761"/>
                </a:cubicBezTo>
                <a:cubicBezTo>
                  <a:pt x="88651" y="1104508"/>
                  <a:pt x="89860" y="1103261"/>
                  <a:pt x="91133" y="1102027"/>
                </a:cubicBezTo>
                <a:close/>
              </a:path>
            </a:pathLst>
          </a:custGeom>
          <a:solidFill>
            <a:srgbClr val="FFFFFF"/>
          </a:solidFill>
          <a:ln w="6362"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CuadroTexto 40">
            <a:extLst>
              <a:ext uri="{FF2B5EF4-FFF2-40B4-BE49-F238E27FC236}">
                <a16:creationId xmlns:a16="http://schemas.microsoft.com/office/drawing/2014/main" id="{56D84AD0-BF3A-9044-AAE3-8992575F5B2F}"/>
              </a:ext>
            </a:extLst>
          </p:cNvPr>
          <p:cNvSpPr txBox="1"/>
          <p:nvPr/>
        </p:nvSpPr>
        <p:spPr>
          <a:xfrm>
            <a:off x="309918" y="4239334"/>
            <a:ext cx="36585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mj-lt"/>
                <a:ea typeface="+mn-ea"/>
                <a:cs typeface="Times New Roman" panose="02020603050405020304" pitchFamily="18" charset="0"/>
              </a:rPr>
              <a:t>Geriatric Psychiatry Community Services of Ottawa</a:t>
            </a:r>
          </a:p>
        </p:txBody>
      </p:sp>
      <p:pic>
        <p:nvPicPr>
          <p:cNvPr id="14" name="Image 13">
            <a:extLst>
              <a:ext uri="{FF2B5EF4-FFF2-40B4-BE49-F238E27FC236}">
                <a16:creationId xmlns:a16="http://schemas.microsoft.com/office/drawing/2014/main" id="{388B530F-79EA-834C-8956-DB780674DF84}"/>
              </a:ext>
            </a:extLst>
          </p:cNvPr>
          <p:cNvPicPr>
            <a:picLocks noChangeAspect="1"/>
          </p:cNvPicPr>
          <p:nvPr/>
        </p:nvPicPr>
        <p:blipFill>
          <a:blip r:embed="rId3"/>
          <a:stretch>
            <a:fillRect/>
          </a:stretch>
        </p:blipFill>
        <p:spPr>
          <a:xfrm>
            <a:off x="739790" y="3051014"/>
            <a:ext cx="2742979" cy="1028617"/>
          </a:xfrm>
          <a:prstGeom prst="rect">
            <a:avLst/>
          </a:prstGeom>
        </p:spPr>
      </p:pic>
      <p:sp>
        <p:nvSpPr>
          <p:cNvPr id="2" name="CuadroTexto 40">
            <a:extLst>
              <a:ext uri="{FF2B5EF4-FFF2-40B4-BE49-F238E27FC236}">
                <a16:creationId xmlns:a16="http://schemas.microsoft.com/office/drawing/2014/main" id="{6D6E374D-560F-2888-F596-AB52B35A5C42}"/>
              </a:ext>
            </a:extLst>
          </p:cNvPr>
          <p:cNvSpPr txBox="1"/>
          <p:nvPr/>
        </p:nvSpPr>
        <p:spPr>
          <a:xfrm>
            <a:off x="5879651" y="1794407"/>
            <a:ext cx="63266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Thank you!</a:t>
            </a:r>
          </a:p>
        </p:txBody>
      </p:sp>
      <p:sp>
        <p:nvSpPr>
          <p:cNvPr id="3" name="CuadroTexto 40">
            <a:extLst>
              <a:ext uri="{FF2B5EF4-FFF2-40B4-BE49-F238E27FC236}">
                <a16:creationId xmlns:a16="http://schemas.microsoft.com/office/drawing/2014/main" id="{5413B708-41A4-2AD7-9515-E3D40CB8DE40}"/>
              </a:ext>
            </a:extLst>
          </p:cNvPr>
          <p:cNvSpPr txBox="1"/>
          <p:nvPr/>
        </p:nvSpPr>
        <p:spPr>
          <a:xfrm>
            <a:off x="5885264" y="3746891"/>
            <a:ext cx="5647938" cy="1692771"/>
          </a:xfrm>
          <a:prstGeom prst="rect">
            <a:avLst/>
          </a:prstGeom>
          <a:noFill/>
        </p:spPr>
        <p:txBody>
          <a:bodyPr wrap="square" rtlCol="0">
            <a:spAutoFit/>
          </a:bodyPr>
          <a:lstStyle/>
          <a:p>
            <a:pPr>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Kaitlyn Borutskie, BScN, 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Psychogeriatric Resource Consultant (PRC)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hlinkClick r:id="rId4"/>
              </a:rPr>
              <a:t>kborutskie@bruyere.org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rPr>
              <a:t>	613-562-9777 x5255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Times New Roman" panose="02020603050405020304" pitchFamily="18" charset="0"/>
            </a:endParaRPr>
          </a:p>
        </p:txBody>
      </p:sp>
    </p:spTree>
    <p:extLst>
      <p:ext uri="{BB962C8B-B14F-4D97-AF65-F5344CB8AC3E}">
        <p14:creationId xmlns:p14="http://schemas.microsoft.com/office/powerpoint/2010/main" val="3767977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uadroTexto 3">
            <a:extLst>
              <a:ext uri="{FF2B5EF4-FFF2-40B4-BE49-F238E27FC236}">
                <a16:creationId xmlns:a16="http://schemas.microsoft.com/office/drawing/2014/main" id="{0994FF8C-7618-66D7-B681-2FF0299F3892}"/>
              </a:ext>
            </a:extLst>
          </p:cNvPr>
          <p:cNvSpPr txBox="1">
            <a:spLocks noChangeArrowheads="1"/>
          </p:cNvSpPr>
          <p:nvPr/>
        </p:nvSpPr>
        <p:spPr bwMode="auto">
          <a:xfrm>
            <a:off x="1362270" y="975573"/>
            <a:ext cx="6149783" cy="523220"/>
          </a:xfrm>
          <a:prstGeom prst="rect">
            <a:avLst/>
          </a:prstGeom>
          <a:noFill/>
          <a:ln>
            <a:noFill/>
          </a:ln>
        </p:spPr>
        <p:txBody>
          <a:bodyPr wrap="square">
            <a:spAutoFit/>
          </a:bodyP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fontAlgn="base">
              <a:spcBef>
                <a:spcPct val="0"/>
              </a:spcBef>
              <a:spcAft>
                <a:spcPct val="0"/>
              </a:spcAft>
              <a:defRPr/>
            </a:pPr>
            <a:r>
              <a:rPr lang="en-US" altLang="en-US" sz="2800" b="1" dirty="0">
                <a:solidFill>
                  <a:srgbClr val="FFFFFF"/>
                </a:solidFill>
                <a:latin typeface="Calibri" panose="020F0502020204030204"/>
              </a:rPr>
              <a:t>Title</a:t>
            </a:r>
          </a:p>
        </p:txBody>
      </p:sp>
      <p:sp>
        <p:nvSpPr>
          <p:cNvPr id="20" name="Rectángulo redondeado 19">
            <a:extLst>
              <a:ext uri="{FF2B5EF4-FFF2-40B4-BE49-F238E27FC236}">
                <a16:creationId xmlns:a16="http://schemas.microsoft.com/office/drawing/2014/main" id="{CDD33AA7-2F9A-D971-4812-E7ABD1C90FBB}"/>
              </a:ext>
            </a:extLst>
          </p:cNvPr>
          <p:cNvSpPr/>
          <p:nvPr/>
        </p:nvSpPr>
        <p:spPr>
          <a:xfrm>
            <a:off x="877079" y="1522415"/>
            <a:ext cx="10804848" cy="3825875"/>
          </a:xfrm>
          <a:prstGeom prst="roundRect">
            <a:avLst>
              <a:gd name="adj" fmla="val 4951"/>
            </a:avLst>
          </a:prstGeom>
          <a:solidFill>
            <a:schemeClr val="bg1"/>
          </a:solidFill>
          <a:ln>
            <a:noFill/>
          </a:ln>
          <a:effectLst>
            <a:outerShdw blurRad="520700" dist="203200" dir="5580000" sx="68000" sy="68000" rotWithShape="0">
              <a:srgbClr val="60606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a:defRPr/>
            </a:pPr>
            <a:endParaRPr lang="en-US" sz="1351" dirty="0">
              <a:solidFill>
                <a:srgbClr val="FFFFFF"/>
              </a:solidFill>
              <a:latin typeface="Calibri" panose="020F0502020204030204"/>
            </a:endParaRPr>
          </a:p>
        </p:txBody>
      </p:sp>
      <p:sp>
        <p:nvSpPr>
          <p:cNvPr id="34" name="CuadroTexto 33">
            <a:extLst>
              <a:ext uri="{FF2B5EF4-FFF2-40B4-BE49-F238E27FC236}">
                <a16:creationId xmlns:a16="http://schemas.microsoft.com/office/drawing/2014/main" id="{C77A6FB7-0BA5-51C0-5FC0-7DDC2F2DD582}"/>
              </a:ext>
            </a:extLst>
          </p:cNvPr>
          <p:cNvSpPr txBox="1"/>
          <p:nvPr/>
        </p:nvSpPr>
        <p:spPr>
          <a:xfrm>
            <a:off x="1052054" y="1522415"/>
            <a:ext cx="10262867" cy="4134465"/>
          </a:xfrm>
          <a:prstGeom prst="rect">
            <a:avLst/>
          </a:prstGeom>
          <a:noFill/>
        </p:spPr>
        <p:txBody>
          <a:bodyPr wrap="square" lIns="0" anchor="ct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82588" indent="-380990">
              <a:spcBef>
                <a:spcPts val="800"/>
              </a:spcBef>
              <a:buSzPts val="2400"/>
              <a:buFont typeface="Arial" panose="020B0604020202020204" pitchFamily="34" charset="0"/>
              <a:buChar char="•"/>
            </a:pPr>
            <a:r>
              <a:rPr lang="en-US" sz="2000" dirty="0">
                <a:latin typeface="Abadi Extra Light" panose="020B0204020104020204" pitchFamily="34" charset="0"/>
                <a:ea typeface="Roboto Slab" pitchFamily="2" charset="0"/>
                <a:cs typeface="Roboto Slab" pitchFamily="2" charset="0"/>
              </a:rPr>
              <a:t>Alzheimer’s Society. (2017). Person-Centered Language Guidelines. [PDF]. </a:t>
            </a:r>
            <a:r>
              <a:rPr lang="en-US" sz="2000" dirty="0">
                <a:latin typeface="Abadi Extra Light" panose="020B0204020104020204" pitchFamily="34" charset="0"/>
                <a:ea typeface="Roboto Slab" pitchFamily="2" charset="0"/>
                <a:cs typeface="Roboto Slab" pitchFamily="2" charset="0"/>
                <a:hlinkClick r:id="rId3"/>
              </a:rPr>
              <a:t>https://alzheimer.ca/sites/default/files/documents/Person-centred-language-guidelines_Alzheimer-Society.pdf</a:t>
            </a:r>
            <a:r>
              <a:rPr lang="en-US" sz="2000" dirty="0">
                <a:latin typeface="Abadi Extra Light" panose="020B0204020104020204" pitchFamily="34" charset="0"/>
                <a:ea typeface="Roboto Slab" pitchFamily="2" charset="0"/>
                <a:cs typeface="Roboto Slab" pitchFamily="2" charset="0"/>
              </a:rPr>
              <a:t> </a:t>
            </a:r>
          </a:p>
          <a:p>
            <a:pPr marL="482588" indent="-380990">
              <a:spcBef>
                <a:spcPts val="800"/>
              </a:spcBef>
              <a:buSzPts val="2400"/>
              <a:buFont typeface="Arial" panose="020B0604020202020204" pitchFamily="34" charset="0"/>
              <a:buChar char="•"/>
            </a:pPr>
            <a:r>
              <a:rPr lang="en-US" sz="2000" dirty="0" err="1">
                <a:latin typeface="Abadi Extra Light" panose="020B0204020104020204" pitchFamily="34" charset="0"/>
                <a:ea typeface="Roboto Slab" pitchFamily="2" charset="0"/>
                <a:cs typeface="Roboto Slab" pitchFamily="2" charset="0"/>
              </a:rPr>
              <a:t>Bolby</a:t>
            </a:r>
            <a:r>
              <a:rPr lang="en-US" sz="2000" dirty="0">
                <a:latin typeface="Abadi Extra Light" panose="020B0204020104020204" pitchFamily="34" charset="0"/>
                <a:ea typeface="Roboto Slab" pitchFamily="2" charset="0"/>
                <a:cs typeface="Roboto Slab" pitchFamily="2" charset="0"/>
              </a:rPr>
              <a:t> Sifton et al. (2011). </a:t>
            </a:r>
            <a:r>
              <a:rPr lang="en-US" sz="2000" i="1" dirty="0">
                <a:latin typeface="Abadi Extra Light" panose="020B0204020104020204" pitchFamily="34" charset="0"/>
                <a:ea typeface="Roboto Slab" pitchFamily="2" charset="0"/>
                <a:cs typeface="Roboto Slab" pitchFamily="2" charset="0"/>
              </a:rPr>
              <a:t>Living with Alzheimer’s Disease and Related Dementias: A Manual of Resources, References, and Information</a:t>
            </a:r>
            <a:r>
              <a:rPr lang="en-US" sz="2000" dirty="0">
                <a:latin typeface="Abadi Extra Light" panose="020B0204020104020204" pitchFamily="34" charset="0"/>
                <a:ea typeface="Roboto Slab" pitchFamily="2" charset="0"/>
                <a:cs typeface="Roboto Slab" pitchFamily="2" charset="0"/>
              </a:rPr>
              <a:t>. CAOT Publications, 192p. </a:t>
            </a:r>
          </a:p>
          <a:p>
            <a:pPr marL="482588" indent="-380990">
              <a:spcBef>
                <a:spcPts val="800"/>
              </a:spcBef>
              <a:buSzPts val="2400"/>
              <a:buFont typeface="Arial" panose="020B0604020202020204" pitchFamily="34" charset="0"/>
              <a:buChar char="•"/>
            </a:pPr>
            <a:r>
              <a:rPr lang="en-US" sz="2000" dirty="0">
                <a:latin typeface="Abadi Extra Light" panose="020B0204020104020204" pitchFamily="34" charset="0"/>
                <a:ea typeface="Roboto Slab" pitchFamily="2" charset="0"/>
                <a:cs typeface="Roboto Slab" pitchFamily="2" charset="0"/>
              </a:rPr>
              <a:t>Keeping Busy (2014-2024). </a:t>
            </a:r>
            <a:r>
              <a:rPr lang="en-US" sz="2000" dirty="0">
                <a:latin typeface="Abadi Extra Light" panose="020B0204020104020204" pitchFamily="34" charset="0"/>
                <a:ea typeface="Roboto Slab" pitchFamily="2" charset="0"/>
                <a:cs typeface="Roboto Slab" pitchFamily="2" charset="0"/>
                <a:hlinkClick r:id="rId4"/>
              </a:rPr>
              <a:t>https://keepingbusy.com/</a:t>
            </a:r>
            <a:r>
              <a:rPr lang="en-US" sz="2000" dirty="0">
                <a:latin typeface="Abadi Extra Light" panose="020B0204020104020204" pitchFamily="34" charset="0"/>
                <a:ea typeface="Roboto Slab" pitchFamily="2" charset="0"/>
                <a:cs typeface="Roboto Slab" pitchFamily="2" charset="0"/>
              </a:rPr>
              <a:t> </a:t>
            </a:r>
          </a:p>
          <a:p>
            <a:pPr marL="482588" indent="-380990">
              <a:spcBef>
                <a:spcPts val="800"/>
              </a:spcBef>
              <a:buSzPts val="2400"/>
              <a:buFont typeface="Arial" panose="020B0604020202020204" pitchFamily="34" charset="0"/>
              <a:buChar char="•"/>
            </a:pPr>
            <a:r>
              <a:rPr lang="en-US" sz="2000" dirty="0">
                <a:latin typeface="Abadi Extra Light" panose="020B0204020104020204" pitchFamily="34" charset="0"/>
                <a:ea typeface="Roboto Slab" pitchFamily="2" charset="0"/>
                <a:cs typeface="Roboto Slab" pitchFamily="2" charset="0"/>
              </a:rPr>
              <a:t>Reisberg, B. (1988) Functional Assessment Staging (FAST). </a:t>
            </a:r>
            <a:r>
              <a:rPr lang="en-US" sz="2000" i="1" dirty="0">
                <a:latin typeface="Abadi Extra Light" panose="020B0204020104020204" pitchFamily="34" charset="0"/>
                <a:ea typeface="Roboto Slab" pitchFamily="2" charset="0"/>
                <a:cs typeface="Roboto Slab" pitchFamily="2" charset="0"/>
              </a:rPr>
              <a:t>Psychopharmacology Bulletin</a:t>
            </a:r>
            <a:r>
              <a:rPr lang="en-US" sz="2000" dirty="0">
                <a:latin typeface="Abadi Extra Light" panose="020B0204020104020204" pitchFamily="34" charset="0"/>
                <a:ea typeface="Roboto Slab" pitchFamily="2" charset="0"/>
                <a:cs typeface="Roboto Slab" pitchFamily="2" charset="0"/>
              </a:rPr>
              <a:t>. 24:653- 659. *FAST available online in English:  </a:t>
            </a:r>
            <a:r>
              <a:rPr lang="en-US" sz="2000" dirty="0">
                <a:latin typeface="Abadi Extra Light" panose="020B0204020104020204" pitchFamily="34" charset="0"/>
                <a:ea typeface="Roboto Slab" pitchFamily="2" charset="0"/>
                <a:cs typeface="Roboto Slab" pitchFamily="2" charset="0"/>
                <a:hlinkClick r:id="rId5"/>
              </a:rPr>
              <a:t>http://www.mccare.com/pdf/fast.pdf</a:t>
            </a:r>
            <a:r>
              <a:rPr lang="en-US" sz="2000" dirty="0">
                <a:latin typeface="Abadi Extra Light" panose="020B0204020104020204" pitchFamily="34" charset="0"/>
                <a:ea typeface="Roboto Slab" pitchFamily="2" charset="0"/>
                <a:cs typeface="Roboto Slab" pitchFamily="2" charset="0"/>
              </a:rPr>
              <a:t> </a:t>
            </a:r>
          </a:p>
          <a:p>
            <a:pPr marL="482588" indent="-380990">
              <a:spcBef>
                <a:spcPts val="800"/>
              </a:spcBef>
              <a:buSzPts val="2400"/>
              <a:buFont typeface="Arial" panose="020B0604020202020204" pitchFamily="34" charset="0"/>
              <a:buChar char="•"/>
            </a:pPr>
            <a:r>
              <a:rPr lang="en-US" sz="2000" dirty="0" err="1">
                <a:latin typeface="Abadi Extra Light" panose="020B0204020104020204" pitchFamily="34" charset="0"/>
                <a:ea typeface="Roboto Slab" pitchFamily="2" charset="0"/>
                <a:cs typeface="Roboto Slab" pitchFamily="2" charset="0"/>
              </a:rPr>
              <a:t>Warchol</a:t>
            </a:r>
            <a:r>
              <a:rPr lang="en-US" sz="2000" dirty="0">
                <a:latin typeface="Abadi Extra Light" panose="020B0204020104020204" pitchFamily="34" charset="0"/>
                <a:ea typeface="Roboto Slab" pitchFamily="2" charset="0"/>
                <a:cs typeface="Roboto Slab" pitchFamily="2" charset="0"/>
              </a:rPr>
              <a:t>, K., Copeland, C., and Ebell, C. (2002). </a:t>
            </a:r>
            <a:r>
              <a:rPr lang="en-US" sz="2000" i="1" dirty="0">
                <a:latin typeface="Abadi Extra Light" panose="020B0204020104020204" pitchFamily="34" charset="0"/>
                <a:ea typeface="Roboto Slab" pitchFamily="2" charset="0"/>
                <a:cs typeface="Roboto Slab" pitchFamily="2" charset="0"/>
              </a:rPr>
              <a:t>Activity Planning Book: How to Provide a Therapeutic ADL and Leisure Activity Program for Persons with Dementia</a:t>
            </a:r>
            <a:r>
              <a:rPr lang="en-US" sz="2000" dirty="0">
                <a:latin typeface="Abadi Extra Light" panose="020B0204020104020204" pitchFamily="34" charset="0"/>
                <a:ea typeface="Roboto Slab" pitchFamily="2" charset="0"/>
                <a:cs typeface="Roboto Slab" pitchFamily="2" charset="0"/>
              </a:rPr>
              <a:t>. Dementia Care Specialists, Inc.</a:t>
            </a:r>
          </a:p>
          <a:p>
            <a:pPr eaLnBrk="0" fontAlgn="base" hangingPunct="0">
              <a:spcBef>
                <a:spcPct val="0"/>
              </a:spcBef>
              <a:spcAft>
                <a:spcPct val="0"/>
              </a:spcAft>
              <a:defRPr/>
            </a:pPr>
            <a:endParaRPr lang="en-US" altLang="en-US" sz="1600" dirty="0">
              <a:solidFill>
                <a:srgbClr val="24282C"/>
              </a:solidFill>
              <a:latin typeface="Montserrat" pitchFamily="2" charset="0"/>
            </a:endParaRPr>
          </a:p>
        </p:txBody>
      </p:sp>
      <p:sp>
        <p:nvSpPr>
          <p:cNvPr id="2" name="TextBox 1">
            <a:extLst>
              <a:ext uri="{FF2B5EF4-FFF2-40B4-BE49-F238E27FC236}">
                <a16:creationId xmlns:a16="http://schemas.microsoft.com/office/drawing/2014/main" id="{30347973-92A6-6157-3107-B06ACF101C36}"/>
              </a:ext>
            </a:extLst>
          </p:cNvPr>
          <p:cNvSpPr txBox="1"/>
          <p:nvPr/>
        </p:nvSpPr>
        <p:spPr>
          <a:xfrm>
            <a:off x="877079" y="454835"/>
            <a:ext cx="4950372" cy="553998"/>
          </a:xfrm>
          <a:prstGeom prst="rect">
            <a:avLst/>
          </a:prstGeom>
          <a:noFill/>
        </p:spPr>
        <p:txBody>
          <a:bodyPr wrap="square" rtlCol="0">
            <a:spAutoFit/>
          </a:bodyPr>
          <a:lstStyle/>
          <a:p>
            <a:r>
              <a:rPr lang="en-US" sz="3000" dirty="0"/>
              <a:t>References</a:t>
            </a:r>
          </a:p>
        </p:txBody>
      </p:sp>
    </p:spTree>
    <p:extLst>
      <p:ext uri="{BB962C8B-B14F-4D97-AF65-F5344CB8AC3E}">
        <p14:creationId xmlns:p14="http://schemas.microsoft.com/office/powerpoint/2010/main" val="3620274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596770" y="1826001"/>
            <a:ext cx="10998459"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a:buClr>
                <a:srgbClr val="800000"/>
              </a:buClr>
              <a:defRPr/>
            </a:pPr>
            <a:r>
              <a:rPr lang="en-US" altLang="en-US" sz="2000" dirty="0">
                <a:solidFill>
                  <a:schemeClr val="accent5">
                    <a:lumMod val="25000"/>
                  </a:schemeClr>
                </a:solidFill>
                <a:latin typeface="Calibri" panose="020F0502020204030204" pitchFamily="34" charset="0"/>
              </a:rPr>
              <a:t>Six psychological needs that are essential to all people:</a:t>
            </a:r>
          </a:p>
          <a:p>
            <a:pPr marL="914400" lvl="1" indent="-457200" algn="l">
              <a:lnSpc>
                <a:spcPct val="150000"/>
              </a:lnSpc>
              <a:buClr>
                <a:srgbClr val="800000"/>
              </a:buClr>
              <a:buFont typeface="Wingdings" panose="05000000000000000000" pitchFamily="2" charset="2"/>
              <a:buChar char="v"/>
              <a:defRPr/>
            </a:pPr>
            <a:r>
              <a:rPr lang="en-US" altLang="en-US" sz="2000" b="1" dirty="0">
                <a:solidFill>
                  <a:srgbClr val="860000"/>
                </a:solidFill>
                <a:latin typeface="Calibri" panose="020F0502020204030204" pitchFamily="34" charset="0"/>
              </a:rPr>
              <a:t>Love</a:t>
            </a:r>
            <a:r>
              <a:rPr lang="en-US" altLang="en-US" sz="2000" dirty="0">
                <a:solidFill>
                  <a:schemeClr val="accent5">
                    <a:lumMod val="25000"/>
                  </a:schemeClr>
                </a:solidFill>
                <a:latin typeface="Calibri" panose="020F0502020204030204" pitchFamily="34" charset="0"/>
              </a:rPr>
              <a:t>: unconditional acceptance and empathy</a:t>
            </a:r>
          </a:p>
          <a:p>
            <a:pPr marL="914400" lvl="1" indent="-457200" algn="l">
              <a:lnSpc>
                <a:spcPct val="150000"/>
              </a:lnSpc>
              <a:buClr>
                <a:srgbClr val="800000"/>
              </a:buClr>
              <a:buFont typeface="Wingdings" panose="05000000000000000000" pitchFamily="2" charset="2"/>
              <a:buChar char="v"/>
              <a:defRPr/>
            </a:pPr>
            <a:r>
              <a:rPr lang="en-US" altLang="en-US" sz="2000" b="1" dirty="0">
                <a:solidFill>
                  <a:srgbClr val="860000"/>
                </a:solidFill>
                <a:latin typeface="Calibri" panose="020F0502020204030204" pitchFamily="34" charset="0"/>
              </a:rPr>
              <a:t>Comfort</a:t>
            </a:r>
            <a:r>
              <a:rPr lang="en-US" altLang="en-US" sz="2000" dirty="0">
                <a:solidFill>
                  <a:schemeClr val="accent5">
                    <a:lumMod val="25000"/>
                  </a:schemeClr>
                </a:solidFill>
                <a:latin typeface="Calibri" panose="020F0502020204030204" pitchFamily="34" charset="0"/>
              </a:rPr>
              <a:t>: security, warmth and proximity</a:t>
            </a:r>
          </a:p>
          <a:p>
            <a:pPr marL="914400" lvl="1" indent="-457200" algn="l">
              <a:lnSpc>
                <a:spcPct val="150000"/>
              </a:lnSpc>
              <a:buClr>
                <a:srgbClr val="800000"/>
              </a:buClr>
              <a:buFont typeface="Wingdings" panose="05000000000000000000" pitchFamily="2" charset="2"/>
              <a:buChar char="v"/>
              <a:defRPr/>
            </a:pPr>
            <a:r>
              <a:rPr lang="en-US" altLang="en-US" sz="2000" b="1" dirty="0">
                <a:solidFill>
                  <a:srgbClr val="860000"/>
                </a:solidFill>
                <a:latin typeface="Calibri" panose="020F0502020204030204" pitchFamily="34" charset="0"/>
              </a:rPr>
              <a:t>Identity</a:t>
            </a:r>
            <a:r>
              <a:rPr lang="en-US" altLang="en-US" sz="2000" dirty="0">
                <a:solidFill>
                  <a:schemeClr val="accent5">
                    <a:lumMod val="25000"/>
                  </a:schemeClr>
                </a:solidFill>
                <a:latin typeface="Calibri" panose="020F0502020204030204" pitchFamily="34" charset="0"/>
              </a:rPr>
              <a:t>: connection to oneself (past and present)</a:t>
            </a:r>
          </a:p>
          <a:p>
            <a:pPr marL="914400" lvl="1" indent="-457200" algn="l">
              <a:lnSpc>
                <a:spcPct val="150000"/>
              </a:lnSpc>
              <a:buClr>
                <a:srgbClr val="800000"/>
              </a:buClr>
              <a:buFont typeface="Wingdings" panose="05000000000000000000" pitchFamily="2" charset="2"/>
              <a:buChar char="v"/>
              <a:defRPr/>
            </a:pPr>
            <a:r>
              <a:rPr lang="en-US" altLang="en-US" sz="2000" b="1" dirty="0">
                <a:solidFill>
                  <a:srgbClr val="860000"/>
                </a:solidFill>
                <a:latin typeface="Calibri" panose="020F0502020204030204" pitchFamily="34" charset="0"/>
              </a:rPr>
              <a:t>Attachment</a:t>
            </a:r>
            <a:r>
              <a:rPr lang="en-US" altLang="en-US" sz="2000" dirty="0">
                <a:solidFill>
                  <a:schemeClr val="accent5">
                    <a:lumMod val="25000"/>
                  </a:schemeClr>
                </a:solidFill>
                <a:latin typeface="Calibri" panose="020F0502020204030204" pitchFamily="34" charset="0"/>
              </a:rPr>
              <a:t>: our connections in life</a:t>
            </a:r>
          </a:p>
          <a:p>
            <a:pPr marL="914400" lvl="1" indent="-457200" algn="l">
              <a:lnSpc>
                <a:spcPct val="150000"/>
              </a:lnSpc>
              <a:buClr>
                <a:srgbClr val="800000"/>
              </a:buClr>
              <a:buFont typeface="Wingdings" panose="05000000000000000000" pitchFamily="2" charset="2"/>
              <a:buChar char="v"/>
              <a:defRPr/>
            </a:pPr>
            <a:r>
              <a:rPr lang="en-US" altLang="en-US" sz="2000" b="1" dirty="0">
                <a:solidFill>
                  <a:srgbClr val="860000"/>
                </a:solidFill>
                <a:latin typeface="Calibri" panose="020F0502020204030204" pitchFamily="34" charset="0"/>
              </a:rPr>
              <a:t>Inclusion</a:t>
            </a:r>
            <a:r>
              <a:rPr lang="en-US" altLang="en-US" sz="2000" dirty="0">
                <a:solidFill>
                  <a:schemeClr val="accent5">
                    <a:lumMod val="25000"/>
                  </a:schemeClr>
                </a:solidFill>
                <a:latin typeface="Calibri" panose="020F0502020204030204" pitchFamily="34" charset="0"/>
              </a:rPr>
              <a:t>: being part of a social community; acceptance</a:t>
            </a:r>
          </a:p>
          <a:p>
            <a:pPr marL="914400" lvl="1" indent="-457200" algn="l">
              <a:spcBef>
                <a:spcPts val="1200"/>
              </a:spcBef>
              <a:buClr>
                <a:srgbClr val="800000"/>
              </a:buClr>
              <a:buFont typeface="Wingdings" panose="05000000000000000000" pitchFamily="2" charset="2"/>
              <a:buChar char="v"/>
              <a:defRPr/>
            </a:pPr>
            <a:r>
              <a:rPr lang="en-US" altLang="en-US" sz="2000" b="1" dirty="0">
                <a:solidFill>
                  <a:srgbClr val="860000"/>
                </a:solidFill>
                <a:latin typeface="Calibri" panose="020F0502020204030204" pitchFamily="34" charset="0"/>
              </a:rPr>
              <a:t>Meaningful occupation</a:t>
            </a:r>
            <a:r>
              <a:rPr lang="en-US" altLang="en-US" sz="2000" dirty="0">
                <a:solidFill>
                  <a:schemeClr val="accent5">
                    <a:lumMod val="25000"/>
                  </a:schemeClr>
                </a:solidFill>
                <a:latin typeface="Calibri" panose="020F0502020204030204" pitchFamily="34" charset="0"/>
              </a:rPr>
              <a:t>: the ability to participate in your own life 			                 in such a way that you use your abilities, strength, and experience. 			              That you are needed &amp; have something to do</a:t>
            </a:r>
          </a:p>
        </p:txBody>
      </p:sp>
      <p:pic>
        <p:nvPicPr>
          <p:cNvPr id="1026" name="Picture 2">
            <a:extLst>
              <a:ext uri="{FF2B5EF4-FFF2-40B4-BE49-F238E27FC236}">
                <a16:creationId xmlns:a16="http://schemas.microsoft.com/office/drawing/2014/main" id="{FD446C66-CC1F-BB4E-F862-243F71004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5557" y="1642228"/>
            <a:ext cx="3169920" cy="28951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Person-Centered Dementia Care</a:t>
            </a:r>
          </a:p>
        </p:txBody>
      </p:sp>
      <p:sp>
        <p:nvSpPr>
          <p:cNvPr id="3" name="TextBox 2">
            <a:extLst>
              <a:ext uri="{FF2B5EF4-FFF2-40B4-BE49-F238E27FC236}">
                <a16:creationId xmlns:a16="http://schemas.microsoft.com/office/drawing/2014/main" id="{A1963059-2C67-174D-8860-5729DD18C93C}"/>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Bolby</a:t>
            </a:r>
            <a:r>
              <a:rPr lang="en-US" sz="1200" dirty="0"/>
              <a:t> Sifton et al., 2011)</a:t>
            </a:r>
          </a:p>
        </p:txBody>
      </p:sp>
    </p:spTree>
    <p:extLst>
      <p:ext uri="{BB962C8B-B14F-4D97-AF65-F5344CB8AC3E}">
        <p14:creationId xmlns:p14="http://schemas.microsoft.com/office/powerpoint/2010/main" val="150221942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pic>
        <p:nvPicPr>
          <p:cNvPr id="3" name="Picture 2" descr="Close up of an olive branch on a sunset">
            <a:extLst>
              <a:ext uri="{FF2B5EF4-FFF2-40B4-BE49-F238E27FC236}">
                <a16:creationId xmlns:a16="http://schemas.microsoft.com/office/drawing/2014/main" id="{E08A2A0B-EC4B-F128-4C73-65C484ED956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C5B8BAAA-9FFC-B629-64A0-7FBA6AE296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684" y="-10905"/>
            <a:ext cx="4916631" cy="6879809"/>
          </a:xfrm>
          <a:prstGeom prst="rect">
            <a:avLst/>
          </a:prstGeom>
        </p:spPr>
      </p:pic>
    </p:spTree>
    <p:extLst>
      <p:ext uri="{BB962C8B-B14F-4D97-AF65-F5344CB8AC3E}">
        <p14:creationId xmlns:p14="http://schemas.microsoft.com/office/powerpoint/2010/main" val="3505451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583940" y="1917441"/>
            <a:ext cx="10998459" cy="480060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a:buClr>
                <a:srgbClr val="800000"/>
              </a:buClr>
              <a:defRPr/>
            </a:pPr>
            <a:r>
              <a:rPr lang="en-US" altLang="en-US" sz="2000" dirty="0">
                <a:solidFill>
                  <a:schemeClr val="accent5">
                    <a:lumMod val="25000"/>
                  </a:schemeClr>
                </a:solidFill>
                <a:latin typeface="Calibri" panose="020F0502020204030204" pitchFamily="34" charset="0"/>
              </a:rPr>
              <a:t>Shifting the focus from </a:t>
            </a:r>
            <a:r>
              <a:rPr lang="en-US" altLang="en-US" sz="2000" i="1" dirty="0">
                <a:solidFill>
                  <a:schemeClr val="accent5">
                    <a:lumMod val="25000"/>
                  </a:schemeClr>
                </a:solidFill>
                <a:latin typeface="Calibri" panose="020F0502020204030204" pitchFamily="34" charset="0"/>
              </a:rPr>
              <a:t>deficits</a:t>
            </a:r>
            <a:r>
              <a:rPr lang="en-US" altLang="en-US" sz="2000" dirty="0">
                <a:solidFill>
                  <a:schemeClr val="accent5">
                    <a:lumMod val="25000"/>
                  </a:schemeClr>
                </a:solidFill>
                <a:latin typeface="Calibri" panose="020F0502020204030204" pitchFamily="34" charset="0"/>
              </a:rPr>
              <a:t> to spared </a:t>
            </a:r>
            <a:r>
              <a:rPr lang="en-US" altLang="en-US" sz="2000" i="1" dirty="0">
                <a:solidFill>
                  <a:schemeClr val="accent5">
                    <a:lumMod val="25000"/>
                  </a:schemeClr>
                </a:solidFill>
                <a:latin typeface="Calibri" panose="020F0502020204030204" pitchFamily="34" charset="0"/>
              </a:rPr>
              <a:t>abilities</a:t>
            </a:r>
          </a:p>
          <a:p>
            <a:pPr marL="914400" lvl="1" indent="-457200" algn="l">
              <a:buClr>
                <a:srgbClr val="800000"/>
              </a:buClr>
              <a:buFont typeface="Arial" panose="020B0604020202020204" pitchFamily="34" charset="0"/>
              <a:buChar char="•"/>
              <a:defRPr/>
            </a:pPr>
            <a:endParaRPr lang="en-US" altLang="en-US" sz="2000" i="1" dirty="0">
              <a:solidFill>
                <a:schemeClr val="accent5">
                  <a:lumMod val="25000"/>
                </a:schemeClr>
              </a:solidFill>
              <a:latin typeface="Calibri" panose="020F0502020204030204" pitchFamily="34" charset="0"/>
            </a:endParaRPr>
          </a:p>
          <a:p>
            <a:pPr marL="971550" lvl="1" indent="-514350" algn="l">
              <a:lnSpc>
                <a:spcPct val="150000"/>
              </a:lnSpc>
              <a:buClr>
                <a:srgbClr val="800000"/>
              </a:buClr>
              <a:buFont typeface="+mj-lt"/>
              <a:buAutoNum type="arabicPeriod"/>
              <a:defRPr/>
            </a:pPr>
            <a:r>
              <a:rPr lang="en-US" altLang="en-US" sz="2000" dirty="0">
                <a:solidFill>
                  <a:schemeClr val="accent5">
                    <a:lumMod val="25000"/>
                  </a:schemeClr>
                </a:solidFill>
                <a:latin typeface="Calibri" panose="020F0502020204030204" pitchFamily="34" charset="0"/>
              </a:rPr>
              <a:t>Habitual skills</a:t>
            </a:r>
          </a:p>
          <a:p>
            <a:pPr marL="971550" lvl="1" indent="-514350" algn="l">
              <a:lnSpc>
                <a:spcPct val="150000"/>
              </a:lnSpc>
              <a:buClr>
                <a:srgbClr val="800000"/>
              </a:buClr>
              <a:buFont typeface="+mj-lt"/>
              <a:buAutoNum type="arabicPeriod"/>
              <a:defRPr/>
            </a:pPr>
            <a:r>
              <a:rPr lang="en-US" altLang="en-US" sz="2000" dirty="0" err="1">
                <a:solidFill>
                  <a:schemeClr val="accent5">
                    <a:lumMod val="25000"/>
                  </a:schemeClr>
                </a:solidFill>
                <a:latin typeface="Calibri" panose="020F0502020204030204" pitchFamily="34" charset="0"/>
              </a:rPr>
              <a:t>Humour</a:t>
            </a:r>
            <a:endParaRPr lang="en-US" altLang="en-US" sz="2000" dirty="0">
              <a:solidFill>
                <a:schemeClr val="accent5">
                  <a:lumMod val="25000"/>
                </a:schemeClr>
              </a:solidFill>
              <a:latin typeface="Calibri" panose="020F0502020204030204" pitchFamily="34" charset="0"/>
            </a:endParaRPr>
          </a:p>
          <a:p>
            <a:pPr marL="971550" lvl="1" indent="-514350" algn="l">
              <a:lnSpc>
                <a:spcPct val="150000"/>
              </a:lnSpc>
              <a:buClr>
                <a:srgbClr val="800000"/>
              </a:buClr>
              <a:buFont typeface="+mj-lt"/>
              <a:buAutoNum type="arabicPeriod"/>
              <a:defRPr/>
            </a:pPr>
            <a:r>
              <a:rPr lang="en-US" altLang="en-US" sz="2000" dirty="0">
                <a:solidFill>
                  <a:schemeClr val="accent5">
                    <a:lumMod val="25000"/>
                  </a:schemeClr>
                </a:solidFill>
                <a:latin typeface="Calibri" panose="020F0502020204030204" pitchFamily="34" charset="0"/>
              </a:rPr>
              <a:t>Emotional memory &amp; awareness </a:t>
            </a:r>
          </a:p>
          <a:p>
            <a:pPr marL="971550" lvl="1" indent="-514350" algn="l">
              <a:lnSpc>
                <a:spcPct val="150000"/>
              </a:lnSpc>
              <a:buClr>
                <a:srgbClr val="800000"/>
              </a:buClr>
              <a:buFont typeface="+mj-lt"/>
              <a:buAutoNum type="arabicPeriod"/>
              <a:defRPr/>
            </a:pPr>
            <a:r>
              <a:rPr lang="en-US" altLang="en-US" sz="2000" dirty="0">
                <a:solidFill>
                  <a:schemeClr val="accent5">
                    <a:lumMod val="25000"/>
                  </a:schemeClr>
                </a:solidFill>
                <a:latin typeface="Calibri" panose="020F0502020204030204" pitchFamily="34" charset="0"/>
              </a:rPr>
              <a:t>Sociability </a:t>
            </a:r>
          </a:p>
          <a:p>
            <a:pPr marL="971550" lvl="1" indent="-514350" algn="l">
              <a:lnSpc>
                <a:spcPct val="150000"/>
              </a:lnSpc>
              <a:buClr>
                <a:srgbClr val="800000"/>
              </a:buClr>
              <a:buFont typeface="+mj-lt"/>
              <a:buAutoNum type="arabicPeriod"/>
              <a:defRPr/>
            </a:pPr>
            <a:r>
              <a:rPr lang="en-US" altLang="en-US" sz="2000" dirty="0">
                <a:solidFill>
                  <a:schemeClr val="accent5">
                    <a:lumMod val="25000"/>
                  </a:schemeClr>
                </a:solidFill>
                <a:latin typeface="Calibri" panose="020F0502020204030204" pitchFamily="34" charset="0"/>
              </a:rPr>
              <a:t>Sensory appreciation &amp; awareness</a:t>
            </a:r>
          </a:p>
          <a:p>
            <a:pPr marL="971550" lvl="1" indent="-514350" algn="l">
              <a:lnSpc>
                <a:spcPct val="150000"/>
              </a:lnSpc>
              <a:buClr>
                <a:srgbClr val="800000"/>
              </a:buClr>
              <a:buFont typeface="+mj-lt"/>
              <a:buAutoNum type="arabicPeriod"/>
              <a:defRPr/>
            </a:pPr>
            <a:r>
              <a:rPr lang="en-US" altLang="en-US" sz="2000" dirty="0">
                <a:solidFill>
                  <a:schemeClr val="accent5">
                    <a:lumMod val="25000"/>
                  </a:schemeClr>
                </a:solidFill>
                <a:latin typeface="Calibri" panose="020F0502020204030204" pitchFamily="34" charset="0"/>
              </a:rPr>
              <a:t>Motor function</a:t>
            </a:r>
          </a:p>
          <a:p>
            <a:pPr marL="971550" lvl="1" indent="-514350" algn="l">
              <a:lnSpc>
                <a:spcPct val="150000"/>
              </a:lnSpc>
              <a:buClr>
                <a:srgbClr val="800000"/>
              </a:buClr>
              <a:buFont typeface="+mj-lt"/>
              <a:buAutoNum type="arabicPeriod"/>
              <a:defRPr/>
            </a:pPr>
            <a:r>
              <a:rPr lang="en-US" altLang="en-US" sz="2000" dirty="0">
                <a:solidFill>
                  <a:schemeClr val="accent5">
                    <a:lumMod val="25000"/>
                  </a:schemeClr>
                </a:solidFill>
                <a:latin typeface="Calibri" panose="020F0502020204030204" pitchFamily="34" charset="0"/>
              </a:rPr>
              <a:t>Musical responsiveness</a:t>
            </a:r>
          </a:p>
          <a:p>
            <a:pPr marL="971550" lvl="1" indent="-514350" algn="l">
              <a:lnSpc>
                <a:spcPct val="150000"/>
              </a:lnSpc>
              <a:buClr>
                <a:srgbClr val="800000"/>
              </a:buClr>
              <a:buFont typeface="+mj-lt"/>
              <a:buAutoNum type="arabicPeriod"/>
              <a:defRPr/>
            </a:pPr>
            <a:r>
              <a:rPr lang="en-US" altLang="en-US" sz="2000" dirty="0">
                <a:solidFill>
                  <a:schemeClr val="accent5">
                    <a:lumMod val="25000"/>
                  </a:schemeClr>
                </a:solidFill>
                <a:latin typeface="Calibri" panose="020F0502020204030204" pitchFamily="34" charset="0"/>
              </a:rPr>
              <a:t>Long-term memory</a:t>
            </a:r>
          </a:p>
          <a:p>
            <a:pPr marL="914400" lvl="1" indent="-457200" algn="l">
              <a:buClr>
                <a:srgbClr val="800000"/>
              </a:buClr>
              <a:buFont typeface="Arial" panose="020B0604020202020204" pitchFamily="34" charset="0"/>
              <a:buChar char="•"/>
              <a:defRPr/>
            </a:pPr>
            <a:endParaRPr lang="en-US" altLang="en-US" sz="2800" i="1"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Paradigm Shift: Spared Abilities</a:t>
            </a:r>
          </a:p>
        </p:txBody>
      </p:sp>
      <p:sp>
        <p:nvSpPr>
          <p:cNvPr id="3" name="TextBox 2">
            <a:extLst>
              <a:ext uri="{FF2B5EF4-FFF2-40B4-BE49-F238E27FC236}">
                <a16:creationId xmlns:a16="http://schemas.microsoft.com/office/drawing/2014/main" id="{6243FEDE-C851-34E9-71E1-BE9C78F95F5C}"/>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Bolby</a:t>
            </a:r>
            <a:r>
              <a:rPr lang="en-US" sz="1200" dirty="0"/>
              <a:t> Sifton et al., 2011)</a:t>
            </a:r>
          </a:p>
        </p:txBody>
      </p:sp>
      <p:pic>
        <p:nvPicPr>
          <p:cNvPr id="6" name="Picture 5">
            <a:extLst>
              <a:ext uri="{FF2B5EF4-FFF2-40B4-BE49-F238E27FC236}">
                <a16:creationId xmlns:a16="http://schemas.microsoft.com/office/drawing/2014/main" id="{C7D5B6DE-837A-A077-D400-CBA486A604C0}"/>
              </a:ext>
            </a:extLst>
          </p:cNvPr>
          <p:cNvPicPr>
            <a:picLocks noChangeAspect="1"/>
          </p:cNvPicPr>
          <p:nvPr/>
        </p:nvPicPr>
        <p:blipFill>
          <a:blip r:embed="rId3"/>
          <a:stretch>
            <a:fillRect/>
          </a:stretch>
        </p:blipFill>
        <p:spPr>
          <a:xfrm>
            <a:off x="7169865" y="2707469"/>
            <a:ext cx="3844637" cy="2563091"/>
          </a:xfrm>
          <a:prstGeom prst="rect">
            <a:avLst/>
          </a:prstGeom>
        </p:spPr>
      </p:pic>
    </p:spTree>
    <p:extLst>
      <p:ext uri="{BB962C8B-B14F-4D97-AF65-F5344CB8AC3E}">
        <p14:creationId xmlns:p14="http://schemas.microsoft.com/office/powerpoint/2010/main" val="219631358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5237018" y="2258291"/>
            <a:ext cx="6345381" cy="4459750"/>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a:buClr>
                <a:srgbClr val="800000"/>
              </a:buClr>
              <a:defRPr/>
            </a:pPr>
            <a:r>
              <a:rPr lang="en-US" altLang="en-US" sz="2000" dirty="0">
                <a:solidFill>
                  <a:schemeClr val="accent5">
                    <a:lumMod val="25000"/>
                  </a:schemeClr>
                </a:solidFill>
                <a:latin typeface="Calibri" panose="020F0502020204030204" pitchFamily="34" charset="0"/>
              </a:rPr>
              <a:t>AKA ‘Procedural memory’ – HOW we do things</a:t>
            </a:r>
          </a:p>
          <a:p>
            <a:pPr marL="457200"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algn="l">
              <a:buClr>
                <a:srgbClr val="800000"/>
              </a:buClr>
              <a:defRPr/>
            </a:pPr>
            <a:r>
              <a:rPr lang="en-US" altLang="en-US" sz="2000" dirty="0">
                <a:solidFill>
                  <a:schemeClr val="accent5">
                    <a:lumMod val="25000"/>
                  </a:schemeClr>
                </a:solidFill>
                <a:latin typeface="Calibri" panose="020F0502020204030204" pitchFamily="34" charset="0"/>
              </a:rPr>
              <a:t>Triggered by familiar cues associated with the action</a:t>
            </a:r>
          </a:p>
          <a:p>
            <a:pPr marL="914400" lvl="1" indent="-457200" algn="l">
              <a:lnSpc>
                <a:spcPct val="150000"/>
              </a:lnSpc>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Ex. Sweeping the floor when handed a broom</a:t>
            </a:r>
          </a:p>
          <a:p>
            <a:pPr marL="914400" lvl="1" indent="-457200" algn="l">
              <a:lnSpc>
                <a:spcPct val="150000"/>
              </a:lnSpc>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Ex. Brushing teeth when handed a toothbrush</a:t>
            </a: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1. Habitual Skills</a:t>
            </a:r>
          </a:p>
        </p:txBody>
      </p:sp>
      <p:pic>
        <p:nvPicPr>
          <p:cNvPr id="4098" name="Picture 2" descr="bnw blackandwhite street photography old man cleaning broom ... (Burj  Hammud) - Lebanon in a Picture">
            <a:extLst>
              <a:ext uri="{FF2B5EF4-FFF2-40B4-BE49-F238E27FC236}">
                <a16:creationId xmlns:a16="http://schemas.microsoft.com/office/drawing/2014/main" id="{0FBD0AA5-FB33-6898-3D92-ECCCCFEED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917441"/>
            <a:ext cx="4587241" cy="458724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EF755D9-ED8F-1CA7-AA76-1F3C93CF3B8C}"/>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Bolby</a:t>
            </a:r>
            <a:r>
              <a:rPr lang="en-US" sz="1200" dirty="0"/>
              <a:t> Sifton et al., 2011)</a:t>
            </a:r>
          </a:p>
        </p:txBody>
      </p:sp>
    </p:spTree>
    <p:extLst>
      <p:ext uri="{BB962C8B-B14F-4D97-AF65-F5344CB8AC3E}">
        <p14:creationId xmlns:p14="http://schemas.microsoft.com/office/powerpoint/2010/main" val="260933530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4FA2402C-B7D9-B3F7-42E3-C88320A01BC9}"/>
              </a:ext>
            </a:extLst>
          </p:cNvPr>
          <p:cNvSpPr txBox="1">
            <a:spLocks noChangeArrowheads="1"/>
          </p:cNvSpPr>
          <p:nvPr/>
        </p:nvSpPr>
        <p:spPr>
          <a:xfrm>
            <a:off x="583941" y="2369127"/>
            <a:ext cx="5832100" cy="4348914"/>
          </a:xfrm>
          <a:prstGeom prst="rect">
            <a:avLst/>
          </a:prstGeom>
        </p:spPr>
        <p:txBody>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marL="457200"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Sense of </a:t>
            </a:r>
            <a:r>
              <a:rPr lang="en-US" altLang="en-US" sz="2000" dirty="0" err="1">
                <a:solidFill>
                  <a:schemeClr val="accent5">
                    <a:lumMod val="25000"/>
                  </a:schemeClr>
                </a:solidFill>
                <a:latin typeface="Calibri" panose="020F0502020204030204" pitchFamily="34" charset="0"/>
              </a:rPr>
              <a:t>humour</a:t>
            </a:r>
            <a:r>
              <a:rPr lang="en-US" altLang="en-US" sz="2000" dirty="0">
                <a:solidFill>
                  <a:schemeClr val="accent5">
                    <a:lumMod val="25000"/>
                  </a:schemeClr>
                </a:solidFill>
                <a:latin typeface="Calibri" panose="020F0502020204030204" pitchFamily="34" charset="0"/>
              </a:rPr>
              <a:t> persists, in spite of increasing difficulties with communication.</a:t>
            </a:r>
          </a:p>
          <a:p>
            <a:pPr marL="457200"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marL="457200"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Considering laughter as ‘medicine’ or a therapeutic intervention.</a:t>
            </a:r>
          </a:p>
          <a:p>
            <a:pPr marL="457200" indent="-457200" algn="l">
              <a:buClr>
                <a:srgbClr val="800000"/>
              </a:buClr>
              <a:buFont typeface="Arial" panose="020B0604020202020204" pitchFamily="34" charset="0"/>
              <a:buChar char="•"/>
              <a:defRPr/>
            </a:pPr>
            <a:endParaRPr lang="en-US" altLang="en-US" sz="2000" dirty="0">
              <a:solidFill>
                <a:schemeClr val="accent5">
                  <a:lumMod val="25000"/>
                </a:schemeClr>
              </a:solidFill>
              <a:latin typeface="Calibri" panose="020F0502020204030204" pitchFamily="34" charset="0"/>
            </a:endParaRPr>
          </a:p>
          <a:p>
            <a:pPr marL="457200" indent="-457200" algn="l">
              <a:buClr>
                <a:srgbClr val="800000"/>
              </a:buClr>
              <a:buFont typeface="Arial" panose="020B0604020202020204" pitchFamily="34" charset="0"/>
              <a:buChar char="•"/>
              <a:defRPr/>
            </a:pPr>
            <a:r>
              <a:rPr lang="en-US" altLang="en-US" sz="2000" dirty="0">
                <a:solidFill>
                  <a:schemeClr val="accent5">
                    <a:lumMod val="25000"/>
                  </a:schemeClr>
                </a:solidFill>
                <a:latin typeface="Calibri" panose="020F0502020204030204" pitchFamily="34" charset="0"/>
              </a:rPr>
              <a:t>Appreciation for limitations relating to reduced language and understanding.</a:t>
            </a:r>
          </a:p>
          <a:p>
            <a:pPr marL="914400" lvl="1" indent="-457200" algn="l">
              <a:buClr>
                <a:srgbClr val="800000"/>
              </a:buClr>
              <a:buFont typeface="Arial" panose="020B0604020202020204" pitchFamily="34" charset="0"/>
              <a:buChar char="•"/>
              <a:defRPr/>
            </a:pPr>
            <a:endParaRPr lang="en-US" altLang="en-US" sz="2800" dirty="0">
              <a:solidFill>
                <a:schemeClr val="accent5">
                  <a:lumMod val="25000"/>
                </a:schemeClr>
              </a:solidFill>
              <a:latin typeface="Calibri" panose="020F0502020204030204" pitchFamily="34" charset="0"/>
            </a:endParaRPr>
          </a:p>
        </p:txBody>
      </p:sp>
      <p:sp>
        <p:nvSpPr>
          <p:cNvPr id="5" name="Rectangle 2">
            <a:extLst>
              <a:ext uri="{FF2B5EF4-FFF2-40B4-BE49-F238E27FC236}">
                <a16:creationId xmlns:a16="http://schemas.microsoft.com/office/drawing/2014/main" id="{6A5E2536-12EB-440B-2D4D-14ADDD56BE2D}"/>
              </a:ext>
            </a:extLst>
          </p:cNvPr>
          <p:cNvSpPr txBox="1">
            <a:spLocks noChangeArrowheads="1"/>
          </p:cNvSpPr>
          <p:nvPr/>
        </p:nvSpPr>
        <p:spPr>
          <a:xfrm>
            <a:off x="0" y="1"/>
            <a:ext cx="12192000" cy="1702836"/>
          </a:xfrm>
          <a:prstGeom prst="rect">
            <a:avLst/>
          </a:prstGeom>
          <a:solidFill>
            <a:srgbClr val="0B7385"/>
          </a:solidFill>
        </p:spPr>
        <p:txBody>
          <a:bodyPr anchor="ct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HelveticaNeueLT Std Med" pitchFamily="34" charset="0"/>
              </a:defRPr>
            </a:lvl2pPr>
            <a:lvl3pPr algn="ctr" rtl="0" eaLnBrk="0" fontAlgn="base" hangingPunct="0">
              <a:spcBef>
                <a:spcPct val="0"/>
              </a:spcBef>
              <a:spcAft>
                <a:spcPct val="0"/>
              </a:spcAft>
              <a:defRPr sz="3600">
                <a:solidFill>
                  <a:schemeClr val="bg1"/>
                </a:solidFill>
                <a:latin typeface="HelveticaNeueLT Std Med" pitchFamily="34" charset="0"/>
              </a:defRPr>
            </a:lvl3pPr>
            <a:lvl4pPr algn="ctr" rtl="0" eaLnBrk="0" fontAlgn="base" hangingPunct="0">
              <a:spcBef>
                <a:spcPct val="0"/>
              </a:spcBef>
              <a:spcAft>
                <a:spcPct val="0"/>
              </a:spcAft>
              <a:defRPr sz="3600">
                <a:solidFill>
                  <a:schemeClr val="bg1"/>
                </a:solidFill>
                <a:latin typeface="HelveticaNeueLT Std Med" pitchFamily="34" charset="0"/>
              </a:defRPr>
            </a:lvl4pPr>
            <a:lvl5pPr algn="ctr" rtl="0" eaLnBrk="0" fontAlgn="base" hangingPunct="0">
              <a:spcBef>
                <a:spcPct val="0"/>
              </a:spcBef>
              <a:spcAft>
                <a:spcPct val="0"/>
              </a:spcAft>
              <a:defRPr sz="3600">
                <a:solidFill>
                  <a:schemeClr val="bg1"/>
                </a:solidFill>
                <a:latin typeface="HelveticaNeueLT Std Med" pitchFamily="34" charset="0"/>
              </a:defRPr>
            </a:lvl5pPr>
            <a:lvl6pPr marL="457200" algn="ctr" rtl="0" fontAlgn="base">
              <a:spcBef>
                <a:spcPct val="0"/>
              </a:spcBef>
              <a:spcAft>
                <a:spcPct val="0"/>
              </a:spcAft>
              <a:defRPr sz="3600">
                <a:solidFill>
                  <a:schemeClr val="bg1"/>
                </a:solidFill>
                <a:latin typeface="HelveticaNeueLT Std Med" pitchFamily="34" charset="0"/>
              </a:defRPr>
            </a:lvl6pPr>
            <a:lvl7pPr marL="914400" algn="ctr" rtl="0" fontAlgn="base">
              <a:spcBef>
                <a:spcPct val="0"/>
              </a:spcBef>
              <a:spcAft>
                <a:spcPct val="0"/>
              </a:spcAft>
              <a:defRPr sz="3600">
                <a:solidFill>
                  <a:schemeClr val="bg1"/>
                </a:solidFill>
                <a:latin typeface="HelveticaNeueLT Std Med" pitchFamily="34" charset="0"/>
              </a:defRPr>
            </a:lvl7pPr>
            <a:lvl8pPr marL="1371600" algn="ctr" rtl="0" fontAlgn="base">
              <a:spcBef>
                <a:spcPct val="0"/>
              </a:spcBef>
              <a:spcAft>
                <a:spcPct val="0"/>
              </a:spcAft>
              <a:defRPr sz="3600">
                <a:solidFill>
                  <a:schemeClr val="bg1"/>
                </a:solidFill>
                <a:latin typeface="HelveticaNeueLT Std Med" pitchFamily="34" charset="0"/>
              </a:defRPr>
            </a:lvl8pPr>
            <a:lvl9pPr marL="1828800" algn="ctr" rtl="0" fontAlgn="base">
              <a:spcBef>
                <a:spcPct val="0"/>
              </a:spcBef>
              <a:spcAft>
                <a:spcPct val="0"/>
              </a:spcAft>
              <a:defRPr sz="3600">
                <a:solidFill>
                  <a:schemeClr val="bg1"/>
                </a:solidFill>
                <a:latin typeface="HelveticaNeueLT Std Med" pitchFamily="34" charset="0"/>
              </a:defRPr>
            </a:lvl9pPr>
          </a:lstStyle>
          <a:p>
            <a:pPr algn="l" eaLnBrk="1" hangingPunct="1">
              <a:defRPr/>
            </a:pPr>
            <a:r>
              <a:rPr lang="en-CA" altLang="en-US" sz="3500" b="1" kern="0" dirty="0">
                <a:latin typeface="Calibri" panose="020F0502020204030204" pitchFamily="34" charset="0"/>
              </a:rPr>
              <a:t>	2. Humour</a:t>
            </a:r>
          </a:p>
        </p:txBody>
      </p:sp>
      <p:pic>
        <p:nvPicPr>
          <p:cNvPr id="3074" name="Picture 2" descr="Laughter - Good Medicine For Seniors ...">
            <a:extLst>
              <a:ext uri="{FF2B5EF4-FFF2-40B4-BE49-F238E27FC236}">
                <a16:creationId xmlns:a16="http://schemas.microsoft.com/office/drawing/2014/main" id="{17E18806-A7F2-55FA-D3B6-1796962CF4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9905" y="2485073"/>
            <a:ext cx="4896492" cy="25746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92999BE-0DD5-D692-E20B-81E1DD6CF68B}"/>
              </a:ext>
            </a:extLst>
          </p:cNvPr>
          <p:cNvSpPr txBox="1"/>
          <p:nvPr/>
        </p:nvSpPr>
        <p:spPr>
          <a:xfrm>
            <a:off x="-24618" y="6533375"/>
            <a:ext cx="3357350" cy="276999"/>
          </a:xfrm>
          <a:prstGeom prst="rect">
            <a:avLst/>
          </a:prstGeom>
          <a:noFill/>
        </p:spPr>
        <p:txBody>
          <a:bodyPr wrap="square" rtlCol="0">
            <a:spAutoFit/>
          </a:bodyPr>
          <a:lstStyle/>
          <a:p>
            <a:r>
              <a:rPr lang="en-US" sz="1200" dirty="0"/>
              <a:t>(</a:t>
            </a:r>
            <a:r>
              <a:rPr lang="en-US" sz="1200" dirty="0" err="1"/>
              <a:t>Bolby</a:t>
            </a:r>
            <a:r>
              <a:rPr lang="en-US" sz="1200" dirty="0"/>
              <a:t> Sifton et al., 2011)</a:t>
            </a:r>
          </a:p>
        </p:txBody>
      </p:sp>
    </p:spTree>
    <p:extLst>
      <p:ext uri="{BB962C8B-B14F-4D97-AF65-F5344CB8AC3E}">
        <p14:creationId xmlns:p14="http://schemas.microsoft.com/office/powerpoint/2010/main" val="71373046"/>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4146</TotalTime>
  <Words>8603</Words>
  <Application>Microsoft Office PowerPoint</Application>
  <PresentationFormat>Widescreen</PresentationFormat>
  <Paragraphs>953</Paragraphs>
  <Slides>41</Slides>
  <Notes>41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Abadi</vt:lpstr>
      <vt:lpstr>Abadi Extra Light</vt:lpstr>
      <vt:lpstr>Aptos</vt:lpstr>
      <vt:lpstr>Aptos Display</vt:lpstr>
      <vt:lpstr>Arial</vt:lpstr>
      <vt:lpstr>Calibri</vt:lpstr>
      <vt:lpstr>Didact Gothic</vt:lpstr>
      <vt:lpstr>Google Sans</vt:lpstr>
      <vt:lpstr>Helvetica</vt:lpstr>
      <vt:lpstr>Karla</vt:lpstr>
      <vt:lpstr>Montserrat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Bruyère Continuing Care - Soins Continus Bruyère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Tiffany Dugas</dc:creator>
  <cp:lastModifiedBy>Catharina Van Es</cp:lastModifiedBy>
  <cp:revision>26</cp:revision>
  <cp:lastPrinted>2025-04-02T13:28:32Z</cp:lastPrinted>
  <dcterms:created xsi:type="dcterms:W3CDTF">2024-12-03T14:06:09Z</dcterms:created>
  <dcterms:modified xsi:type="dcterms:W3CDTF">2025-04-07T19:17:13Z</dcterms:modified>
</cp:coreProperties>
</file>