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8" r:id="rId3"/>
    <p:sldId id="287" r:id="rId4"/>
    <p:sldId id="258" r:id="rId5"/>
    <p:sldId id="259" r:id="rId6"/>
    <p:sldId id="28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</p:sldIdLst>
  <p:sldSz cx="18288000" cy="10287000"/>
  <p:notesSz cx="6858000" cy="9144000"/>
  <p:embeddedFontLst>
    <p:embeddedFont>
      <p:font typeface="Aleo" panose="020F0502020204030204" pitchFamily="2" charset="0"/>
      <p:regular r:id="rId33"/>
      <p:bold r:id="rId34"/>
      <p:italic r:id="rId35"/>
      <p:boldItalic r:id="rId36"/>
    </p:embeddedFont>
    <p:embeddedFont>
      <p:font typeface="Canva Sans" panose="020B0604020202020204" charset="0"/>
      <p:regular r:id="rId37"/>
    </p:embeddedFont>
    <p:embeddedFont>
      <p:font typeface="Clear Sans Regular" panose="020B0604020202020204" charset="0"/>
      <p:regular r:id="rId38"/>
    </p:embeddedFont>
    <p:embeddedFont>
      <p:font typeface="Clear Sans Regular Bold" panose="020B0604020202020204" charset="0"/>
      <p:regular r:id="rId39"/>
    </p:embeddedFont>
    <p:embeddedFont>
      <p:font typeface="Lilita One" panose="020B0604020202020204" charset="0"/>
      <p:regular r:id="rId40"/>
    </p:embeddedFont>
    <p:embeddedFont>
      <p:font typeface="Madelyn" panose="020B0604020202020204" charset="0"/>
      <p:regular r:id="rId41"/>
    </p:embeddedFont>
    <p:embeddedFont>
      <p:font typeface="Montserrat 1" panose="020B0604020202020204" charset="0"/>
      <p:regular r:id="rId42"/>
    </p:embeddedFont>
    <p:embeddedFont>
      <p:font typeface="Montserrat 1 Bold" panose="020B0604020202020204" charset="0"/>
      <p:regular r:id="rId43"/>
    </p:embeddedFont>
    <p:embeddedFont>
      <p:font typeface="Montserrat 2" panose="020B0604020202020204" charset="0"/>
      <p:regular r:id="rId44"/>
    </p:embeddedFont>
    <p:embeddedFont>
      <p:font typeface="Montserrat 2 Bold" panose="020B0604020202020204" charset="0"/>
      <p:regular r:id="rId45"/>
    </p:embeddedFont>
    <p:embeddedFont>
      <p:font typeface="Trocchi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0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846666"/>
            <a:chOff x="0" y="0"/>
            <a:chExt cx="4816593" cy="1539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39863"/>
            </a:xfrm>
            <a:custGeom>
              <a:avLst/>
              <a:gdLst/>
              <a:ahLst/>
              <a:cxnLst/>
              <a:rect l="l" t="t" r="r" b="b"/>
              <a:pathLst>
                <a:path w="4816592" h="1539863">
                  <a:moveTo>
                    <a:pt x="0" y="0"/>
                  </a:moveTo>
                  <a:lnTo>
                    <a:pt x="4816592" y="0"/>
                  </a:lnTo>
                  <a:lnTo>
                    <a:pt x="4816592" y="1539863"/>
                  </a:lnTo>
                  <a:lnTo>
                    <a:pt x="0" y="1539863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577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854884" y="6364371"/>
            <a:ext cx="12578232" cy="3511423"/>
          </a:xfrm>
          <a:custGeom>
            <a:avLst/>
            <a:gdLst/>
            <a:ahLst/>
            <a:cxnLst/>
            <a:rect l="l" t="t" r="r" b="b"/>
            <a:pathLst>
              <a:path w="12578232" h="3511423">
                <a:moveTo>
                  <a:pt x="0" y="0"/>
                </a:moveTo>
                <a:lnTo>
                  <a:pt x="12578232" y="0"/>
                </a:lnTo>
                <a:lnTo>
                  <a:pt x="12578232" y="3511423"/>
                </a:lnTo>
                <a:lnTo>
                  <a:pt x="0" y="3511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991347" y="1088180"/>
            <a:ext cx="10305306" cy="332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spc="149">
                <a:solidFill>
                  <a:srgbClr val="FFFFFF"/>
                </a:solidFill>
                <a:latin typeface="Clear Sans Regular"/>
              </a:rPr>
              <a:t>Self-Compassion </a:t>
            </a:r>
          </a:p>
          <a:p>
            <a:pPr algn="ctr">
              <a:lnSpc>
                <a:spcPts val="12599"/>
              </a:lnSpc>
            </a:pPr>
            <a:r>
              <a:rPr lang="en-US" sz="9000" spc="135">
                <a:solidFill>
                  <a:srgbClr val="FFFFFF"/>
                </a:solidFill>
                <a:latin typeface="Madelyn"/>
              </a:rPr>
              <a:t>for the Healthcare Community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69171"/>
            <a:chOff x="0" y="0"/>
            <a:chExt cx="4816593" cy="1150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0728"/>
            </a:xfrm>
            <a:custGeom>
              <a:avLst/>
              <a:gdLst/>
              <a:ahLst/>
              <a:cxnLst/>
              <a:rect l="l" t="t" r="r" b="b"/>
              <a:pathLst>
                <a:path w="4816592" h="1150728">
                  <a:moveTo>
                    <a:pt x="0" y="0"/>
                  </a:moveTo>
                  <a:lnTo>
                    <a:pt x="4816592" y="0"/>
                  </a:lnTo>
                  <a:lnTo>
                    <a:pt x="4816592" y="1150728"/>
                  </a:lnTo>
                  <a:lnTo>
                    <a:pt x="0" y="1150728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88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849524" y="1249059"/>
            <a:ext cx="10927874" cy="8092961"/>
          </a:xfrm>
          <a:custGeom>
            <a:avLst/>
            <a:gdLst/>
            <a:ahLst/>
            <a:cxnLst/>
            <a:rect l="l" t="t" r="r" b="b"/>
            <a:pathLst>
              <a:path w="10927874" h="8092961">
                <a:moveTo>
                  <a:pt x="0" y="0"/>
                </a:moveTo>
                <a:lnTo>
                  <a:pt x="10927874" y="0"/>
                </a:lnTo>
                <a:lnTo>
                  <a:pt x="10927874" y="8092962"/>
                </a:lnTo>
                <a:lnTo>
                  <a:pt x="0" y="8092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49836"/>
            <a:ext cx="18288000" cy="4875004"/>
            <a:chOff x="0" y="0"/>
            <a:chExt cx="4816593" cy="12839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83952"/>
            </a:xfrm>
            <a:custGeom>
              <a:avLst/>
              <a:gdLst/>
              <a:ahLst/>
              <a:cxnLst/>
              <a:rect l="l" t="t" r="r" b="b"/>
              <a:pathLst>
                <a:path w="4816592" h="1283952">
                  <a:moveTo>
                    <a:pt x="0" y="0"/>
                  </a:moveTo>
                  <a:lnTo>
                    <a:pt x="4816592" y="0"/>
                  </a:lnTo>
                  <a:lnTo>
                    <a:pt x="4816592" y="1283952"/>
                  </a:lnTo>
                  <a:lnTo>
                    <a:pt x="0" y="1283952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322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4069435"/>
            <a:ext cx="1828800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Montserrat 1"/>
              </a:rPr>
              <a:t>Skill 1: Noticing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109502" y="9363710"/>
            <a:ext cx="168413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Canva Sans"/>
              </a:rPr>
              <a:t>Neff, K. (2011).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6059547"/>
            <a:ext cx="18288000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ontserrat 1"/>
              </a:rPr>
              <a:t>The ability to notice what you’re experiencing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ontserrat 1"/>
              </a:rPr>
              <a:t>and when you need to take care of yourself.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33C321-957A-C253-CAF6-94A3E4E7A3A7}"/>
              </a:ext>
            </a:extLst>
          </p:cNvPr>
          <p:cNvSpPr txBox="1"/>
          <p:nvPr/>
        </p:nvSpPr>
        <p:spPr>
          <a:xfrm>
            <a:off x="4533900" y="3543300"/>
            <a:ext cx="10553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Early Signs that you are Struggling(video)</a:t>
            </a:r>
          </a:p>
          <a:p>
            <a:endParaRPr lang="en-US" sz="4000" dirty="0"/>
          </a:p>
          <a:p>
            <a:r>
              <a:rPr lang="en-US" sz="4000" dirty="0"/>
              <a:t>https://youtu.be/4lu1JXUmyIY?si=DLN2kyB3_x1otUAj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54452" y="0"/>
            <a:ext cx="11767779" cy="10525066"/>
            <a:chOff x="0" y="0"/>
            <a:chExt cx="15690372" cy="14033422"/>
          </a:xfrm>
        </p:grpSpPr>
        <p:sp>
          <p:nvSpPr>
            <p:cNvPr id="3" name="AutoShape 3"/>
            <p:cNvSpPr/>
            <p:nvPr/>
          </p:nvSpPr>
          <p:spPr>
            <a:xfrm>
              <a:off x="81272" y="4739170"/>
              <a:ext cx="7711608" cy="4479788"/>
            </a:xfrm>
            <a:prstGeom prst="rect">
              <a:avLst/>
            </a:pr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>
              <a:off x="81272" y="0"/>
              <a:ext cx="7711608" cy="4479788"/>
            </a:xfrm>
            <a:prstGeom prst="rect">
              <a:avLst/>
            </a:pr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65109" y="1363381"/>
              <a:ext cx="727826" cy="727826"/>
            </a:xfrm>
            <a:custGeom>
              <a:avLst/>
              <a:gdLst/>
              <a:ahLst/>
              <a:cxnLst/>
              <a:rect l="l" t="t" r="r" b="b"/>
              <a:pathLst>
                <a:path w="727826" h="727826">
                  <a:moveTo>
                    <a:pt x="0" y="0"/>
                  </a:moveTo>
                  <a:lnTo>
                    <a:pt x="727826" y="0"/>
                  </a:lnTo>
                  <a:lnTo>
                    <a:pt x="727826" y="727826"/>
                  </a:lnTo>
                  <a:lnTo>
                    <a:pt x="0" y="727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2471583">
              <a:off x="6142068" y="2814120"/>
              <a:ext cx="727826" cy="727826"/>
            </a:xfrm>
            <a:custGeom>
              <a:avLst/>
              <a:gdLst/>
              <a:ahLst/>
              <a:cxnLst/>
              <a:rect l="l" t="t" r="r" b="b"/>
              <a:pathLst>
                <a:path w="727826" h="727826">
                  <a:moveTo>
                    <a:pt x="0" y="0"/>
                  </a:moveTo>
                  <a:lnTo>
                    <a:pt x="727825" y="0"/>
                  </a:lnTo>
                  <a:lnTo>
                    <a:pt x="727825" y="727826"/>
                  </a:lnTo>
                  <a:lnTo>
                    <a:pt x="0" y="727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471583">
              <a:off x="6299130" y="1448416"/>
              <a:ext cx="413701" cy="413701"/>
            </a:xfrm>
            <a:custGeom>
              <a:avLst/>
              <a:gdLst/>
              <a:ahLst/>
              <a:cxnLst/>
              <a:rect l="l" t="t" r="r" b="b"/>
              <a:pathLst>
                <a:path w="413701" h="413701">
                  <a:moveTo>
                    <a:pt x="0" y="0"/>
                  </a:moveTo>
                  <a:lnTo>
                    <a:pt x="413701" y="0"/>
                  </a:lnTo>
                  <a:lnTo>
                    <a:pt x="413701" y="413701"/>
                  </a:lnTo>
                  <a:lnTo>
                    <a:pt x="0" y="413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2471583">
              <a:off x="859193" y="3370001"/>
              <a:ext cx="413701" cy="413701"/>
            </a:xfrm>
            <a:custGeom>
              <a:avLst/>
              <a:gdLst/>
              <a:ahLst/>
              <a:cxnLst/>
              <a:rect l="l" t="t" r="r" b="b"/>
              <a:pathLst>
                <a:path w="413701" h="413701">
                  <a:moveTo>
                    <a:pt x="0" y="0"/>
                  </a:moveTo>
                  <a:lnTo>
                    <a:pt x="413700" y="0"/>
                  </a:lnTo>
                  <a:lnTo>
                    <a:pt x="413700" y="413701"/>
                  </a:lnTo>
                  <a:lnTo>
                    <a:pt x="0" y="413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7978764" y="0"/>
              <a:ext cx="7711608" cy="4479788"/>
            </a:xfrm>
            <a:prstGeom prst="rect">
              <a:avLst/>
            </a:pr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7978764" y="4739170"/>
              <a:ext cx="7711608" cy="4479788"/>
            </a:xfrm>
            <a:prstGeom prst="rect">
              <a:avLst/>
            </a:pr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175555" y="1363381"/>
              <a:ext cx="3085455" cy="2788337"/>
            </a:xfrm>
            <a:custGeom>
              <a:avLst/>
              <a:gdLst/>
              <a:ahLst/>
              <a:cxnLst/>
              <a:rect l="l" t="t" r="r" b="b"/>
              <a:pathLst>
                <a:path w="3085455" h="2788337">
                  <a:moveTo>
                    <a:pt x="0" y="0"/>
                  </a:moveTo>
                  <a:lnTo>
                    <a:pt x="3085455" y="0"/>
                  </a:lnTo>
                  <a:lnTo>
                    <a:pt x="3085455" y="2788337"/>
                  </a:lnTo>
                  <a:lnTo>
                    <a:pt x="0" y="2788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89" r="-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90227" y="302777"/>
              <a:ext cx="6843331" cy="35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8"/>
                </a:lnSpc>
              </a:pPr>
              <a:r>
                <a:rPr lang="en-US" sz="1732" spc="69">
                  <a:solidFill>
                    <a:srgbClr val="7564AB"/>
                  </a:solidFill>
                  <a:latin typeface="Lilita One"/>
                </a:rPr>
                <a:t>JUST WANTING THE DAY TO BE OVER ALREADY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9484244"/>
              <a:ext cx="7711608" cy="4479788"/>
            </a:xfrm>
            <a:prstGeom prst="rect">
              <a:avLst/>
            </a:pr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72374" y="270336"/>
              <a:ext cx="6369494" cy="419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8"/>
                </a:lnSpc>
              </a:pPr>
              <a:r>
                <a:rPr lang="en-US" sz="1998" spc="19">
                  <a:solidFill>
                    <a:srgbClr val="7564AB"/>
                  </a:solidFill>
                  <a:latin typeface="Lilita One"/>
                </a:rPr>
                <a:t>DESPERATELY NEEDING A NAP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0391744" y="828311"/>
              <a:ext cx="2386036" cy="3323407"/>
            </a:xfrm>
            <a:custGeom>
              <a:avLst/>
              <a:gdLst/>
              <a:ahLst/>
              <a:cxnLst/>
              <a:rect l="l" t="t" r="r" b="b"/>
              <a:pathLst>
                <a:path w="2386036" h="3323407">
                  <a:moveTo>
                    <a:pt x="0" y="0"/>
                  </a:moveTo>
                  <a:lnTo>
                    <a:pt x="2386036" y="0"/>
                  </a:lnTo>
                  <a:lnTo>
                    <a:pt x="2386036" y="3323407"/>
                  </a:lnTo>
                  <a:lnTo>
                    <a:pt x="0" y="3323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186" b="-1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70637" y="4990016"/>
              <a:ext cx="6843331" cy="35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8"/>
                </a:lnSpc>
              </a:pPr>
              <a:r>
                <a:rPr lang="en-US" sz="1732" spc="69">
                  <a:solidFill>
                    <a:srgbClr val="7564AB"/>
                  </a:solidFill>
                  <a:latin typeface="Lilita One"/>
                </a:rPr>
                <a:t>EATING ONE TOO MANY CUPCAKES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290669" y="4974658"/>
              <a:ext cx="6843331" cy="721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8"/>
                </a:lnSpc>
              </a:pPr>
              <a:r>
                <a:rPr lang="en-US" sz="1732" spc="69">
                  <a:solidFill>
                    <a:srgbClr val="7564AB"/>
                  </a:solidFill>
                  <a:latin typeface="Lilita One"/>
                </a:rPr>
                <a:t>HAVING A FEW TOO MANY BEERS OR GLASSES OF WINE AFTER WORK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90227" y="9860755"/>
              <a:ext cx="6843331" cy="35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8"/>
                </a:lnSpc>
              </a:pPr>
              <a:r>
                <a:rPr lang="en-US" sz="1732" spc="69">
                  <a:solidFill>
                    <a:srgbClr val="7564AB"/>
                  </a:solidFill>
                  <a:latin typeface="Lilita One"/>
                </a:rPr>
                <a:t>NOT GOING OUT WITH FRIENDS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7978764" y="9471189"/>
              <a:ext cx="7711608" cy="4479788"/>
            </a:xfrm>
            <a:prstGeom prst="rect">
              <a:avLst/>
            </a:prstGeom>
            <a:solidFill>
              <a:srgbClr val="FFFD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343711" y="10047640"/>
              <a:ext cx="4926278" cy="3916391"/>
            </a:xfrm>
            <a:custGeom>
              <a:avLst/>
              <a:gdLst/>
              <a:ahLst/>
              <a:cxnLst/>
              <a:rect l="l" t="t" r="r" b="b"/>
              <a:pathLst>
                <a:path w="4926278" h="3916391">
                  <a:moveTo>
                    <a:pt x="0" y="0"/>
                  </a:moveTo>
                  <a:lnTo>
                    <a:pt x="4926278" y="0"/>
                  </a:lnTo>
                  <a:lnTo>
                    <a:pt x="4926278" y="3916392"/>
                  </a:lnTo>
                  <a:lnTo>
                    <a:pt x="0" y="3916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700784" y="9854832"/>
              <a:ext cx="6843331" cy="36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8"/>
                </a:lnSpc>
              </a:pPr>
              <a:r>
                <a:rPr lang="en-US" sz="1732" spc="69">
                  <a:solidFill>
                    <a:srgbClr val="7564AB"/>
                  </a:solidFill>
                  <a:latin typeface="Lilita One"/>
                </a:rPr>
                <a:t>WATCHING NETFLIX FOR 5 HOURS STRAIGHT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390227" y="5085656"/>
              <a:ext cx="6124972" cy="4318105"/>
            </a:xfrm>
            <a:custGeom>
              <a:avLst/>
              <a:gdLst/>
              <a:ahLst/>
              <a:cxnLst/>
              <a:rect l="l" t="t" r="r" b="b"/>
              <a:pathLst>
                <a:path w="6124972" h="4318105">
                  <a:moveTo>
                    <a:pt x="0" y="0"/>
                  </a:moveTo>
                  <a:lnTo>
                    <a:pt x="6124972" y="0"/>
                  </a:lnTo>
                  <a:lnTo>
                    <a:pt x="6124972" y="4318105"/>
                  </a:lnTo>
                  <a:lnTo>
                    <a:pt x="0" y="431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8961725" y="5459563"/>
              <a:ext cx="5690249" cy="4011626"/>
            </a:xfrm>
            <a:custGeom>
              <a:avLst/>
              <a:gdLst/>
              <a:ahLst/>
              <a:cxnLst/>
              <a:rect l="l" t="t" r="r" b="b"/>
              <a:pathLst>
                <a:path w="5690249" h="4011626">
                  <a:moveTo>
                    <a:pt x="0" y="0"/>
                  </a:moveTo>
                  <a:lnTo>
                    <a:pt x="5690249" y="0"/>
                  </a:lnTo>
                  <a:lnTo>
                    <a:pt x="5690249" y="4011626"/>
                  </a:lnTo>
                  <a:lnTo>
                    <a:pt x="0" y="4011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175555" y="9978250"/>
              <a:ext cx="3041379" cy="4055172"/>
            </a:xfrm>
            <a:custGeom>
              <a:avLst/>
              <a:gdLst/>
              <a:ahLst/>
              <a:cxnLst/>
              <a:rect l="l" t="t" r="r" b="b"/>
              <a:pathLst>
                <a:path w="3041379" h="4055172">
                  <a:moveTo>
                    <a:pt x="0" y="0"/>
                  </a:moveTo>
                  <a:lnTo>
                    <a:pt x="3041379" y="0"/>
                  </a:lnTo>
                  <a:lnTo>
                    <a:pt x="3041379" y="4055172"/>
                  </a:lnTo>
                  <a:lnTo>
                    <a:pt x="0" y="405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40269" y="3783013"/>
            <a:ext cx="5812334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2 Bold"/>
              </a:rPr>
              <a:t>Some early signs 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2 Bold"/>
              </a:rPr>
              <a:t>you may be 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2 Bold"/>
              </a:rPr>
              <a:t>struggling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19" y="0"/>
            <a:ext cx="18277781" cy="10292755"/>
          </a:xfrm>
          <a:custGeom>
            <a:avLst/>
            <a:gdLst/>
            <a:ahLst/>
            <a:cxnLst/>
            <a:rect l="l" t="t" r="r" b="b"/>
            <a:pathLst>
              <a:path w="18277781" h="10292755">
                <a:moveTo>
                  <a:pt x="0" y="0"/>
                </a:moveTo>
                <a:lnTo>
                  <a:pt x="18277781" y="0"/>
                </a:lnTo>
                <a:lnTo>
                  <a:pt x="18277781" y="10292755"/>
                </a:lnTo>
                <a:lnTo>
                  <a:pt x="0" y="10292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601013" cy="10287000"/>
          </a:xfrm>
          <a:prstGeom prst="rect">
            <a:avLst/>
          </a:prstGeom>
          <a:solidFill>
            <a:srgbClr val="F6F6F6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01013" y="1462277"/>
            <a:ext cx="11663419" cy="7362447"/>
          </a:xfrm>
          <a:custGeom>
            <a:avLst/>
            <a:gdLst/>
            <a:ahLst/>
            <a:cxnLst/>
            <a:rect l="l" t="t" r="r" b="b"/>
            <a:pathLst>
              <a:path w="11663419" h="7362447">
                <a:moveTo>
                  <a:pt x="0" y="0"/>
                </a:moveTo>
                <a:lnTo>
                  <a:pt x="11663420" y="0"/>
                </a:lnTo>
                <a:lnTo>
                  <a:pt x="11663420" y="7362446"/>
                </a:lnTo>
                <a:lnTo>
                  <a:pt x="0" y="7362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51" r="-6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48524" y="4524375"/>
            <a:ext cx="5680040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15000" spc="-150">
                <a:solidFill>
                  <a:srgbClr val="010101"/>
                </a:solidFill>
                <a:latin typeface="Madelyn Bold"/>
              </a:rPr>
              <a:t>Noticing</a:t>
            </a:r>
          </a:p>
          <a:p>
            <a:pPr>
              <a:lnSpc>
                <a:spcPts val="7500"/>
              </a:lnSpc>
            </a:pPr>
            <a:r>
              <a:rPr lang="en-US" sz="15000" spc="-150">
                <a:solidFill>
                  <a:srgbClr val="010101"/>
                </a:solidFill>
                <a:latin typeface="Madelyn Bold"/>
              </a:rPr>
              <a:t>Exercise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49836"/>
            <a:ext cx="18288000" cy="4673951"/>
            <a:chOff x="0" y="0"/>
            <a:chExt cx="4816593" cy="12309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30999"/>
            </a:xfrm>
            <a:custGeom>
              <a:avLst/>
              <a:gdLst/>
              <a:ahLst/>
              <a:cxnLst/>
              <a:rect l="l" t="t" r="r" b="b"/>
              <a:pathLst>
                <a:path w="4816592" h="1230999">
                  <a:moveTo>
                    <a:pt x="0" y="0"/>
                  </a:moveTo>
                  <a:lnTo>
                    <a:pt x="4816592" y="0"/>
                  </a:lnTo>
                  <a:lnTo>
                    <a:pt x="4816592" y="1230999"/>
                  </a:lnTo>
                  <a:lnTo>
                    <a:pt x="0" y="1230999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69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4069435"/>
            <a:ext cx="1828800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Montserrat 1"/>
              </a:rPr>
              <a:t>Skill 2: Self-Kindness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021447"/>
            <a:ext cx="18288000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ontserrat 1"/>
              </a:rPr>
              <a:t>Being kind and gentle to ourselves,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ontserrat 1"/>
              </a:rPr>
              <a:t>particularly when we have problems.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FFFF"/>
              </a:solidFill>
              <a:latin typeface="Montserrat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278570" y="9620578"/>
            <a:ext cx="134600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Canva Sans"/>
              </a:rPr>
              <a:t>(Neff, 2011)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64394" y="2545262"/>
            <a:ext cx="8274411" cy="1390150"/>
          </a:xfrm>
          <a:custGeom>
            <a:avLst/>
            <a:gdLst/>
            <a:ahLst/>
            <a:cxnLst/>
            <a:rect l="l" t="t" r="r" b="b"/>
            <a:pathLst>
              <a:path w="8274411" h="1390150">
                <a:moveTo>
                  <a:pt x="0" y="0"/>
                </a:moveTo>
                <a:lnTo>
                  <a:pt x="8274412" y="0"/>
                </a:lnTo>
                <a:lnTo>
                  <a:pt x="8274412" y="1390151"/>
                </a:lnTo>
                <a:lnTo>
                  <a:pt x="0" y="1390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98" t="-877" r="-14298" b="-41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02633" y="3529012"/>
            <a:ext cx="7431120" cy="312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Montserrat 2 Bold"/>
              </a:rPr>
              <a:t>Feeling worthy of treating yourself with kindness.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39902" y="2633383"/>
            <a:ext cx="6523396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Montserrat 2 Bold"/>
              </a:rPr>
              <a:t>“I’ll be worthy when I lose twenty pounds.”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0" y="676910"/>
            <a:ext cx="10972800" cy="137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Montserrat 2"/>
              </a:rPr>
              <a:t>"So many of us carry around a long list of worthiness prerequisites:"</a:t>
            </a:r>
          </a:p>
        </p:txBody>
      </p:sp>
      <p:sp>
        <p:nvSpPr>
          <p:cNvPr id="6" name="Freeform 6"/>
          <p:cNvSpPr/>
          <p:nvPr/>
        </p:nvSpPr>
        <p:spPr>
          <a:xfrm>
            <a:off x="8664394" y="4448425"/>
            <a:ext cx="8274411" cy="1390150"/>
          </a:xfrm>
          <a:custGeom>
            <a:avLst/>
            <a:gdLst/>
            <a:ahLst/>
            <a:cxnLst/>
            <a:rect l="l" t="t" r="r" b="b"/>
            <a:pathLst>
              <a:path w="8274411" h="1390150">
                <a:moveTo>
                  <a:pt x="0" y="0"/>
                </a:moveTo>
                <a:lnTo>
                  <a:pt x="8274412" y="0"/>
                </a:lnTo>
                <a:lnTo>
                  <a:pt x="8274412" y="1390150"/>
                </a:lnTo>
                <a:lnTo>
                  <a:pt x="0" y="1390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98" t="-877" r="-14298" b="-41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539902" y="4536546"/>
            <a:ext cx="6523396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Montserrat 2 Bold"/>
              </a:rPr>
              <a:t>“I’ll be worthy when I get promoted.”</a:t>
            </a:r>
          </a:p>
        </p:txBody>
      </p:sp>
      <p:sp>
        <p:nvSpPr>
          <p:cNvPr id="8" name="Freeform 8"/>
          <p:cNvSpPr/>
          <p:nvPr/>
        </p:nvSpPr>
        <p:spPr>
          <a:xfrm>
            <a:off x="8664394" y="6333875"/>
            <a:ext cx="8274411" cy="1390150"/>
          </a:xfrm>
          <a:custGeom>
            <a:avLst/>
            <a:gdLst/>
            <a:ahLst/>
            <a:cxnLst/>
            <a:rect l="l" t="t" r="r" b="b"/>
            <a:pathLst>
              <a:path w="8274411" h="1390150">
                <a:moveTo>
                  <a:pt x="0" y="0"/>
                </a:moveTo>
                <a:lnTo>
                  <a:pt x="8274412" y="0"/>
                </a:lnTo>
                <a:lnTo>
                  <a:pt x="8274412" y="1390150"/>
                </a:lnTo>
                <a:lnTo>
                  <a:pt x="0" y="1390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98" t="-877" r="-14298" b="-41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102148" y="6378075"/>
            <a:ext cx="7398904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Montserrat 2 Bold"/>
              </a:rPr>
              <a:t>“I’ll be worthy if other people think I’m a good parent”</a:t>
            </a:r>
          </a:p>
        </p:txBody>
      </p:sp>
      <p:sp>
        <p:nvSpPr>
          <p:cNvPr id="10" name="Freeform 10"/>
          <p:cNvSpPr/>
          <p:nvPr/>
        </p:nvSpPr>
        <p:spPr>
          <a:xfrm>
            <a:off x="8664394" y="8219325"/>
            <a:ext cx="8274411" cy="1390150"/>
          </a:xfrm>
          <a:custGeom>
            <a:avLst/>
            <a:gdLst/>
            <a:ahLst/>
            <a:cxnLst/>
            <a:rect l="l" t="t" r="r" b="b"/>
            <a:pathLst>
              <a:path w="8274411" h="1390150">
                <a:moveTo>
                  <a:pt x="0" y="0"/>
                </a:moveTo>
                <a:lnTo>
                  <a:pt x="8274412" y="0"/>
                </a:lnTo>
                <a:lnTo>
                  <a:pt x="8274412" y="1390150"/>
                </a:lnTo>
                <a:lnTo>
                  <a:pt x="0" y="1390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98" t="-877" r="-14298" b="-41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919987" y="8266950"/>
            <a:ext cx="7763225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Montserrat 2 Bold"/>
              </a:rPr>
              <a:t>“I’ll be worthy if I can do it all and still look like I’m not trying.”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455155" y="9571375"/>
            <a:ext cx="556019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Canva Sans"/>
              </a:rPr>
              <a:t>(Brown, 2010, p. 23-25)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835369" y="-789314"/>
            <a:ext cx="11865627" cy="118656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5F7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983976" y="-64199"/>
            <a:ext cx="1456193" cy="1107313"/>
          </a:xfrm>
          <a:custGeom>
            <a:avLst/>
            <a:gdLst/>
            <a:ahLst/>
            <a:cxnLst/>
            <a:rect l="l" t="t" r="r" b="b"/>
            <a:pathLst>
              <a:path w="1456193" h="1107313">
                <a:moveTo>
                  <a:pt x="0" y="0"/>
                </a:moveTo>
                <a:lnTo>
                  <a:pt x="1456193" y="0"/>
                </a:lnTo>
                <a:lnTo>
                  <a:pt x="1456193" y="1107314"/>
                </a:lnTo>
                <a:lnTo>
                  <a:pt x="0" y="110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7849464" y="9197925"/>
            <a:ext cx="1456193" cy="1107313"/>
          </a:xfrm>
          <a:custGeom>
            <a:avLst/>
            <a:gdLst/>
            <a:ahLst/>
            <a:cxnLst/>
            <a:rect l="l" t="t" r="r" b="b"/>
            <a:pathLst>
              <a:path w="1456193" h="1107313">
                <a:moveTo>
                  <a:pt x="0" y="0"/>
                </a:moveTo>
                <a:lnTo>
                  <a:pt x="1456193" y="0"/>
                </a:lnTo>
                <a:lnTo>
                  <a:pt x="1456193" y="1107314"/>
                </a:lnTo>
                <a:lnTo>
                  <a:pt x="0" y="110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736186" y="1491114"/>
            <a:ext cx="8063992" cy="6619276"/>
            <a:chOff x="0" y="0"/>
            <a:chExt cx="10751990" cy="8825701"/>
          </a:xfrm>
        </p:grpSpPr>
        <p:sp>
          <p:nvSpPr>
            <p:cNvPr id="7" name="TextBox 7"/>
            <p:cNvSpPr txBox="1"/>
            <p:nvPr/>
          </p:nvSpPr>
          <p:spPr>
            <a:xfrm>
              <a:off x="0" y="1166210"/>
              <a:ext cx="10751990" cy="5937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1"/>
                </a:lnSpc>
              </a:pPr>
              <a:r>
                <a:rPr lang="en-US" sz="5501" spc="275">
                  <a:solidFill>
                    <a:srgbClr val="0E5467"/>
                  </a:solidFill>
                  <a:latin typeface="Trocchi"/>
                </a:rPr>
                <a:t>The greatest challenge for most of us is believing that we are worthy right now, in this minute.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76566" y="-9525"/>
              <a:ext cx="6853608" cy="481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67260" y="7939876"/>
              <a:ext cx="6853608" cy="885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9"/>
                </a:lnSpc>
              </a:pPr>
              <a:r>
                <a:rPr lang="en-US" sz="4324" spc="259">
                  <a:solidFill>
                    <a:srgbClr val="78A4B0"/>
                  </a:solidFill>
                  <a:latin typeface="Aleo"/>
                </a:rPr>
                <a:t>-Brené Brown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835369" y="-789314"/>
            <a:ext cx="11865627" cy="118656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5F7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983976" y="-64199"/>
            <a:ext cx="1456193" cy="1107313"/>
          </a:xfrm>
          <a:custGeom>
            <a:avLst/>
            <a:gdLst/>
            <a:ahLst/>
            <a:cxnLst/>
            <a:rect l="l" t="t" r="r" b="b"/>
            <a:pathLst>
              <a:path w="1456193" h="1107313">
                <a:moveTo>
                  <a:pt x="0" y="0"/>
                </a:moveTo>
                <a:lnTo>
                  <a:pt x="1456193" y="0"/>
                </a:lnTo>
                <a:lnTo>
                  <a:pt x="1456193" y="1107314"/>
                </a:lnTo>
                <a:lnTo>
                  <a:pt x="0" y="110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7849464" y="9226500"/>
            <a:ext cx="1456193" cy="1107313"/>
          </a:xfrm>
          <a:custGeom>
            <a:avLst/>
            <a:gdLst/>
            <a:ahLst/>
            <a:cxnLst/>
            <a:rect l="l" t="t" r="r" b="b"/>
            <a:pathLst>
              <a:path w="1456193" h="1107313">
                <a:moveTo>
                  <a:pt x="0" y="0"/>
                </a:moveTo>
                <a:lnTo>
                  <a:pt x="1456193" y="0"/>
                </a:lnTo>
                <a:lnTo>
                  <a:pt x="1456193" y="1107314"/>
                </a:lnTo>
                <a:lnTo>
                  <a:pt x="0" y="110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785778" y="652198"/>
            <a:ext cx="9964810" cy="7969300"/>
            <a:chOff x="0" y="-9525"/>
            <a:chExt cx="13286413" cy="10625733"/>
          </a:xfrm>
        </p:grpSpPr>
        <p:sp>
          <p:nvSpPr>
            <p:cNvPr id="7" name="TextBox 7"/>
            <p:cNvSpPr txBox="1"/>
            <p:nvPr/>
          </p:nvSpPr>
          <p:spPr>
            <a:xfrm>
              <a:off x="0" y="1022380"/>
              <a:ext cx="13286413" cy="8640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0"/>
                </a:lnSpc>
              </a:pPr>
              <a:r>
                <a:rPr lang="en-US" sz="20000" spc="1000">
                  <a:solidFill>
                    <a:srgbClr val="0E5467"/>
                  </a:solidFill>
                  <a:latin typeface="Trocchi"/>
                </a:rPr>
                <a:t>DON’T WAIT!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318903" y="-9525"/>
              <a:ext cx="8469117" cy="470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333833" y="9730383"/>
              <a:ext cx="8469117" cy="885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9"/>
                </a:lnSpc>
              </a:pPr>
              <a:r>
                <a:rPr lang="en-US" sz="4324" spc="259" dirty="0">
                  <a:solidFill>
                    <a:srgbClr val="78A4B0"/>
                  </a:solidFill>
                  <a:latin typeface="Aleo"/>
                </a:rPr>
                <a:t>-Frank Ostaseski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2EC8DF-BDA8-CDF7-9AB7-78917F683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10EFD3-9B55-6241-5C66-17BC4429560D}"/>
              </a:ext>
            </a:extLst>
          </p:cNvPr>
          <p:cNvSpPr txBox="1"/>
          <p:nvPr/>
        </p:nvSpPr>
        <p:spPr>
          <a:xfrm>
            <a:off x="4533900" y="3543300"/>
            <a:ext cx="10858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Robert Wicks: The Necessity of Self-Care (video)</a:t>
            </a:r>
          </a:p>
          <a:p>
            <a:endParaRPr lang="en-US" sz="4800" dirty="0"/>
          </a:p>
          <a:p>
            <a:r>
              <a:rPr lang="en-US" sz="4000" dirty="0"/>
              <a:t>https://youtu.be/jvENAkUo9YQ?si=yFTo_Rg5Dx6K17sT</a:t>
            </a:r>
          </a:p>
        </p:txBody>
      </p:sp>
    </p:spTree>
    <p:extLst>
      <p:ext uri="{BB962C8B-B14F-4D97-AF65-F5344CB8AC3E}">
        <p14:creationId xmlns:p14="http://schemas.microsoft.com/office/powerpoint/2010/main" val="663765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534649"/>
            <a:chOff x="0" y="0"/>
            <a:chExt cx="4816593" cy="930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30936"/>
            </a:xfrm>
            <a:custGeom>
              <a:avLst/>
              <a:gdLst/>
              <a:ahLst/>
              <a:cxnLst/>
              <a:rect l="l" t="t" r="r" b="b"/>
              <a:pathLst>
                <a:path w="4816592" h="930936">
                  <a:moveTo>
                    <a:pt x="0" y="0"/>
                  </a:moveTo>
                  <a:lnTo>
                    <a:pt x="4816592" y="0"/>
                  </a:lnTo>
                  <a:lnTo>
                    <a:pt x="4816592" y="930936"/>
                  </a:lnTo>
                  <a:lnTo>
                    <a:pt x="0" y="930936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69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47913" y="5779"/>
            <a:ext cx="13396388" cy="3351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83"/>
              </a:lnSpc>
            </a:pPr>
            <a:r>
              <a:rPr lang="en-US" sz="9631">
                <a:solidFill>
                  <a:srgbClr val="FFFFFF"/>
                </a:solidFill>
                <a:latin typeface="Montserrat 2"/>
              </a:rPr>
              <a:t>Hands on Heart</a:t>
            </a:r>
          </a:p>
          <a:p>
            <a:pPr algn="ctr">
              <a:lnSpc>
                <a:spcPts val="13483"/>
              </a:lnSpc>
            </a:pPr>
            <a:r>
              <a:rPr lang="en-US" sz="9631">
                <a:solidFill>
                  <a:srgbClr val="FFFFFF"/>
                </a:solidFill>
                <a:latin typeface="Montserrat 2"/>
              </a:rPr>
              <a:t>Activity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65231" y="4474119"/>
            <a:ext cx="15100488" cy="441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18"/>
              </a:lnSpc>
              <a:spcBef>
                <a:spcPct val="0"/>
              </a:spcBef>
            </a:pPr>
            <a:r>
              <a:rPr lang="en-US" sz="5013">
                <a:solidFill>
                  <a:srgbClr val="01364A"/>
                </a:solidFill>
                <a:latin typeface="Canva Sans"/>
              </a:rPr>
              <a:t>• Put one or both of your hands over your heart</a:t>
            </a:r>
          </a:p>
          <a:p>
            <a:pPr algn="just">
              <a:lnSpc>
                <a:spcPts val="7018"/>
              </a:lnSpc>
              <a:spcBef>
                <a:spcPct val="0"/>
              </a:spcBef>
            </a:pPr>
            <a:r>
              <a:rPr lang="en-US" sz="5013">
                <a:solidFill>
                  <a:srgbClr val="01364A"/>
                </a:solidFill>
                <a:latin typeface="Canva Sans"/>
              </a:rPr>
              <a:t>• Take deep breathes</a:t>
            </a:r>
          </a:p>
          <a:p>
            <a:pPr algn="just">
              <a:lnSpc>
                <a:spcPts val="7018"/>
              </a:lnSpc>
              <a:spcBef>
                <a:spcPct val="0"/>
              </a:spcBef>
            </a:pPr>
            <a:r>
              <a:rPr lang="en-US" sz="5013">
                <a:solidFill>
                  <a:srgbClr val="01364A"/>
                </a:solidFill>
                <a:latin typeface="Canva Sans"/>
              </a:rPr>
              <a:t>• Gently say something to yourself that you need,</a:t>
            </a:r>
          </a:p>
          <a:p>
            <a:pPr algn="just">
              <a:lnSpc>
                <a:spcPts val="7018"/>
              </a:lnSpc>
              <a:spcBef>
                <a:spcPct val="0"/>
              </a:spcBef>
            </a:pPr>
            <a:r>
              <a:rPr lang="en-US" sz="5013">
                <a:solidFill>
                  <a:srgbClr val="01364A"/>
                </a:solidFill>
                <a:latin typeface="Canva Sans"/>
              </a:rPr>
              <a:t>like, “May I be happy. May I be at peace.”</a:t>
            </a:r>
          </a:p>
          <a:p>
            <a:pPr algn="just">
              <a:lnSpc>
                <a:spcPts val="7018"/>
              </a:lnSpc>
              <a:spcBef>
                <a:spcPct val="0"/>
              </a:spcBef>
            </a:pPr>
            <a:endParaRPr lang="en-US" sz="5013">
              <a:solidFill>
                <a:srgbClr val="01364A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69171"/>
            <a:chOff x="0" y="0"/>
            <a:chExt cx="4816593" cy="1150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0728"/>
            </a:xfrm>
            <a:custGeom>
              <a:avLst/>
              <a:gdLst/>
              <a:ahLst/>
              <a:cxnLst/>
              <a:rect l="l" t="t" r="r" b="b"/>
              <a:pathLst>
                <a:path w="4816592" h="1150728">
                  <a:moveTo>
                    <a:pt x="0" y="0"/>
                  </a:moveTo>
                  <a:lnTo>
                    <a:pt x="4816592" y="0"/>
                  </a:lnTo>
                  <a:lnTo>
                    <a:pt x="4816592" y="1150728"/>
                  </a:lnTo>
                  <a:lnTo>
                    <a:pt x="0" y="1150728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88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69890" y="1613341"/>
            <a:ext cx="12153525" cy="7644959"/>
          </a:xfrm>
          <a:custGeom>
            <a:avLst/>
            <a:gdLst/>
            <a:ahLst/>
            <a:cxnLst/>
            <a:rect l="l" t="t" r="r" b="b"/>
            <a:pathLst>
              <a:path w="12153525" h="7644959">
                <a:moveTo>
                  <a:pt x="0" y="0"/>
                </a:moveTo>
                <a:lnTo>
                  <a:pt x="12153525" y="0"/>
                </a:lnTo>
                <a:lnTo>
                  <a:pt x="12153525" y="7644959"/>
                </a:lnTo>
                <a:lnTo>
                  <a:pt x="0" y="7644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2899" y="2637169"/>
            <a:ext cx="11435026" cy="6621131"/>
          </a:xfrm>
          <a:custGeom>
            <a:avLst/>
            <a:gdLst/>
            <a:ahLst/>
            <a:cxnLst/>
            <a:rect l="l" t="t" r="r" b="b"/>
            <a:pathLst>
              <a:path w="11435026" h="6621131">
                <a:moveTo>
                  <a:pt x="0" y="0"/>
                </a:moveTo>
                <a:lnTo>
                  <a:pt x="11435025" y="0"/>
                </a:lnTo>
                <a:lnTo>
                  <a:pt x="11435025" y="6621131"/>
                </a:lnTo>
                <a:lnTo>
                  <a:pt x="0" y="6621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66945" y="3204499"/>
            <a:ext cx="2924368" cy="4918661"/>
          </a:xfrm>
          <a:custGeom>
            <a:avLst/>
            <a:gdLst/>
            <a:ahLst/>
            <a:cxnLst/>
            <a:rect l="l" t="t" r="r" b="b"/>
            <a:pathLst>
              <a:path w="2924368" h="4918661">
                <a:moveTo>
                  <a:pt x="0" y="0"/>
                </a:moveTo>
                <a:lnTo>
                  <a:pt x="2924368" y="0"/>
                </a:lnTo>
                <a:lnTo>
                  <a:pt x="2924368" y="4918661"/>
                </a:lnTo>
                <a:lnTo>
                  <a:pt x="0" y="4918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895350"/>
            <a:ext cx="17919402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1364A"/>
                </a:solidFill>
                <a:latin typeface="Montserrat 2"/>
              </a:rPr>
              <a:t>Six-Word Self-Kindness Story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49836"/>
            <a:ext cx="18288000" cy="4673951"/>
            <a:chOff x="0" y="0"/>
            <a:chExt cx="4816593" cy="12309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30999"/>
            </a:xfrm>
            <a:custGeom>
              <a:avLst/>
              <a:gdLst/>
              <a:ahLst/>
              <a:cxnLst/>
              <a:rect l="l" t="t" r="r" b="b"/>
              <a:pathLst>
                <a:path w="4816592" h="1230999">
                  <a:moveTo>
                    <a:pt x="0" y="0"/>
                  </a:moveTo>
                  <a:lnTo>
                    <a:pt x="4816592" y="0"/>
                  </a:lnTo>
                  <a:lnTo>
                    <a:pt x="4816592" y="1230999"/>
                  </a:lnTo>
                  <a:lnTo>
                    <a:pt x="0" y="1230999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69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4069435"/>
            <a:ext cx="1828800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Montserrat 1"/>
              </a:rPr>
              <a:t>Skill 3: Common Humanity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021447"/>
            <a:ext cx="18288000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ontserrat 1"/>
              </a:rPr>
              <a:t>Recognizing that struggling is a shared human experience.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ontserrat 1"/>
              </a:rPr>
              <a:t>We are not alone in our problems. We are in this together.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FFFF"/>
              </a:solidFill>
              <a:latin typeface="Montserrat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278570" y="9620578"/>
            <a:ext cx="134600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Canva Sans"/>
              </a:rPr>
              <a:t>(Neff, 2011)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42" b="-209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 rot="60000">
            <a:off x="15607372" y="9243454"/>
            <a:ext cx="267285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Canva Sans"/>
              </a:rPr>
              <a:t>An old Currajong Tree , New South Wales. Marianne North.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65" y="0"/>
            <a:ext cx="18292465" cy="10284490"/>
          </a:xfrm>
          <a:custGeom>
            <a:avLst/>
            <a:gdLst/>
            <a:ahLst/>
            <a:cxnLst/>
            <a:rect l="l" t="t" r="r" b="b"/>
            <a:pathLst>
              <a:path w="18292465" h="10284490">
                <a:moveTo>
                  <a:pt x="0" y="0"/>
                </a:moveTo>
                <a:lnTo>
                  <a:pt x="18292465" y="0"/>
                </a:lnTo>
                <a:lnTo>
                  <a:pt x="18292465" y="10284490"/>
                </a:lnTo>
                <a:lnTo>
                  <a:pt x="0" y="10284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802019"/>
            <a:ext cx="8274411" cy="1390150"/>
          </a:xfrm>
          <a:custGeom>
            <a:avLst/>
            <a:gdLst/>
            <a:ahLst/>
            <a:cxnLst/>
            <a:rect l="l" t="t" r="r" b="b"/>
            <a:pathLst>
              <a:path w="8274411" h="1390150">
                <a:moveTo>
                  <a:pt x="0" y="0"/>
                </a:moveTo>
                <a:lnTo>
                  <a:pt x="8274411" y="0"/>
                </a:lnTo>
                <a:lnTo>
                  <a:pt x="8274411" y="1390150"/>
                </a:lnTo>
                <a:lnTo>
                  <a:pt x="0" y="1390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98" t="-877" r="-14298" b="-41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4102" y="3034631"/>
            <a:ext cx="8363735" cy="351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ontserrat 2 Bold"/>
              </a:rPr>
              <a:t>Common humanity involves the recognition that we are all like gnarled, crooked trees.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19507" y="3155781"/>
            <a:ext cx="652339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Montserrat 2 Bold"/>
              </a:rPr>
              <a:t>We all have losses</a:t>
            </a:r>
          </a:p>
        </p:txBody>
      </p:sp>
      <p:sp>
        <p:nvSpPr>
          <p:cNvPr id="5" name="Freeform 5"/>
          <p:cNvSpPr/>
          <p:nvPr/>
        </p:nvSpPr>
        <p:spPr>
          <a:xfrm>
            <a:off x="9144000" y="4705181"/>
            <a:ext cx="8274411" cy="1390150"/>
          </a:xfrm>
          <a:custGeom>
            <a:avLst/>
            <a:gdLst/>
            <a:ahLst/>
            <a:cxnLst/>
            <a:rect l="l" t="t" r="r" b="b"/>
            <a:pathLst>
              <a:path w="8274411" h="1390150">
                <a:moveTo>
                  <a:pt x="0" y="0"/>
                </a:moveTo>
                <a:lnTo>
                  <a:pt x="8274411" y="0"/>
                </a:lnTo>
                <a:lnTo>
                  <a:pt x="8274411" y="1390150"/>
                </a:lnTo>
                <a:lnTo>
                  <a:pt x="0" y="1390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98" t="-877" r="-14298" b="-41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019507" y="5041731"/>
            <a:ext cx="652339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Montserrat 2 Bold"/>
              </a:rPr>
              <a:t>We all have regrets</a:t>
            </a:r>
          </a:p>
        </p:txBody>
      </p:sp>
      <p:sp>
        <p:nvSpPr>
          <p:cNvPr id="7" name="Freeform 7"/>
          <p:cNvSpPr/>
          <p:nvPr/>
        </p:nvSpPr>
        <p:spPr>
          <a:xfrm>
            <a:off x="9144000" y="6590631"/>
            <a:ext cx="8274411" cy="1390150"/>
          </a:xfrm>
          <a:custGeom>
            <a:avLst/>
            <a:gdLst/>
            <a:ahLst/>
            <a:cxnLst/>
            <a:rect l="l" t="t" r="r" b="b"/>
            <a:pathLst>
              <a:path w="8274411" h="1390150">
                <a:moveTo>
                  <a:pt x="0" y="0"/>
                </a:moveTo>
                <a:lnTo>
                  <a:pt x="8274411" y="0"/>
                </a:lnTo>
                <a:lnTo>
                  <a:pt x="8274411" y="1390150"/>
                </a:lnTo>
                <a:lnTo>
                  <a:pt x="0" y="1390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98" t="-877" r="-14298" b="-41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572229" y="6901781"/>
            <a:ext cx="739890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Montserrat 2 Bold"/>
              </a:rPr>
              <a:t>We all have imperfections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27807" y="9537866"/>
            <a:ext cx="556019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Canva Sans"/>
              </a:rPr>
              <a:t>(Brown, 2010, p. 23-25; Neff, 2011)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0075" y="-53587"/>
            <a:ext cx="18288000" cy="10756124"/>
          </a:xfrm>
          <a:custGeom>
            <a:avLst/>
            <a:gdLst/>
            <a:ahLst/>
            <a:cxnLst/>
            <a:rect l="l" t="t" r="r" b="b"/>
            <a:pathLst>
              <a:path w="18288000" h="10756124">
                <a:moveTo>
                  <a:pt x="0" y="0"/>
                </a:moveTo>
                <a:lnTo>
                  <a:pt x="18288000" y="0"/>
                </a:lnTo>
                <a:lnTo>
                  <a:pt x="18288000" y="10756124"/>
                </a:lnTo>
                <a:lnTo>
                  <a:pt x="0" y="10756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573" b="-1815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119"/>
            <a:ext cx="18288000" cy="10256762"/>
          </a:xfrm>
          <a:custGeom>
            <a:avLst/>
            <a:gdLst/>
            <a:ahLst/>
            <a:cxnLst/>
            <a:rect l="l" t="t" r="r" b="b"/>
            <a:pathLst>
              <a:path w="18288000" h="10256762">
                <a:moveTo>
                  <a:pt x="0" y="0"/>
                </a:moveTo>
                <a:lnTo>
                  <a:pt x="18288000" y="0"/>
                </a:lnTo>
                <a:lnTo>
                  <a:pt x="18288000" y="10256762"/>
                </a:lnTo>
                <a:lnTo>
                  <a:pt x="0" y="10256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260896" y="4914900"/>
            <a:ext cx="18288000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Montserrat 1 Bold"/>
              </a:rPr>
              <a:t>Circle of care exercise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923936" y="9587069"/>
            <a:ext cx="2122289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(Bush, 2015, p. 38)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49836"/>
            <a:ext cx="18288000" cy="3568158"/>
            <a:chOff x="0" y="0"/>
            <a:chExt cx="4816593" cy="9397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39762"/>
            </a:xfrm>
            <a:custGeom>
              <a:avLst/>
              <a:gdLst/>
              <a:ahLst/>
              <a:cxnLst/>
              <a:rect l="l" t="t" r="r" b="b"/>
              <a:pathLst>
                <a:path w="4816592" h="939762">
                  <a:moveTo>
                    <a:pt x="0" y="0"/>
                  </a:moveTo>
                  <a:lnTo>
                    <a:pt x="4816592" y="0"/>
                  </a:lnTo>
                  <a:lnTo>
                    <a:pt x="4816592" y="939762"/>
                  </a:lnTo>
                  <a:lnTo>
                    <a:pt x="0" y="939762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77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352800"/>
            <a:ext cx="18288000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Montserrat 1"/>
              </a:rPr>
              <a:t>Call to Action: 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Montserrat 1"/>
              </a:rPr>
              <a:t>Self-Compassion Plan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3709" y="409248"/>
            <a:ext cx="5130028" cy="2271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143"/>
              </a:lnSpc>
              <a:spcBef>
                <a:spcPct val="0"/>
              </a:spcBef>
            </a:pPr>
            <a:r>
              <a:rPr lang="en-US" sz="14399">
                <a:solidFill>
                  <a:srgbClr val="363839"/>
                </a:solidFill>
                <a:latin typeface="Madelyn"/>
              </a:rPr>
              <a:t>Objectives</a:t>
            </a:r>
          </a:p>
        </p:txBody>
      </p:sp>
      <p:sp>
        <p:nvSpPr>
          <p:cNvPr id="3" name="Freeform 3"/>
          <p:cNvSpPr/>
          <p:nvPr/>
        </p:nvSpPr>
        <p:spPr>
          <a:xfrm>
            <a:off x="2106827" y="3797440"/>
            <a:ext cx="1507844" cy="1439991"/>
          </a:xfrm>
          <a:custGeom>
            <a:avLst/>
            <a:gdLst/>
            <a:ahLst/>
            <a:cxnLst/>
            <a:rect l="l" t="t" r="r" b="b"/>
            <a:pathLst>
              <a:path w="1507844" h="1439991">
                <a:moveTo>
                  <a:pt x="0" y="0"/>
                </a:moveTo>
                <a:lnTo>
                  <a:pt x="1507844" y="0"/>
                </a:lnTo>
                <a:lnTo>
                  <a:pt x="1507844" y="1439991"/>
                </a:lnTo>
                <a:lnTo>
                  <a:pt x="0" y="1439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81550" y="3993994"/>
            <a:ext cx="958398" cy="89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80"/>
              </a:lnSpc>
              <a:spcBef>
                <a:spcPct val="0"/>
              </a:spcBef>
            </a:pPr>
            <a:r>
              <a:rPr lang="en-US" sz="5600" u="none" spc="-56">
                <a:solidFill>
                  <a:srgbClr val="363839"/>
                </a:solidFill>
                <a:latin typeface="Clear Sans Regular Bold"/>
              </a:rPr>
              <a:t>01</a:t>
            </a:r>
          </a:p>
        </p:txBody>
      </p:sp>
      <p:sp>
        <p:nvSpPr>
          <p:cNvPr id="5" name="Freeform 5"/>
          <p:cNvSpPr/>
          <p:nvPr/>
        </p:nvSpPr>
        <p:spPr>
          <a:xfrm>
            <a:off x="8664801" y="3669428"/>
            <a:ext cx="1507844" cy="1439991"/>
          </a:xfrm>
          <a:custGeom>
            <a:avLst/>
            <a:gdLst/>
            <a:ahLst/>
            <a:cxnLst/>
            <a:rect l="l" t="t" r="r" b="b"/>
            <a:pathLst>
              <a:path w="1507844" h="1439991">
                <a:moveTo>
                  <a:pt x="0" y="0"/>
                </a:moveTo>
                <a:lnTo>
                  <a:pt x="1507844" y="0"/>
                </a:lnTo>
                <a:lnTo>
                  <a:pt x="1507844" y="1439991"/>
                </a:lnTo>
                <a:lnTo>
                  <a:pt x="0" y="1439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896788" y="3917794"/>
            <a:ext cx="958398" cy="89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80"/>
              </a:lnSpc>
              <a:spcBef>
                <a:spcPct val="0"/>
              </a:spcBef>
            </a:pPr>
            <a:r>
              <a:rPr lang="en-US" sz="5600" u="none" spc="-56">
                <a:solidFill>
                  <a:srgbClr val="363839"/>
                </a:solidFill>
                <a:latin typeface="Clear Sans Regular Bold"/>
              </a:rPr>
              <a:t>02</a:t>
            </a:r>
          </a:p>
        </p:txBody>
      </p:sp>
      <p:sp>
        <p:nvSpPr>
          <p:cNvPr id="7" name="Freeform 7"/>
          <p:cNvSpPr/>
          <p:nvPr/>
        </p:nvSpPr>
        <p:spPr>
          <a:xfrm>
            <a:off x="14288677" y="3797440"/>
            <a:ext cx="1507844" cy="1439991"/>
          </a:xfrm>
          <a:custGeom>
            <a:avLst/>
            <a:gdLst/>
            <a:ahLst/>
            <a:cxnLst/>
            <a:rect l="l" t="t" r="r" b="b"/>
            <a:pathLst>
              <a:path w="1507844" h="1439991">
                <a:moveTo>
                  <a:pt x="0" y="0"/>
                </a:moveTo>
                <a:lnTo>
                  <a:pt x="1507844" y="0"/>
                </a:lnTo>
                <a:lnTo>
                  <a:pt x="1507844" y="1439991"/>
                </a:lnTo>
                <a:lnTo>
                  <a:pt x="0" y="1439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563400" y="4045807"/>
            <a:ext cx="958398" cy="89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80"/>
              </a:lnSpc>
              <a:spcBef>
                <a:spcPct val="0"/>
              </a:spcBef>
            </a:pPr>
            <a:r>
              <a:rPr lang="en-US" sz="5600" u="none" spc="-56">
                <a:solidFill>
                  <a:srgbClr val="363839"/>
                </a:solidFill>
                <a:latin typeface="Clear Sans Regular Bold"/>
              </a:rPr>
              <a:t>03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074300" y="9258300"/>
            <a:ext cx="741014" cy="743745"/>
            <a:chOff x="0" y="0"/>
            <a:chExt cx="988018" cy="991660"/>
          </a:xfrm>
        </p:grpSpPr>
        <p:grpSp>
          <p:nvGrpSpPr>
            <p:cNvPr id="10" name="Group 10"/>
            <p:cNvGrpSpPr/>
            <p:nvPr/>
          </p:nvGrpSpPr>
          <p:grpSpPr>
            <a:xfrm>
              <a:off x="7025" y="0"/>
              <a:ext cx="965827" cy="965827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2390" y="72390"/>
                <a:ext cx="6205220" cy="6205220"/>
              </a:xfrm>
              <a:custGeom>
                <a:avLst/>
                <a:gdLst/>
                <a:ahLst/>
                <a:cxnLst/>
                <a:rect l="l" t="t" r="r" b="b"/>
                <a:pathLst>
                  <a:path w="6205220" h="6205220">
                    <a:moveTo>
                      <a:pt x="0" y="0"/>
                    </a:moveTo>
                    <a:lnTo>
                      <a:pt x="6205220" y="0"/>
                    </a:lnTo>
                    <a:lnTo>
                      <a:pt x="6205220" y="6205220"/>
                    </a:lnTo>
                    <a:lnTo>
                      <a:pt x="0" y="6205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6205220" y="6205220"/>
                    </a:moveTo>
                    <a:lnTo>
                      <a:pt x="6350000" y="6205220"/>
                    </a:lnTo>
                    <a:lnTo>
                      <a:pt x="6350000" y="6350000"/>
                    </a:lnTo>
                    <a:lnTo>
                      <a:pt x="6205220" y="6350000"/>
                    </a:lnTo>
                    <a:lnTo>
                      <a:pt x="6205220" y="6205220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6205220"/>
                    </a:lnTo>
                    <a:lnTo>
                      <a:pt x="0" y="6205220"/>
                    </a:lnTo>
                    <a:lnTo>
                      <a:pt x="0" y="144780"/>
                    </a:lnTo>
                    <a:close/>
                    <a:moveTo>
                      <a:pt x="0" y="6205220"/>
                    </a:moveTo>
                    <a:lnTo>
                      <a:pt x="144780" y="6205220"/>
                    </a:lnTo>
                    <a:lnTo>
                      <a:pt x="144780" y="6350000"/>
                    </a:lnTo>
                    <a:lnTo>
                      <a:pt x="0" y="6350000"/>
                    </a:lnTo>
                    <a:lnTo>
                      <a:pt x="0" y="6205220"/>
                    </a:lnTo>
                    <a:close/>
                    <a:moveTo>
                      <a:pt x="6205220" y="144780"/>
                    </a:moveTo>
                    <a:lnTo>
                      <a:pt x="6350000" y="144780"/>
                    </a:lnTo>
                    <a:lnTo>
                      <a:pt x="6350000" y="6205220"/>
                    </a:lnTo>
                    <a:lnTo>
                      <a:pt x="6205220" y="6205220"/>
                    </a:lnTo>
                    <a:lnTo>
                      <a:pt x="6205220" y="144780"/>
                    </a:lnTo>
                    <a:close/>
                    <a:moveTo>
                      <a:pt x="144780" y="6205220"/>
                    </a:moveTo>
                    <a:lnTo>
                      <a:pt x="6205220" y="6205220"/>
                    </a:lnTo>
                    <a:lnTo>
                      <a:pt x="6205220" y="6350000"/>
                    </a:lnTo>
                    <a:lnTo>
                      <a:pt x="144780" y="6350000"/>
                    </a:lnTo>
                    <a:lnTo>
                      <a:pt x="144780" y="6205220"/>
                    </a:lnTo>
                    <a:close/>
                    <a:moveTo>
                      <a:pt x="6205220" y="0"/>
                    </a:moveTo>
                    <a:lnTo>
                      <a:pt x="6350000" y="0"/>
                    </a:lnTo>
                    <a:lnTo>
                      <a:pt x="6350000" y="144780"/>
                    </a:lnTo>
                    <a:lnTo>
                      <a:pt x="6205220" y="144780"/>
                    </a:lnTo>
                    <a:lnTo>
                      <a:pt x="620522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6205220" y="0"/>
                    </a:lnTo>
                    <a:lnTo>
                      <a:pt x="620522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595C5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692598" flipH="1">
              <a:off x="73815" y="93200"/>
              <a:ext cx="840388" cy="822696"/>
            </a:xfrm>
            <a:custGeom>
              <a:avLst/>
              <a:gdLst/>
              <a:ahLst/>
              <a:cxnLst/>
              <a:rect l="l" t="t" r="r" b="b"/>
              <a:pathLst>
                <a:path w="840388" h="822696">
                  <a:moveTo>
                    <a:pt x="840388" y="0"/>
                  </a:moveTo>
                  <a:lnTo>
                    <a:pt x="0" y="0"/>
                  </a:lnTo>
                  <a:lnTo>
                    <a:pt x="0" y="822695"/>
                  </a:lnTo>
                  <a:lnTo>
                    <a:pt x="840388" y="822695"/>
                  </a:lnTo>
                  <a:lnTo>
                    <a:pt x="840388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49743" y="5771070"/>
            <a:ext cx="4137959" cy="188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3500" spc="-35">
                <a:solidFill>
                  <a:srgbClr val="363839"/>
                </a:solidFill>
                <a:latin typeface="Clear Sans Regular"/>
              </a:rPr>
              <a:t>Practice experiential self-compassion activities and exercises.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56602" y="5771070"/>
            <a:ext cx="4459630" cy="235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3500" spc="-35">
                <a:solidFill>
                  <a:srgbClr val="363839"/>
                </a:solidFill>
                <a:latin typeface="Clear Sans Regular"/>
              </a:rPr>
              <a:t>Reflect about how you might implement some brief self-compassion practices in your daily life.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3053" y="5771070"/>
            <a:ext cx="3693745" cy="141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3500" spc="-35">
                <a:solidFill>
                  <a:srgbClr val="363839"/>
                </a:solidFill>
                <a:latin typeface="Clear Sans Regular"/>
              </a:rPr>
              <a:t>Learn the three skills of self-compassion.</a:t>
            </a:r>
          </a:p>
        </p:txBody>
      </p:sp>
    </p:spTree>
    <p:extLst>
      <p:ext uri="{BB962C8B-B14F-4D97-AF65-F5344CB8AC3E}">
        <p14:creationId xmlns:p14="http://schemas.microsoft.com/office/powerpoint/2010/main" val="3905121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2407" y="2656558"/>
            <a:ext cx="14943186" cy="5246370"/>
            <a:chOff x="0" y="0"/>
            <a:chExt cx="5451315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1315" cy="1913890"/>
            </a:xfrm>
            <a:custGeom>
              <a:avLst/>
              <a:gdLst/>
              <a:ahLst/>
              <a:cxnLst/>
              <a:rect l="l" t="t" r="r" b="b"/>
              <a:pathLst>
                <a:path w="5451315" h="1913890">
                  <a:moveTo>
                    <a:pt x="0" y="0"/>
                  </a:moveTo>
                  <a:lnTo>
                    <a:pt x="5451315" y="0"/>
                  </a:lnTo>
                  <a:lnTo>
                    <a:pt x="5451315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9758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1672407" y="4431348"/>
            <a:ext cx="14943186" cy="0"/>
          </a:xfrm>
          <a:prstGeom prst="line">
            <a:avLst/>
          </a:prstGeom>
          <a:ln w="19050" cap="flat">
            <a:solidFill>
              <a:srgbClr val="FAF5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8607778"/>
            <a:ext cx="18288000" cy="1851660"/>
          </a:xfrm>
          <a:custGeom>
            <a:avLst/>
            <a:gdLst/>
            <a:ahLst/>
            <a:cxnLst/>
            <a:rect l="l" t="t" r="r" b="b"/>
            <a:pathLst>
              <a:path w="18288000" h="1851660">
                <a:moveTo>
                  <a:pt x="0" y="0"/>
                </a:moveTo>
                <a:lnTo>
                  <a:pt x="18288000" y="0"/>
                </a:lnTo>
                <a:lnTo>
                  <a:pt x="18288000" y="1851660"/>
                </a:lnTo>
                <a:lnTo>
                  <a:pt x="0" y="185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521966" y="8598253"/>
            <a:ext cx="6260064" cy="3623012"/>
          </a:xfrm>
          <a:custGeom>
            <a:avLst/>
            <a:gdLst/>
            <a:ahLst/>
            <a:cxnLst/>
            <a:rect l="l" t="t" r="r" b="b"/>
            <a:pathLst>
              <a:path w="6260064" h="3623012">
                <a:moveTo>
                  <a:pt x="0" y="0"/>
                </a:moveTo>
                <a:lnTo>
                  <a:pt x="6260064" y="0"/>
                </a:lnTo>
                <a:lnTo>
                  <a:pt x="6260064" y="3623012"/>
                </a:lnTo>
                <a:lnTo>
                  <a:pt x="0" y="3623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85187">
            <a:off x="-1902280" y="6944210"/>
            <a:ext cx="4595757" cy="6135113"/>
          </a:xfrm>
          <a:custGeom>
            <a:avLst/>
            <a:gdLst/>
            <a:ahLst/>
            <a:cxnLst/>
            <a:rect l="l" t="t" r="r" b="b"/>
            <a:pathLst>
              <a:path w="4595757" h="6135113">
                <a:moveTo>
                  <a:pt x="0" y="0"/>
                </a:moveTo>
                <a:lnTo>
                  <a:pt x="4595757" y="0"/>
                </a:lnTo>
                <a:lnTo>
                  <a:pt x="4595757" y="6135113"/>
                </a:lnTo>
                <a:lnTo>
                  <a:pt x="0" y="6135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27500" y="7627555"/>
            <a:ext cx="3909060" cy="4114800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13790" y="9060567"/>
            <a:ext cx="3909060" cy="4114800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672407" y="6204975"/>
            <a:ext cx="14943186" cy="0"/>
          </a:xfrm>
          <a:prstGeom prst="line">
            <a:avLst/>
          </a:prstGeom>
          <a:ln w="19050" cap="flat">
            <a:solidFill>
              <a:srgbClr val="FAF5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rot="5384396">
            <a:off x="3601310" y="5270110"/>
            <a:ext cx="5246424" cy="0"/>
          </a:xfrm>
          <a:prstGeom prst="line">
            <a:avLst/>
          </a:prstGeom>
          <a:ln w="19050" cap="flat">
            <a:solidFill>
              <a:srgbClr val="FAF5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0137" y="831282"/>
            <a:ext cx="13695457" cy="12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spc="450">
                <a:solidFill>
                  <a:srgbClr val="01364A"/>
                </a:solidFill>
                <a:latin typeface="Montserrat 2 Bold"/>
              </a:rPr>
              <a:t>Self-Compassion Plan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24825" y="3326448"/>
            <a:ext cx="276842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79">
                <a:solidFill>
                  <a:srgbClr val="FFFFFF"/>
                </a:solidFill>
                <a:latin typeface="Montserrat 2 Bold"/>
              </a:rPr>
              <a:t>Noticing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27296" y="4775237"/>
            <a:ext cx="276842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79">
                <a:solidFill>
                  <a:srgbClr val="FFFFFF"/>
                </a:solidFill>
                <a:latin typeface="Montserrat 2 Bold"/>
              </a:rPr>
              <a:t>Self-Kindness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22354" y="6605000"/>
            <a:ext cx="257336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79">
                <a:solidFill>
                  <a:srgbClr val="FFFFFF"/>
                </a:solidFill>
                <a:latin typeface="Montserrat 2 Bold"/>
              </a:rPr>
              <a:t>Common Humanity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85684" y="3199448"/>
            <a:ext cx="7058716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499" spc="149">
                <a:solidFill>
                  <a:srgbClr val="FFFFFF"/>
                </a:solidFill>
                <a:latin typeface="Montserrat 2 Bold"/>
              </a:rPr>
              <a:t>Write down a simple way you can bring noticing into your daily life.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85684" y="4914937"/>
            <a:ext cx="7860764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499" spc="149">
                <a:solidFill>
                  <a:srgbClr val="FFFFFF"/>
                </a:solidFill>
                <a:latin typeface="Montserrat 2 Bold"/>
              </a:rPr>
              <a:t>Write down a simple way you can bring  self-kindness into your daily life.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85684" y="6411529"/>
            <a:ext cx="7058716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499" spc="149">
                <a:solidFill>
                  <a:srgbClr val="FFFFFF"/>
                </a:solidFill>
                <a:latin typeface="Montserrat 2 Bold"/>
              </a:rPr>
              <a:t>Write down a simple way you can bring common humanity into your daily life.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67324"/>
            <a:ext cx="18288000" cy="3534649"/>
            <a:chOff x="0" y="0"/>
            <a:chExt cx="4816593" cy="930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30936"/>
            </a:xfrm>
            <a:custGeom>
              <a:avLst/>
              <a:gdLst/>
              <a:ahLst/>
              <a:cxnLst/>
              <a:rect l="l" t="t" r="r" b="b"/>
              <a:pathLst>
                <a:path w="4816592" h="930936">
                  <a:moveTo>
                    <a:pt x="0" y="0"/>
                  </a:moveTo>
                  <a:lnTo>
                    <a:pt x="4816592" y="0"/>
                  </a:lnTo>
                  <a:lnTo>
                    <a:pt x="4816592" y="930936"/>
                  </a:lnTo>
                  <a:lnTo>
                    <a:pt x="0" y="930936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69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1992473" y="-209550"/>
            <a:ext cx="22272947" cy="188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45"/>
              </a:lnSpc>
            </a:pPr>
            <a:r>
              <a:rPr lang="en-US" sz="10961">
                <a:solidFill>
                  <a:srgbClr val="FFFFFF"/>
                </a:solidFill>
                <a:latin typeface="Montserrat 1"/>
              </a:rPr>
              <a:t>References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8598" y="2470443"/>
            <a:ext cx="17919402" cy="654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1364A"/>
                </a:solidFill>
                <a:latin typeface="Montserrat 1"/>
              </a:rPr>
              <a:t>Brahm, A. [urbanbuddhistmonk]. (2014). Ajahn Brahm – Why practice self compassion October 17, 2014 [Video file]. Retrieved from https://www.youtube.com/watch?v=UrIgvyRNlts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1364A"/>
              </a:solidFill>
              <a:latin typeface="Montserrat 1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1364A"/>
                </a:solidFill>
                <a:latin typeface="Montserrat 1"/>
              </a:rPr>
              <a:t>Brown, B. (2010). The gifts of imperfection: Let go of who you think you’re supposed to be and embrace who you are. Center City, MN: Hazelden.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1364A"/>
              </a:solidFill>
              <a:latin typeface="Montserrat 1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1364A"/>
                </a:solidFill>
                <a:latin typeface="Montserrat 1"/>
              </a:rPr>
              <a:t>Bush, A. (2015). Simple self-care for therapists. W.W. Norton &amp; Company, New York, NY.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1364A"/>
              </a:solidFill>
              <a:latin typeface="Montserrat 1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1364A"/>
                </a:solidFill>
                <a:latin typeface="Montserrat 1"/>
              </a:rPr>
              <a:t>Center for Clinical Interventions. Retrieved from  https://www.cci.health.wa.gov.au/~/media/CCI/Mental-Health-Professionals/Self-Compassion/Information-Sheets/Info-What-is-Self-Compassion.pdf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1364A"/>
              </a:solidFill>
              <a:latin typeface="Montserrat 1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1364A"/>
                </a:solidFill>
                <a:latin typeface="Montserrat 1"/>
              </a:rPr>
              <a:t>Neff, K. (2011). Self-compassion: The proven power of being kind to yourself.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1364A"/>
              </a:solidFill>
              <a:latin typeface="Montserrat 1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1364A"/>
                </a:solidFill>
                <a:latin typeface="Montserrat 1"/>
              </a:rPr>
              <a:t>Neff, K., &amp; Germer, C. (2018). The mindful self-compassion workbook: A proven way to accept yourself, build inner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1364A"/>
                </a:solidFill>
                <a:latin typeface="Montserrat 1"/>
              </a:rPr>
              <a:t>strength, and thrive. New York, NY: The Guilford Press.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5068" y="-278919"/>
            <a:ext cx="8044725" cy="10565919"/>
          </a:xfrm>
          <a:custGeom>
            <a:avLst/>
            <a:gdLst/>
            <a:ahLst/>
            <a:cxnLst/>
            <a:rect l="l" t="t" r="r" b="b"/>
            <a:pathLst>
              <a:path w="8044725" h="10565919">
                <a:moveTo>
                  <a:pt x="0" y="0"/>
                </a:moveTo>
                <a:lnTo>
                  <a:pt x="8044725" y="0"/>
                </a:lnTo>
                <a:lnTo>
                  <a:pt x="8044725" y="10565919"/>
                </a:lnTo>
                <a:lnTo>
                  <a:pt x="0" y="10565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462468" y="2746616"/>
            <a:ext cx="7825532" cy="441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1364A"/>
                </a:solidFill>
                <a:latin typeface="Montserrat 1"/>
              </a:rPr>
              <a:t>Electronic version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1364A"/>
                </a:solidFill>
                <a:latin typeface="Montserrat 1"/>
              </a:rPr>
              <a:t>available free at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1364A"/>
                </a:solidFill>
                <a:latin typeface="Montserrat 1"/>
              </a:rPr>
              <a:t>www.champlainpalliative.ca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1364A"/>
              </a:solidFill>
              <a:latin typeface="Montserrat 1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1364A"/>
                </a:solidFill>
                <a:latin typeface="Montserrat 1"/>
              </a:rPr>
              <a:t>Under the “Self-Care for Healthcare Workers” tab.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5980" y="180975"/>
            <a:ext cx="10919803" cy="8501927"/>
          </a:xfrm>
          <a:custGeom>
            <a:avLst/>
            <a:gdLst/>
            <a:ahLst/>
            <a:cxnLst/>
            <a:rect l="l" t="t" r="r" b="b"/>
            <a:pathLst>
              <a:path w="10919803" h="8501927">
                <a:moveTo>
                  <a:pt x="0" y="0"/>
                </a:moveTo>
                <a:lnTo>
                  <a:pt x="10919803" y="0"/>
                </a:lnTo>
                <a:lnTo>
                  <a:pt x="10919803" y="8501927"/>
                </a:lnTo>
                <a:lnTo>
                  <a:pt x="0" y="850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436957" y="9008065"/>
            <a:ext cx="11452187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90000"/>
                </a:solidFill>
                <a:latin typeface="Montserrat 1 Bold"/>
              </a:rPr>
              <a:t>Self-compassion can activate our soothe system, which calms our threat system and our drive system.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0993D-1250-B719-A998-1F327CA8D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861776-1BBB-5DBD-4B29-86F245FE8905}"/>
              </a:ext>
            </a:extLst>
          </p:cNvPr>
          <p:cNvSpPr txBox="1"/>
          <p:nvPr/>
        </p:nvSpPr>
        <p:spPr>
          <a:xfrm>
            <a:off x="4533900" y="3543300"/>
            <a:ext cx="9220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Self- Compassion is a Skill (video)</a:t>
            </a:r>
          </a:p>
          <a:p>
            <a:endParaRPr lang="en-US" sz="4000" dirty="0"/>
          </a:p>
          <a:p>
            <a:r>
              <a:rPr lang="en-US" sz="4000" dirty="0"/>
              <a:t>https://youtu.be/nWF9ZJ35PrU?si=SM2d4ehcNvVyvq2f</a:t>
            </a:r>
          </a:p>
        </p:txBody>
      </p:sp>
    </p:spTree>
    <p:extLst>
      <p:ext uri="{BB962C8B-B14F-4D97-AF65-F5344CB8AC3E}">
        <p14:creationId xmlns:p14="http://schemas.microsoft.com/office/powerpoint/2010/main" val="217109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2899" y="2637169"/>
            <a:ext cx="11435026" cy="6621131"/>
          </a:xfrm>
          <a:custGeom>
            <a:avLst/>
            <a:gdLst/>
            <a:ahLst/>
            <a:cxnLst/>
            <a:rect l="l" t="t" r="r" b="b"/>
            <a:pathLst>
              <a:path w="11435026" h="6621131">
                <a:moveTo>
                  <a:pt x="0" y="0"/>
                </a:moveTo>
                <a:lnTo>
                  <a:pt x="11435025" y="0"/>
                </a:lnTo>
                <a:lnTo>
                  <a:pt x="11435025" y="6621131"/>
                </a:lnTo>
                <a:lnTo>
                  <a:pt x="0" y="6621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3" r="-1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05721" y="3070463"/>
            <a:ext cx="2924368" cy="4918661"/>
          </a:xfrm>
          <a:custGeom>
            <a:avLst/>
            <a:gdLst/>
            <a:ahLst/>
            <a:cxnLst/>
            <a:rect l="l" t="t" r="r" b="b"/>
            <a:pathLst>
              <a:path w="2924368" h="4918661">
                <a:moveTo>
                  <a:pt x="0" y="0"/>
                </a:moveTo>
                <a:lnTo>
                  <a:pt x="2924367" y="0"/>
                </a:lnTo>
                <a:lnTo>
                  <a:pt x="2924367" y="4918661"/>
                </a:lnTo>
                <a:lnTo>
                  <a:pt x="0" y="4918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689128" y="352821"/>
            <a:ext cx="890974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1364A"/>
                </a:solidFill>
                <a:latin typeface="Montserrat 1"/>
              </a:rPr>
              <a:t>Writing Activity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534649"/>
            <a:chOff x="0" y="0"/>
            <a:chExt cx="4816593" cy="930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30936"/>
            </a:xfrm>
            <a:custGeom>
              <a:avLst/>
              <a:gdLst/>
              <a:ahLst/>
              <a:cxnLst/>
              <a:rect l="l" t="t" r="r" b="b"/>
              <a:pathLst>
                <a:path w="4816592" h="930936">
                  <a:moveTo>
                    <a:pt x="0" y="0"/>
                  </a:moveTo>
                  <a:lnTo>
                    <a:pt x="4816592" y="0"/>
                  </a:lnTo>
                  <a:lnTo>
                    <a:pt x="4816592" y="930936"/>
                  </a:lnTo>
                  <a:lnTo>
                    <a:pt x="0" y="930936"/>
                  </a:lnTo>
                  <a:close/>
                </a:path>
              </a:pathLst>
            </a:custGeom>
            <a:solidFill>
              <a:srgbClr val="0136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69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74116" y="5429265"/>
            <a:ext cx="2828954" cy="2828954"/>
          </a:xfrm>
          <a:custGeom>
            <a:avLst/>
            <a:gdLst/>
            <a:ahLst/>
            <a:cxnLst/>
            <a:rect l="l" t="t" r="r" b="b"/>
            <a:pathLst>
              <a:path w="2828954" h="2828954">
                <a:moveTo>
                  <a:pt x="0" y="0"/>
                </a:moveTo>
                <a:lnTo>
                  <a:pt x="2828954" y="0"/>
                </a:lnTo>
                <a:lnTo>
                  <a:pt x="2828954" y="2828954"/>
                </a:lnTo>
                <a:lnTo>
                  <a:pt x="0" y="2828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443862" y="576011"/>
            <a:ext cx="13400277" cy="2144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12"/>
              </a:lnSpc>
            </a:pPr>
            <a:r>
              <a:rPr lang="en-US" sz="12509">
                <a:solidFill>
                  <a:srgbClr val="FFFFFF"/>
                </a:solidFill>
                <a:latin typeface="Montserrat 1"/>
              </a:rPr>
              <a:t>Self-Compassion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25554" y="4057543"/>
            <a:ext cx="8236893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1364A"/>
                </a:solidFill>
                <a:latin typeface="Montserrat 1"/>
              </a:rPr>
              <a:t>Comprised of 3 Key Skills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00647" y="8379202"/>
            <a:ext cx="2375892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1364A"/>
                </a:solidFill>
                <a:latin typeface="Montserrat 1 Bold"/>
              </a:rPr>
              <a:t>Noticing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603637" y="5429265"/>
            <a:ext cx="9655663" cy="4112225"/>
            <a:chOff x="0" y="0"/>
            <a:chExt cx="12874217" cy="5482967"/>
          </a:xfrm>
        </p:grpSpPr>
        <p:sp>
          <p:nvSpPr>
            <p:cNvPr id="10" name="Freeform 10"/>
            <p:cNvSpPr/>
            <p:nvPr/>
          </p:nvSpPr>
          <p:spPr>
            <a:xfrm>
              <a:off x="65584" y="0"/>
              <a:ext cx="3677364" cy="3649783"/>
            </a:xfrm>
            <a:custGeom>
              <a:avLst/>
              <a:gdLst/>
              <a:ahLst/>
              <a:cxnLst/>
              <a:rect l="l" t="t" r="r" b="b"/>
              <a:pathLst>
                <a:path w="3677364" h="3649783">
                  <a:moveTo>
                    <a:pt x="0" y="0"/>
                  </a:moveTo>
                  <a:lnTo>
                    <a:pt x="3677363" y="0"/>
                  </a:lnTo>
                  <a:lnTo>
                    <a:pt x="3677363" y="3649783"/>
                  </a:lnTo>
                  <a:lnTo>
                    <a:pt x="0" y="364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185309" y="24272"/>
              <a:ext cx="3625511" cy="3625511"/>
            </a:xfrm>
            <a:custGeom>
              <a:avLst/>
              <a:gdLst/>
              <a:ahLst/>
              <a:cxnLst/>
              <a:rect l="l" t="t" r="r" b="b"/>
              <a:pathLst>
                <a:path w="3625511" h="3625511">
                  <a:moveTo>
                    <a:pt x="0" y="0"/>
                  </a:moveTo>
                  <a:lnTo>
                    <a:pt x="3625511" y="0"/>
                  </a:lnTo>
                  <a:lnTo>
                    <a:pt x="3625511" y="3625511"/>
                  </a:lnTo>
                  <a:lnTo>
                    <a:pt x="0" y="362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931239"/>
              <a:ext cx="3825081" cy="155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1364A"/>
                  </a:solidFill>
                  <a:latin typeface="Montserrat 1 Bold"/>
                </a:rPr>
                <a:t>Self-kindness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121911" y="3931239"/>
              <a:ext cx="5752306" cy="155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1364A"/>
                  </a:solidFill>
                  <a:latin typeface="Montserrat 1 Bold"/>
                </a:rPr>
                <a:t>Common Humanity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417230" y="9503390"/>
            <a:ext cx="168413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Neff, K. (2011).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835369" y="-789314"/>
            <a:ext cx="11865627" cy="118656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5F7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983976" y="-64199"/>
            <a:ext cx="1456193" cy="1107313"/>
          </a:xfrm>
          <a:custGeom>
            <a:avLst/>
            <a:gdLst/>
            <a:ahLst/>
            <a:cxnLst/>
            <a:rect l="l" t="t" r="r" b="b"/>
            <a:pathLst>
              <a:path w="1456193" h="1107313">
                <a:moveTo>
                  <a:pt x="0" y="0"/>
                </a:moveTo>
                <a:lnTo>
                  <a:pt x="1456193" y="0"/>
                </a:lnTo>
                <a:lnTo>
                  <a:pt x="1456193" y="1107314"/>
                </a:lnTo>
                <a:lnTo>
                  <a:pt x="0" y="110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7849464" y="9197925"/>
            <a:ext cx="1456193" cy="1107313"/>
          </a:xfrm>
          <a:custGeom>
            <a:avLst/>
            <a:gdLst/>
            <a:ahLst/>
            <a:cxnLst/>
            <a:rect l="l" t="t" r="r" b="b"/>
            <a:pathLst>
              <a:path w="1456193" h="1107313">
                <a:moveTo>
                  <a:pt x="0" y="0"/>
                </a:moveTo>
                <a:lnTo>
                  <a:pt x="1456193" y="0"/>
                </a:lnTo>
                <a:lnTo>
                  <a:pt x="1456193" y="1107314"/>
                </a:lnTo>
                <a:lnTo>
                  <a:pt x="0" y="110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736186" y="595115"/>
            <a:ext cx="8063992" cy="8411274"/>
            <a:chOff x="0" y="0"/>
            <a:chExt cx="10751990" cy="11215032"/>
          </a:xfrm>
        </p:grpSpPr>
        <p:sp>
          <p:nvSpPr>
            <p:cNvPr id="7" name="TextBox 7"/>
            <p:cNvSpPr txBox="1"/>
            <p:nvPr/>
          </p:nvSpPr>
          <p:spPr>
            <a:xfrm>
              <a:off x="0" y="1166210"/>
              <a:ext cx="10751990" cy="8326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1"/>
                </a:lnSpc>
              </a:pPr>
              <a:r>
                <a:rPr lang="en-US" sz="5501" spc="275">
                  <a:solidFill>
                    <a:srgbClr val="0E5467"/>
                  </a:solidFill>
                  <a:latin typeface="Trocchi"/>
                </a:rPr>
                <a:t>These exercises might really work for you and they might not.</a:t>
              </a:r>
            </a:p>
            <a:p>
              <a:pPr algn="ctr">
                <a:lnSpc>
                  <a:spcPts val="7151"/>
                </a:lnSpc>
              </a:pPr>
              <a:endParaRPr lang="en-US" sz="5501" spc="275">
                <a:solidFill>
                  <a:srgbClr val="0E5467"/>
                </a:solidFill>
                <a:latin typeface="Trocchi"/>
              </a:endParaRPr>
            </a:p>
            <a:p>
              <a:pPr algn="ctr">
                <a:lnSpc>
                  <a:spcPts val="7151"/>
                </a:lnSpc>
              </a:pPr>
              <a:r>
                <a:rPr lang="en-US" sz="5501" spc="275">
                  <a:solidFill>
                    <a:srgbClr val="0E5467"/>
                  </a:solidFill>
                  <a:latin typeface="Trocchi"/>
                </a:rPr>
                <a:t>Let’s stay open and see what happens.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76566" y="-9525"/>
              <a:ext cx="6853608" cy="481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67260" y="10329207"/>
              <a:ext cx="6853608" cy="885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9"/>
                </a:lnSpc>
              </a:pPr>
              <a:r>
                <a:rPr lang="en-US" sz="4324" spc="259">
                  <a:solidFill>
                    <a:srgbClr val="78A4B0"/>
                  </a:solidFill>
                  <a:latin typeface="Aleo"/>
                </a:rPr>
                <a:t>-Michele Chaban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782</Words>
  <Application>Microsoft Office PowerPoint</Application>
  <PresentationFormat>Custom</PresentationFormat>
  <Paragraphs>108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Madelyn Bold</vt:lpstr>
      <vt:lpstr>Aleo</vt:lpstr>
      <vt:lpstr>Clear Sans Regular</vt:lpstr>
      <vt:lpstr>Arial</vt:lpstr>
      <vt:lpstr>Montserrat 2</vt:lpstr>
      <vt:lpstr>Lilita One</vt:lpstr>
      <vt:lpstr>Madelyn</vt:lpstr>
      <vt:lpstr>Montserrat 1</vt:lpstr>
      <vt:lpstr>Montserrat 2 Bold</vt:lpstr>
      <vt:lpstr>Montserrat 1 Bold</vt:lpstr>
      <vt:lpstr>Calibri</vt:lpstr>
      <vt:lpstr>Trocchi</vt:lpstr>
      <vt:lpstr>Canva Sans</vt:lpstr>
      <vt:lpstr>Clear Sans Regular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Self-Compassion for Healthcare Providers -November 2023 (Wellness Day) (Presentation)</dc:title>
  <dc:creator>Carl Schmidt</dc:creator>
  <cp:lastModifiedBy>Catharina Van Es</cp:lastModifiedBy>
  <cp:revision>7</cp:revision>
  <dcterms:created xsi:type="dcterms:W3CDTF">2006-08-16T00:00:00Z</dcterms:created>
  <dcterms:modified xsi:type="dcterms:W3CDTF">2025-04-10T15:27:57Z</dcterms:modified>
  <dc:identifier>DAFxo27LVlk</dc:identifier>
</cp:coreProperties>
</file>