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8" d="100"/>
          <a:sy n="28" d="100"/>
        </p:scale>
        <p:origin x="10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Mindfulness Matters in Healthcare</a:t>
            </a:r>
          </a:p>
          <a:p>
            <a:r>
              <a:t>Good morning, and thank you for being here. Whether you are a nurse, personal support worker, case manager, or caregiver, your work is profoundly impactful—but also deeply demanding.</a:t>
            </a:r>
          </a:p>
          <a:p>
            <a:endParaRPr/>
          </a:p>
          <a:p>
            <a:r>
              <a:t>Many of you care for individuals with mental illness, progressive dementia, or behavioral challenges—individuals who may be confused, anxious, aggressive, or emotionally unpredictable.</a:t>
            </a:r>
          </a:p>
          <a:p>
            <a:endParaRPr/>
          </a:p>
          <a:p>
            <a:r>
              <a:t> The reality of caregiving can feel overwhelming, leading to stress, emotional exhaustion, and burnout.</a:t>
            </a:r>
          </a:p>
          <a:p>
            <a:r>
              <a:t>THis presentation will explore the neuroscience behind mindfulness, it’s benifits for caregivers and practical applications for handeling challenging behaviours.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Cost of Caring: Recognizing Burnout &amp; Compassion Fatigue</a:t>
            </a:r>
          </a:p>
          <a:p>
            <a:r>
              <a:t>* Symptoms: Exhaustion, emotional detachment, loss of empathy</a:t>
            </a:r>
          </a:p>
          <a:p>
            <a:r>
              <a:t>* Research: Mindfulness-based interventions reduce depression &amp; caregiver burden (Shapira et al., 2018)</a:t>
            </a:r>
          </a:p>
          <a:p>
            <a:r>
              <a:t>🔹 Self-Compassion vs. Self-Criticism in Caregiving</a:t>
            </a:r>
          </a:p>
          <a:p>
            <a:r>
              <a:t>* Why self-judgment worsens burnout</a:t>
            </a:r>
          </a:p>
          <a:p>
            <a:r>
              <a:t>* The Neff &amp; Germer (2020) model of self-compassion:</a:t>
            </a:r>
            <a:br/>
            <a:r>
              <a:t>✔ Self-kindness vs. self-judgment</a:t>
            </a:r>
            <a:br/>
            <a:r>
              <a:t>✔ Common humanity vs. isolation</a:t>
            </a:r>
            <a:br/>
            <a:r>
              <a:t>✔ Mindful awareness vs. avoidance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Impact of a Dysregulated Brain on a Healthy Brain</a:t>
            </a:r>
          </a:p>
          <a:p>
            <a:r>
              <a:t>When caregivers work closely with individuals who are emotionally dysregulated (due to dementia, psychosis, or trauma), their own nervous system absorbs that energy.</a:t>
            </a:r>
          </a:p>
          <a:p>
            <a:r>
              <a:t>🔬 Neuroscience Insight:</a:t>
            </a:r>
          </a:p>
          <a:p>
            <a:pPr marL="279400" indent="-279400">
              <a:buSzPct val="123000"/>
              <a:buChar char="*"/>
            </a:pPr>
            <a:r>
              <a:t>The mirror neuron system in our brain makes us unconsciously reflect the emotional state of those around us.</a:t>
            </a:r>
          </a:p>
          <a:p>
            <a:pPr marL="279400" indent="-279400">
              <a:buSzPct val="123000"/>
              <a:buChar char="*"/>
            </a:pPr>
            <a:r>
              <a:t>Monkey see monkey do.</a:t>
            </a:r>
          </a:p>
          <a:p>
            <a:pPr marL="279400" indent="-279400">
              <a:buSzPct val="123000"/>
              <a:buChar char="*"/>
            </a:pPr>
            <a:endParaRPr/>
          </a:p>
          <a:p>
            <a:r>
              <a:t>* If a patient is anxious, aggressive, or fearful, the caregiver may unknowingly absorb that stress response.</a:t>
            </a:r>
          </a:p>
          <a:p>
            <a:r>
              <a:t>* Without mindfulness, this can lead to compassion fatigue, chronic stress, and burnout.</a:t>
            </a:r>
          </a:p>
          <a:p>
            <a:r>
              <a:t>💡 The Solution? A Daily Mindfulness Practice.</a:t>
            </a:r>
            <a:br/>
            <a:r>
              <a:t>✔ 3 deep breaths before entering a patient’s room.</a:t>
            </a:r>
            <a:br/>
            <a:r>
              <a:t>✔ Mindful pauses throughout the day to reset.</a:t>
            </a:r>
            <a:br/>
            <a:r>
              <a:t>✔ Daily check-ins: "What do I need right now to stay balanced?"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90% of LTC residents have some cognitive impairment, and one-third have severe dementia </a:t>
            </a:r>
          </a:p>
          <a:p>
            <a:r>
              <a:t>workplace violence is 3–4 times more likely in healthcare settings than in other professions – even more than policing or prison guarding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Soc Cogn Affect Neurosci. 2013 May 29;9(6):776–785. doi: 10.1093/scan/nst043</a:t>
            </a:r>
          </a:p>
          <a:p>
            <a:r>
              <a:t>Mindfulness and emotion regulation—an fMRI study</a:t>
            </a:r>
          </a:p>
          <a:p>
            <a:r>
              <a:t>Jacqueline Lutz 1, Uwe Herwig 1,2, Sarah Opialla 1, Anna Hittmeyer 1, Lutz Jäncke 3, Michael Rufer 4, Martin Grosse Holtforth 5, Annette B Brühl 1,✉</a:t>
            </a:r>
          </a:p>
          <a:p>
            <a:r>
              <a:t>Hölzel et al., 2011</a:t>
            </a:r>
          </a:p>
          <a:p>
            <a:r>
              <a:t>There is mounting evidence that meditation induces functional and structural changes in the brain. Our review shows that effects are relatively strong for structural changes ([0.45 1.5]) with consistent changes observed in the right insula, but methodological improvements are required to establish mindfulness meditation as a therapeutic tool.</a:t>
            </a:r>
          </a:p>
          <a:p>
            <a:r>
              <a:t>Review Article</a:t>
            </a:r>
          </a:p>
          <a:p>
            <a:r>
              <a:t>Published: 18 March 2015</a:t>
            </a:r>
          </a:p>
          <a:p>
            <a:r>
              <a:t>The neuroscience of mindfulness meditation</a:t>
            </a:r>
          </a:p>
          <a:p>
            <a:r>
              <a:t>Yi-Yuan Tang, Britta K. Hölzel &amp; Michael I. Posner </a:t>
            </a:r>
          </a:p>
          <a:p>
            <a:r>
              <a:t>Nature Reviews Neuroscience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0" name="Shape 2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Resets the nervous system, lowers stress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Prevents escalation, notices old patterns, creates space for thougtful responses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2500" spc="-250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Low angle exterior view of a modern building facade covered with aluminum discs under a clear, blue sky"/>
          <p:cNvSpPr>
            <a:spLocks noGrp="1"/>
          </p:cNvSpPr>
          <p:nvPr>
            <p:ph type="pic" sz="quarter" idx="21"/>
          </p:nvPr>
        </p:nvSpPr>
        <p:spPr>
          <a:xfrm>
            <a:off x="15417800" y="1270000"/>
            <a:ext cx="8144934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Low angle view of a modern, curved building under a cloudy sky"/>
          <p:cNvSpPr>
            <a:spLocks noGrp="1"/>
          </p:cNvSpPr>
          <p:nvPr>
            <p:ph type="pic" sz="quarter" idx="22"/>
          </p:nvPr>
        </p:nvSpPr>
        <p:spPr>
          <a:xfrm>
            <a:off x="15443200" y="7086600"/>
            <a:ext cx="8138580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View from inside a modern white building with glass panels, looking up to a bright, partly cloudy sky"/>
          <p:cNvSpPr>
            <a:spLocks noGrp="1"/>
          </p:cNvSpPr>
          <p:nvPr>
            <p:ph type="pic" idx="23"/>
          </p:nvPr>
        </p:nvSpPr>
        <p:spPr>
          <a:xfrm>
            <a:off x="-124635" y="1270000"/>
            <a:ext cx="16840169" cy="112437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Low angle view of the Azadi Tower in Tehran, Iran against a clear, bright sky"/>
          <p:cNvSpPr>
            <a:spLocks noGrp="1"/>
          </p:cNvSpPr>
          <p:nvPr>
            <p:ph type="pic" idx="21"/>
          </p:nvPr>
        </p:nvSpPr>
        <p:spPr>
          <a:xfrm>
            <a:off x="0" y="-1282700"/>
            <a:ext cx="24384000" cy="16281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 stairs and a clear, blue sky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72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2500" spc="-250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>
            <a:spLocks noGrp="1"/>
          </p:cNvSpPr>
          <p:nvPr>
            <p:ph type="pic" idx="21"/>
          </p:nvPr>
        </p:nvSpPr>
        <p:spPr>
          <a:xfrm>
            <a:off x="92710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Small section of a modern shell bridge in Qingdao, Shandong, China with a partly cloudy sky above"/>
          <p:cNvSpPr>
            <a:spLocks noGrp="1"/>
          </p:cNvSpPr>
          <p:nvPr>
            <p:ph type="pic" idx="22"/>
          </p:nvPr>
        </p:nvSpPr>
        <p:spPr>
          <a:xfrm>
            <a:off x="9271000" y="1263848"/>
            <a:ext cx="16773843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Anne Hennessy MB (Hons), BCh, FRCP(C)"/>
          <p:cNvSpPr txBox="1">
            <a:spLocks noGrp="1"/>
          </p:cNvSpPr>
          <p:nvPr>
            <p:ph type="body" idx="21"/>
          </p:nvPr>
        </p:nvSpPr>
        <p:spPr>
          <a:xfrm>
            <a:off x="948060" y="11123047"/>
            <a:ext cx="21971002" cy="636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Anne Hennessy MB (Hons), BCh, FRCP(C)</a:t>
            </a:r>
          </a:p>
        </p:txBody>
      </p:sp>
      <p:sp>
        <p:nvSpPr>
          <p:cNvPr id="172" name="Mindfulness in Caregiving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defTabSz="2194505">
              <a:defRPr sz="11250" spc="-225"/>
            </a:pPr>
            <a:r>
              <a:t>Mindfulness in Caregiving</a:t>
            </a:r>
          </a:p>
          <a:p>
            <a:pPr defTabSz="2194505">
              <a:defRPr sz="11250" spc="-225"/>
            </a:pPr>
            <a:r>
              <a:t>Enhancing Wellbeing &amp; Patient Care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Mindfulness: Long-Term Benefi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Mindfulness: Long-Term Benefits</a:t>
            </a:r>
          </a:p>
        </p:txBody>
      </p:sp>
      <p:sp>
        <p:nvSpPr>
          <p:cNvPr id="213" name="Preventing Burnout, Grief, and Depressio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1609303">
              <a:lnSpc>
                <a:spcPct val="80000"/>
              </a:lnSpc>
              <a:defRPr sz="5610" spc="-112"/>
            </a:lvl1pPr>
          </a:lstStyle>
          <a:p>
            <a:r>
              <a:t>Preventing Burnout, Grief, and Depression </a:t>
            </a:r>
          </a:p>
        </p:txBody>
      </p:sp>
      <p:sp>
        <p:nvSpPr>
          <p:cNvPr id="214" name="Mindfulness helps lower anxiety and depression…"/>
          <p:cNvSpPr txBox="1"/>
          <p:nvPr/>
        </p:nvSpPr>
        <p:spPr>
          <a:xfrm>
            <a:off x="3607046" y="1648864"/>
            <a:ext cx="15171487" cy="1097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lnSpc>
                <a:spcPct val="100000"/>
              </a:lnSpc>
              <a:spcBef>
                <a:spcPts val="0"/>
              </a:spcBef>
              <a:defRPr sz="1300" b="1"/>
            </a:pPr>
            <a:endParaRPr sz="5500"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/>
            </a:pPr>
            <a:endParaRPr sz="5500"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/>
            </a:pPr>
            <a:r>
              <a:t>Mindfulness helps lower anxiety and depression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5500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/>
            </a:pPr>
            <a:r>
              <a:t>Mindfulness can increase resilience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5500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/>
            </a:pPr>
            <a:r>
              <a:t>Mindfulness can increase compassion satisfaction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5500" b="1"/>
            </a:pPr>
            <a:r>
              <a:rPr b="0"/>
              <a:t> Those who engage in self-care and mindfulness report better mental health and longevity</a:t>
            </a:r>
            <a:r>
              <a:rPr sz="2800" b="0" i="1"/>
              <a:t>   (“The 36 Hour Day” Mace and Rabins 2021 ed)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Mindfulness Groups at GPCS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Mindfulness Groups at GPCSO</a:t>
            </a:r>
          </a:p>
        </p:txBody>
      </p:sp>
      <p:sp>
        <p:nvSpPr>
          <p:cNvPr id="217" name="Mindfulness for Older Adult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Mindfulness for Older Adults</a:t>
            </a:r>
          </a:p>
        </p:txBody>
      </p:sp>
      <p:sp>
        <p:nvSpPr>
          <p:cNvPr id="218" name="Started 2013, runs twice yearly, in-person and on Zoom even during the pandemic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Started 2013, runs twice yearly, in-person and on Zoom even during the pandemic</a:t>
            </a:r>
          </a:p>
          <a:p>
            <a:r>
              <a:t>Program Adapted from MBSR (Dr Kabat Zinn)and the teachings from the Ottawa Mindfulness Clinic (Drs Monteiro and Musten)</a:t>
            </a:r>
          </a:p>
          <a:p>
            <a:r>
              <a:t>Reported Benefits for Caregivers:  less Depressive Symptoms, Anxiety  and increased ability to ask for help and lower caregiver burden</a:t>
            </a:r>
          </a:p>
          <a:p>
            <a:r>
              <a:t>Caregivers learn to take better care of themselves.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pasted-movie.png" descr="pasted-movi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593" y="752780"/>
            <a:ext cx="19840814" cy="111604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movie.png" descr="pasted-movi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0616" y="6797047"/>
            <a:ext cx="8064501" cy="537095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“You can’t stop the waves but you can learn to surf”     Kabat Zinn"/>
          <p:cNvSpPr txBox="1"/>
          <p:nvPr/>
        </p:nvSpPr>
        <p:spPr>
          <a:xfrm>
            <a:off x="1923655" y="12368702"/>
            <a:ext cx="18547996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ctr"/>
            <a:r>
              <a:t>“You can’t stop the waves but you can learn to surf”     Kabat Zinn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he first foundation of Mindfulness is Contemplation of the Breat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65188">
              <a:defRPr sz="11252" spc="-225"/>
            </a:lvl1pPr>
          </a:lstStyle>
          <a:p>
            <a:r>
              <a:t>The first foundation of Mindfulness is Contemplation of the Breath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he 3 Breath Reset:"/>
          <p:cNvSpPr txBox="1">
            <a:spLocks noGrp="1"/>
          </p:cNvSpPr>
          <p:nvPr>
            <p:ph type="title"/>
          </p:nvPr>
        </p:nvSpPr>
        <p:spPr>
          <a:xfrm>
            <a:off x="1206500" y="311620"/>
            <a:ext cx="21971000" cy="1433164"/>
          </a:xfrm>
          <a:prstGeom prst="rect">
            <a:avLst/>
          </a:prstGeom>
        </p:spPr>
        <p:txBody>
          <a:bodyPr/>
          <a:lstStyle>
            <a:lvl1pPr algn="ctr" defTabSz="975335">
              <a:defRPr sz="10000" spc="-100"/>
            </a:lvl1pPr>
          </a:lstStyle>
          <a:p>
            <a:r>
              <a:t>The 3 Breath Reset:</a:t>
            </a:r>
          </a:p>
        </p:txBody>
      </p:sp>
      <p:sp>
        <p:nvSpPr>
          <p:cNvPr id="227" name="Use at the beginning and at the end of the workday, or on a break, or on your way home…"/>
          <p:cNvSpPr txBox="1">
            <a:spLocks noGrp="1"/>
          </p:cNvSpPr>
          <p:nvPr>
            <p:ph type="body" idx="21"/>
          </p:nvPr>
        </p:nvSpPr>
        <p:spPr>
          <a:xfrm>
            <a:off x="959317" y="3238295"/>
            <a:ext cx="21971001" cy="9347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975335">
              <a:lnSpc>
                <a:spcPct val="80000"/>
              </a:lnSpc>
              <a:defRPr sz="3400" spc="-68"/>
            </a:pPr>
            <a:r>
              <a:t>Use at the beginning and at the end of the workday, or on a break, or on your way home</a:t>
            </a:r>
          </a:p>
          <a:p>
            <a:pPr defTabSz="975335">
              <a:lnSpc>
                <a:spcPct val="80000"/>
              </a:lnSpc>
              <a:defRPr sz="3400" spc="-68"/>
            </a:pPr>
            <a:r>
              <a:t>entering a room or when stressed</a:t>
            </a:r>
          </a:p>
        </p:txBody>
      </p:sp>
      <p:sp>
        <p:nvSpPr>
          <p:cNvPr id="228" name="Pause, stand or sit for a few moments…"/>
          <p:cNvSpPr txBox="1">
            <a:spLocks noGrp="1"/>
          </p:cNvSpPr>
          <p:nvPr>
            <p:ph type="body" sz="half" idx="1"/>
          </p:nvPr>
        </p:nvSpPr>
        <p:spPr>
          <a:xfrm>
            <a:off x="1206500" y="5353367"/>
            <a:ext cx="21971000" cy="5225491"/>
          </a:xfrm>
          <a:prstGeom prst="rect">
            <a:avLst/>
          </a:prstGeom>
        </p:spPr>
        <p:txBody>
          <a:bodyPr/>
          <a:lstStyle/>
          <a:p>
            <a:pPr marL="597408" indent="-597408" defTabSz="2389572">
              <a:spcBef>
                <a:spcPts val="4400"/>
              </a:spcBef>
              <a:defRPr sz="3528"/>
            </a:pPr>
            <a:r>
              <a:t>Pause, stand or sit for a few moments</a:t>
            </a:r>
          </a:p>
          <a:p>
            <a:pPr marL="597408" indent="-597408" defTabSz="2389572">
              <a:spcBef>
                <a:spcPts val="4400"/>
              </a:spcBef>
              <a:defRPr sz="3528"/>
            </a:pPr>
            <a:r>
              <a:t>Notice you are Breathing</a:t>
            </a:r>
          </a:p>
          <a:p>
            <a:pPr marL="597408" indent="-597408" defTabSz="2389572">
              <a:spcBef>
                <a:spcPts val="4400"/>
              </a:spcBef>
              <a:defRPr sz="3528"/>
            </a:pPr>
            <a:r>
              <a:t>Breathe in on the count of 4 through your nostrils deeply allowing the belly to soften and expand</a:t>
            </a:r>
          </a:p>
          <a:p>
            <a:pPr marL="597408" indent="-597408" defTabSz="2389572">
              <a:spcBef>
                <a:spcPts val="4400"/>
              </a:spcBef>
              <a:defRPr sz="3528"/>
            </a:pPr>
            <a:r>
              <a:t>Breathe out on the count of 5-6 though your mouth allowing the chest to fall.</a:t>
            </a:r>
          </a:p>
          <a:p>
            <a:pPr marL="597408" indent="-597408" defTabSz="2389572">
              <a:spcBef>
                <a:spcPts val="4400"/>
              </a:spcBef>
              <a:defRPr sz="3528"/>
            </a:pPr>
            <a:r>
              <a:t>Repeat 3 time, saying to yourself on the inbreath “I am breathing in” on the out breath “I am breathing out”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rounding Techniqu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Grounding Techniques</a:t>
            </a:r>
          </a:p>
        </p:txBody>
      </p:sp>
      <p:sp>
        <p:nvSpPr>
          <p:cNvPr id="233" name="Micropractices"/>
          <p:cNvSpPr txBox="1">
            <a:spLocks noGrp="1"/>
          </p:cNvSpPr>
          <p:nvPr>
            <p:ph type="body" idx="21"/>
          </p:nvPr>
        </p:nvSpPr>
        <p:spPr>
          <a:xfrm>
            <a:off x="1206500" y="2337408"/>
            <a:ext cx="21971000" cy="143316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Micropractices</a:t>
            </a:r>
          </a:p>
        </p:txBody>
      </p:sp>
      <p:sp>
        <p:nvSpPr>
          <p:cNvPr id="234" name="Notice 5 things you see…"/>
          <p:cNvSpPr txBox="1">
            <a:spLocks noGrp="1"/>
          </p:cNvSpPr>
          <p:nvPr>
            <p:ph type="body" idx="1"/>
          </p:nvPr>
        </p:nvSpPr>
        <p:spPr>
          <a:xfrm>
            <a:off x="1206500" y="4881417"/>
            <a:ext cx="21971000" cy="7623099"/>
          </a:xfrm>
          <a:prstGeom prst="rect">
            <a:avLst/>
          </a:prstGeom>
        </p:spPr>
        <p:txBody>
          <a:bodyPr/>
          <a:lstStyle/>
          <a:p>
            <a:r>
              <a:t>Notice 5 things you see </a:t>
            </a:r>
          </a:p>
          <a:p>
            <a:r>
              <a:t>Feel your feet on the floor</a:t>
            </a:r>
          </a:p>
          <a:p>
            <a:r>
              <a:t>Sensation of air on your skin</a:t>
            </a:r>
          </a:p>
          <a:p>
            <a:r>
              <a:t>While washing hands, notice the sensation of the water, warmth, scent of the soap.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elf-Compassion Brea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Self-Compassion Break</a:t>
            </a:r>
          </a:p>
        </p:txBody>
      </p:sp>
      <p:sp>
        <p:nvSpPr>
          <p:cNvPr id="237" name="When you catch negative self talk : offer yourself kind word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When you catch negative self talk : offer yourself kind words </a:t>
            </a:r>
          </a:p>
          <a:p>
            <a:r>
              <a:t>Physical Gestures of kindness: Hand on side of face / heart area</a:t>
            </a:r>
          </a:p>
          <a:p>
            <a:r>
              <a:t>Connect with a buddy or peer</a:t>
            </a:r>
          </a:p>
          <a:p>
            <a:r>
              <a:t>“I am doing my best but I can’t fix this persons condition”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he STOP Techniqu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The STOP Technique</a:t>
            </a:r>
          </a:p>
        </p:txBody>
      </p:sp>
      <p:sp>
        <p:nvSpPr>
          <p:cNvPr id="240" name="S: Stop- Pause resist the desire to react…"/>
          <p:cNvSpPr txBox="1">
            <a:spLocks noGrp="1"/>
          </p:cNvSpPr>
          <p:nvPr>
            <p:ph type="body" idx="1"/>
          </p:nvPr>
        </p:nvSpPr>
        <p:spPr>
          <a:xfrm>
            <a:off x="1092200" y="3689704"/>
            <a:ext cx="21971000" cy="8256012"/>
          </a:xfrm>
          <a:prstGeom prst="rect">
            <a:avLst/>
          </a:prstGeom>
        </p:spPr>
        <p:txBody>
          <a:bodyPr/>
          <a:lstStyle/>
          <a:p>
            <a:r>
              <a:t>S: Stop- Pause resist the desire to react</a:t>
            </a:r>
          </a:p>
          <a:p>
            <a:r>
              <a:t>T: Take a Breath- slow down breathing focus on that breath</a:t>
            </a:r>
          </a:p>
          <a:p>
            <a:r>
              <a:t>O: Observe- Note Thoughts and Emotions</a:t>
            </a:r>
          </a:p>
          <a:p>
            <a:r>
              <a:t>P: Proceed Mindfully calmly choosing compassion</a:t>
            </a:r>
          </a:p>
          <a:p>
            <a:r>
              <a:t>Use when feeling overwhelmed, facing a crisis, or when you find yourself lost in thought</a:t>
            </a:r>
          </a:p>
        </p:txBody>
      </p:sp>
      <p:sp>
        <p:nvSpPr>
          <p:cNvPr id="241" name="Rectangle"/>
          <p:cNvSpPr txBox="1"/>
          <p:nvPr/>
        </p:nvSpPr>
        <p:spPr>
          <a:xfrm>
            <a:off x="863600" y="2245962"/>
            <a:ext cx="21971000" cy="93478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Mindful Walking"/>
          <p:cNvSpPr txBox="1">
            <a:spLocks noGrp="1"/>
          </p:cNvSpPr>
          <p:nvPr>
            <p:ph type="title"/>
          </p:nvPr>
        </p:nvSpPr>
        <p:spPr>
          <a:xfrm>
            <a:off x="1206500" y="838200"/>
            <a:ext cx="21971000" cy="1434949"/>
          </a:xfrm>
          <a:prstGeom prst="rect">
            <a:avLst/>
          </a:prstGeom>
        </p:spPr>
        <p:txBody>
          <a:bodyPr/>
          <a:lstStyle>
            <a:lvl1pPr>
              <a:defRPr sz="6400" spc="-128"/>
            </a:lvl1pPr>
          </a:lstStyle>
          <a:p>
            <a:r>
              <a:t>Mindful Walking</a:t>
            </a:r>
          </a:p>
        </p:txBody>
      </p:sp>
      <p:sp>
        <p:nvSpPr>
          <p:cNvPr id="246" name="Helpful during breaks, between patient rooms"/>
          <p:cNvSpPr txBox="1">
            <a:spLocks noGrp="1"/>
          </p:cNvSpPr>
          <p:nvPr>
            <p:ph type="body" idx="21"/>
          </p:nvPr>
        </p:nvSpPr>
        <p:spPr>
          <a:xfrm>
            <a:off x="1206500" y="2294925"/>
            <a:ext cx="21971000" cy="16780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4800"/>
            </a:lvl1pPr>
          </a:lstStyle>
          <a:p>
            <a:r>
              <a:t>Helpful during breaks, between patient rooms</a:t>
            </a:r>
          </a:p>
        </p:txBody>
      </p:sp>
      <p:sp>
        <p:nvSpPr>
          <p:cNvPr id="247" name="Step 1: Walk slowly, paying close attention to each step.…"/>
          <p:cNvSpPr txBox="1"/>
          <p:nvPr/>
        </p:nvSpPr>
        <p:spPr>
          <a:xfrm>
            <a:off x="372553" y="5293226"/>
            <a:ext cx="24434801" cy="511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r>
              <a:t>Step 1: Walk slowly, paying close attention to each step.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r>
              <a:t>Step 2: Feel your feet making contact with the ground, noticing textures and temperature.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r>
              <a:t>Step 3: Sync your steps with your breath (e.g., three steps per inhale, three per exhale).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endParaRPr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r>
              <a:t>Step 4: Silently repeat a simple mantra, such as “With each step, I bring peace”                                                            or “I am present here and now”.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aring for yourself is your priority"/>
          <p:cNvSpPr txBox="1">
            <a:spLocks noGrp="1"/>
          </p:cNvSpPr>
          <p:nvPr>
            <p:ph type="title"/>
          </p:nvPr>
        </p:nvSpPr>
        <p:spPr>
          <a:xfrm>
            <a:off x="1206500" y="838200"/>
            <a:ext cx="21971000" cy="1434949"/>
          </a:xfrm>
          <a:prstGeom prst="rect">
            <a:avLst/>
          </a:prstGeom>
        </p:spPr>
        <p:txBody>
          <a:bodyPr/>
          <a:lstStyle/>
          <a:p>
            <a:pPr>
              <a:defRPr sz="6400" spc="-128"/>
            </a:pPr>
            <a:r>
              <a:rPr sz="8100" spc="-162"/>
              <a:t>Caring for yourself is your priority</a:t>
            </a:r>
            <a:r>
              <a:t> </a:t>
            </a:r>
          </a:p>
        </p:txBody>
      </p:sp>
      <p:sp>
        <p:nvSpPr>
          <p:cNvPr id="250" name="Working in Dementia  care is deeply meaningful but it can come as a cost to you."/>
          <p:cNvSpPr txBox="1">
            <a:spLocks noGrp="1"/>
          </p:cNvSpPr>
          <p:nvPr>
            <p:ph type="body" idx="21"/>
          </p:nvPr>
        </p:nvSpPr>
        <p:spPr>
          <a:xfrm>
            <a:off x="1206500" y="2516552"/>
            <a:ext cx="21971000" cy="175159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5000"/>
            </a:lvl1pPr>
          </a:lstStyle>
          <a:p>
            <a:r>
              <a:t>Working in Dementia  care is deeply meaningful but it can come as a cost to you.</a:t>
            </a:r>
          </a:p>
        </p:txBody>
      </p:sp>
      <p:sp>
        <p:nvSpPr>
          <p:cNvPr id="251" name="Your wellbeing is a necessity: you are a valuable resource and are not replacable…"/>
          <p:cNvSpPr txBox="1"/>
          <p:nvPr/>
        </p:nvSpPr>
        <p:spPr>
          <a:xfrm>
            <a:off x="348623" y="5031736"/>
            <a:ext cx="23004533" cy="712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742244" lvl="2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r>
              <a:t>Your wellbeing is a necessity:</a:t>
            </a:r>
            <a:r>
              <a:rPr b="0"/>
              <a:t> you are a valuable resource and are not replacable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endParaRPr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r>
              <a:t>Recognize and Reflect: </a:t>
            </a:r>
            <a:r>
              <a:rPr b="0"/>
              <a:t>notice the signs of burnour or compassion and take timely steps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4400" b="1"/>
            </a:pPr>
            <a:endParaRPr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r>
              <a:t>Use mindful Self Care: </a:t>
            </a:r>
            <a:r>
              <a:rPr b="0"/>
              <a:t>Manage stress before it overwhelms you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endParaRPr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4400" b="1"/>
            </a:pPr>
            <a:r>
              <a:t>Seek Support : </a:t>
            </a:r>
            <a:r>
              <a:rPr b="0"/>
              <a:t>Don’t hesitate to reach out for help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600" b="1"/>
            </a:pPr>
            <a:endParaRPr b="0"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600" b="1"/>
            </a:pPr>
            <a:endParaRPr b="0"/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3600" b="1"/>
            </a:pPr>
            <a:endParaRPr b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Mindfulness: A life journe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Mindfulness: A life journey</a:t>
            </a:r>
          </a:p>
        </p:txBody>
      </p:sp>
      <p:sp>
        <p:nvSpPr>
          <p:cNvPr id="175" name="A Story….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 A Story….</a:t>
            </a:r>
          </a:p>
        </p:txBody>
      </p:sp>
      <p:sp>
        <p:nvSpPr>
          <p:cNvPr id="176" name="Challenges…"/>
          <p:cNvSpPr txBox="1">
            <a:spLocks noGrp="1"/>
          </p:cNvSpPr>
          <p:nvPr>
            <p:ph type="body" idx="1"/>
          </p:nvPr>
        </p:nvSpPr>
        <p:spPr>
          <a:xfrm>
            <a:off x="2127519" y="4455734"/>
            <a:ext cx="21971001" cy="8256012"/>
          </a:xfrm>
          <a:prstGeom prst="rect">
            <a:avLst/>
          </a:prstGeom>
        </p:spPr>
        <p:txBody>
          <a:bodyPr/>
          <a:lstStyle/>
          <a:p>
            <a:pPr marL="609600" indent="-609600">
              <a:defRPr sz="6400"/>
            </a:pPr>
            <a:r>
              <a:t>Challenges</a:t>
            </a:r>
          </a:p>
          <a:p>
            <a:pPr marL="609600" indent="-609600">
              <a:defRPr sz="6400"/>
            </a:pPr>
            <a:r>
              <a:t>Stress, Compassion Fatigue and Burnout</a:t>
            </a:r>
          </a:p>
          <a:p>
            <a:pPr marL="609600" indent="-609600">
              <a:defRPr sz="6400"/>
            </a:pPr>
            <a:r>
              <a:t>Integrating Mindfulness into Workplace can reduce stress and mitigate burnout.</a:t>
            </a:r>
          </a:p>
          <a:p>
            <a:pPr marL="609600" indent="-609600">
              <a:defRPr sz="6400"/>
            </a:pPr>
            <a:r>
              <a:t>Practical mindfulness for busy people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891B5608-0423-405C-8080-010332A1A259.jpeg" descr="891B5608-0423-405C-8080-010332A1A2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416" y="-218707"/>
            <a:ext cx="19802707" cy="14871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3622.jpeg" descr="IMG_36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46" y="-1771492"/>
            <a:ext cx="17557502" cy="23410005"/>
          </a:xfrm>
          <a:prstGeom prst="rect">
            <a:avLst/>
          </a:prstGeom>
          <a:ln w="25400">
            <a:miter lim="400000"/>
          </a:ln>
          <a:effectLst>
            <a:reflection stA="50000" endPos="40000" dir="5400000" sy="-100000" algn="bl" rotWithShape="0"/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"/>
          <p:cNvGraphicFramePr/>
          <p:nvPr/>
        </p:nvGraphicFramePr>
        <p:xfrm>
          <a:off x="2396477" y="1276350"/>
          <a:ext cx="19591044" cy="1134872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65303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03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30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0550">
                <a:tc>
                  <a:txBody>
                    <a:bodyPr/>
                    <a:lstStyle/>
                    <a:p>
                      <a:pPr defTabSz="355600">
                        <a:tabLst>
                          <a:tab pos="1663700" algn="l"/>
                        </a:tabLst>
                        <a:defRPr sz="5500"/>
                      </a:pPr>
                      <a:r>
                        <a:rPr b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😰</a:t>
                      </a:r>
                      <a:r>
                        <a:t> Stress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>
                        <a:tabLst>
                          <a:tab pos="1663700" algn="l"/>
                        </a:tabLst>
                        <a:defRPr sz="5500"/>
                      </a:pPr>
                      <a:r>
                        <a:rPr b="0"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🔥</a:t>
                      </a:r>
                      <a:r>
                        <a:t> Burnout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>
                        <a:tabLst>
                          <a:tab pos="1663700" algn="l"/>
                        </a:tabLst>
                        <a:defRPr b="0"/>
                      </a:pPr>
                      <a:r>
                        <a:rPr sz="5500" b="1"/>
                        <a:t>Compassion Fatigue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algn="l" defTabSz="355600"/>
                      <a:r>
                        <a:rPr sz="4000"/>
                        <a:t>  Good v Bad
Short-term, triggered by                       
        specific events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355600"/>
                      <a:r>
                        <a:rPr sz="4000"/>
                        <a:t>   Builds over time, due to  
   chronicity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l" defTabSz="355600"/>
                      <a:r>
                        <a:rPr sz="4000"/>
                        <a:t>Sudden or gradual onset from repeated exposure to others trauma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algn="l" defTabSz="355600">
                        <a:defRPr sz="1300"/>
                      </a:pPr>
                      <a:r>
                        <a:t>                   </a:t>
                      </a:r>
                      <a:r>
                        <a:rPr sz="4000"/>
                        <a:t>Anxiety, frustration,   </a:t>
                      </a:r>
                    </a:p>
                    <a:p>
                      <a:pPr algn="l" defTabSz="355600">
                        <a:defRPr sz="1300"/>
                      </a:pPr>
                      <a:r>
                        <a:rPr sz="4000"/>
                        <a:t>               tension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>
                        <a:defRPr sz="1300"/>
                      </a:pPr>
                      <a:r>
                        <a:t>              </a:t>
                      </a:r>
                      <a:r>
                        <a:rPr sz="4000"/>
                        <a:t> Emotional numbness, </a:t>
                      </a:r>
                    </a:p>
                    <a:p>
                      <a:pPr defTabSz="355600">
                        <a:defRPr sz="1300"/>
                      </a:pPr>
                      <a:r>
                        <a:rPr sz="4000"/>
                        <a:t>       detachment,               </a:t>
                      </a:r>
                    </a:p>
                    <a:p>
                      <a:pPr defTabSz="355600">
                        <a:defRPr sz="1300"/>
                      </a:pPr>
                      <a:r>
                        <a:rPr sz="4000"/>
                        <a:t>      loss of empathy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4100"/>
                        <a:t>Deep Emotional exhaustion, Overwhelmed by suffering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Still engaged, though less efficient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Disengaged, unmotivated, reduced care quality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Depleted,withdrawn, may avoid or dread helping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Headaches, sleep trouble, rapid heartbeat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Chronic fatigue, insomnia, illness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Intrusive thoughts, nightmares, exhaustion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550"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“Too much to handle, but I’ll get through it”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“What’s the point? Nothing I do matters anymore”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355600"/>
                      <a:r>
                        <a:rPr sz="4000"/>
                        <a:t>“I can’t care any more it’s hurting me too much”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he Emotional Strain of Dementia Care"/>
          <p:cNvSpPr txBox="1">
            <a:spLocks noGrp="1"/>
          </p:cNvSpPr>
          <p:nvPr>
            <p:ph type="title"/>
          </p:nvPr>
        </p:nvSpPr>
        <p:spPr>
          <a:xfrm>
            <a:off x="626950" y="1077359"/>
            <a:ext cx="21971001" cy="1433164"/>
          </a:xfrm>
          <a:prstGeom prst="rect">
            <a:avLst/>
          </a:prstGeom>
        </p:spPr>
        <p:txBody>
          <a:bodyPr/>
          <a:lstStyle/>
          <a:p>
            <a:r>
              <a:t>The Emotional Strain of Dementia Care</a:t>
            </a:r>
          </a:p>
        </p:txBody>
      </p:sp>
      <p:sp>
        <p:nvSpPr>
          <p:cNvPr id="187" name="Suffering is contageous…"/>
          <p:cNvSpPr txBox="1">
            <a:spLocks noGrp="1"/>
          </p:cNvSpPr>
          <p:nvPr>
            <p:ph type="body" idx="21"/>
          </p:nvPr>
        </p:nvSpPr>
        <p:spPr>
          <a:xfrm>
            <a:off x="1378218" y="2612763"/>
            <a:ext cx="21971001" cy="21049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defTabSz="586104">
              <a:defRPr sz="4331"/>
            </a:pPr>
            <a:r>
              <a:t>Suffering is contageous</a:t>
            </a:r>
          </a:p>
          <a:p>
            <a:pPr defTabSz="586104">
              <a:defRPr sz="4331"/>
            </a:pPr>
            <a:r>
              <a:t>Dementia impacts Social Cognition </a:t>
            </a:r>
          </a:p>
          <a:p>
            <a:pPr defTabSz="586104">
              <a:defRPr sz="4331"/>
            </a:pPr>
            <a:r>
              <a:t>A Disregulated Brain can impact a Healthy Brain</a:t>
            </a:r>
          </a:p>
        </p:txBody>
      </p:sp>
      <p:sp>
        <p:nvSpPr>
          <p:cNvPr id="188" name="Mirror Neuron System: 2 way system…"/>
          <p:cNvSpPr txBox="1">
            <a:spLocks noGrp="1"/>
          </p:cNvSpPr>
          <p:nvPr>
            <p:ph type="body" idx="1"/>
          </p:nvPr>
        </p:nvSpPr>
        <p:spPr>
          <a:xfrm>
            <a:off x="1678725" y="4248504"/>
            <a:ext cx="21971001" cy="8256012"/>
          </a:xfrm>
          <a:prstGeom prst="rect">
            <a:avLst/>
          </a:prstGeom>
        </p:spPr>
        <p:txBody>
          <a:bodyPr/>
          <a:lstStyle/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8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800"/>
            </a:pPr>
            <a:r>
              <a:t>Mirror Neuron System: 2 way system 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800"/>
            </a:pPr>
            <a:r>
              <a:t>If a person is Anxious, Distressed or Agitated we unconsciously feel with that person leading to activation of the stress response.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8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5800"/>
            </a:pPr>
            <a:r>
              <a:t>Unpredictable, responsive behaviours, the need for constant supervision, provision of physical care to another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endParaRPr/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SzTx/>
              <a:buNone/>
              <a:defRPr sz="1300"/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💡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ementia Care is Physically demand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Dementia Care is Physically demanding</a:t>
            </a:r>
          </a:p>
        </p:txBody>
      </p:sp>
      <p:sp>
        <p:nvSpPr>
          <p:cNvPr id="193" name="The Body bears the burde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The Body bears the burden</a:t>
            </a:r>
          </a:p>
        </p:txBody>
      </p:sp>
      <p:sp>
        <p:nvSpPr>
          <p:cNvPr id="194" name="Unpredictable, responsive behaviours,…"/>
          <p:cNvSpPr txBox="1"/>
          <p:nvPr/>
        </p:nvSpPr>
        <p:spPr>
          <a:xfrm>
            <a:off x="2086620" y="2619625"/>
            <a:ext cx="19629614" cy="8043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r>
              <a:t>Unpredictable, responsive behaviours, 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r>
              <a:t>Escalation in aggression in LTC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r>
              <a:t>Post COVID syndemics still prevalent</a:t>
            </a:r>
          </a:p>
          <a:p>
            <a:pPr marL="513644" indent="-513644" defTabSz="355600">
              <a:lnSpc>
                <a:spcPct val="100000"/>
              </a:lnSpc>
              <a:spcBef>
                <a:spcPts val="0"/>
              </a:spcBef>
              <a:buSzPct val="123000"/>
              <a:buFont typeface="Menlo Regular"/>
              <a:buChar char="•"/>
              <a:defRPr sz="13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1300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5800"/>
            </a:pPr>
            <a:r>
              <a:t>Workload, Staffing issues, pay, lack of job security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Breaking the Cyc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Breaking the Cycle</a:t>
            </a:r>
          </a:p>
        </p:txBody>
      </p:sp>
      <p:sp>
        <p:nvSpPr>
          <p:cNvPr id="199" name="Focus on Staff Wellbeing"/>
          <p:cNvSpPr txBox="1">
            <a:spLocks noGrp="1"/>
          </p:cNvSpPr>
          <p:nvPr>
            <p:ph type="body" idx="21"/>
          </p:nvPr>
        </p:nvSpPr>
        <p:spPr>
          <a:xfrm>
            <a:off x="1206500" y="2372962"/>
            <a:ext cx="21971000" cy="143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Focus on Staff Wellbeing</a:t>
            </a:r>
          </a:p>
        </p:txBody>
      </p:sp>
      <p:sp>
        <p:nvSpPr>
          <p:cNvPr id="200" name="Burnout and Compassion fatigue can’t be acceptable consequences for working in Health care, specifically Dementia Ca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defTabSz="734694">
              <a:spcBef>
                <a:spcPts val="1600"/>
              </a:spcBef>
              <a:defRPr sz="4895" spc="-48"/>
            </a:pPr>
            <a:r>
              <a:t>Burnout and Compassion fatigue can’t be acceptable consequences for working in Health care, specifically Dementia Care</a:t>
            </a:r>
          </a:p>
          <a:p>
            <a:pPr defTabSz="734694">
              <a:spcBef>
                <a:spcPts val="1600"/>
              </a:spcBef>
              <a:defRPr sz="4895" spc="-48"/>
            </a:pPr>
            <a:endParaRPr/>
          </a:p>
          <a:p>
            <a:pPr defTabSz="734694">
              <a:spcBef>
                <a:spcPts val="1600"/>
              </a:spcBef>
              <a:defRPr sz="4895" spc="-48"/>
            </a:pPr>
            <a:r>
              <a:t>Mindfulness and Self Compasson are powerful tools</a:t>
            </a:r>
          </a:p>
          <a:p>
            <a:pPr defTabSz="734694">
              <a:spcBef>
                <a:spcPts val="1600"/>
              </a:spcBef>
              <a:defRPr sz="4895" spc="-48"/>
            </a:pPr>
            <a:endParaRPr/>
          </a:p>
          <a:p>
            <a:pPr defTabSz="734694">
              <a:spcBef>
                <a:spcPts val="1600"/>
              </a:spcBef>
              <a:defRPr sz="4895" spc="-48"/>
            </a:pPr>
            <a:r>
              <a:t>Use of Pause, Breathe, Reset</a:t>
            </a:r>
          </a:p>
          <a:p>
            <a:pPr defTabSz="734694">
              <a:spcBef>
                <a:spcPts val="1600"/>
              </a:spcBef>
              <a:defRPr sz="4895" spc="-48"/>
            </a:pPr>
            <a:endParaRPr/>
          </a:p>
          <a:p>
            <a:pPr defTabSz="734694">
              <a:spcBef>
                <a:spcPts val="1600"/>
              </a:spcBef>
              <a:defRPr sz="4895" spc="-48"/>
            </a:pPr>
            <a:r>
              <a:t>Develop the capacity to respond rather than react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What is Mindfulnes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Mindfulness</a:t>
            </a:r>
          </a:p>
        </p:txBody>
      </p:sp>
      <p:sp>
        <p:nvSpPr>
          <p:cNvPr id="203" name="Why is it Helpful in Caregiving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r>
              <a:t>Why is it Helpful in Caregiving</a:t>
            </a:r>
          </a:p>
        </p:txBody>
      </p:sp>
      <p:sp>
        <p:nvSpPr>
          <p:cNvPr id="204" name="Mindfulness is the practice of being fully present in the moment with awareness,…"/>
          <p:cNvSpPr txBox="1"/>
          <p:nvPr/>
        </p:nvSpPr>
        <p:spPr>
          <a:xfrm>
            <a:off x="885393" y="-831201"/>
            <a:ext cx="18574335" cy="1537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r>
              <a:t>M</a:t>
            </a:r>
            <a:r>
              <a:rPr sz="4000"/>
              <a:t>indfulness</a:t>
            </a:r>
            <a:r>
              <a:rPr b="0"/>
              <a:t> is the practice of </a:t>
            </a:r>
            <a:r>
              <a:t>being fully present in the moment with awareness, 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r>
              <a:t>without judgment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r>
              <a:rPr b="0"/>
              <a:t> (Kabat-Zinn, 1990).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r>
              <a:t>Intention, Attention, Attitude  </a:t>
            </a:r>
            <a:r>
              <a:rPr b="0"/>
              <a:t>(Shapiro)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 b="0"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r>
              <a:t>Self-regulation: 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/>
            </a:pPr>
            <a:r>
              <a:t>Not reacting impulsively to difficult behaviors, fostering kindliness and curiosity.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i="1"/>
            </a:pPr>
            <a:r>
              <a:t>( Responsive behaviours are attempts at communication)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40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4000" b="1"/>
            </a:pPr>
            <a:r>
              <a:t>Lessening emotional reactivity: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/>
            </a:pPr>
            <a:r>
              <a:t>Redirecting thoughts gently,being less self critical.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40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4000" b="1"/>
            </a:pPr>
            <a:r>
              <a:t>Compassionate presence: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/>
            </a:pPr>
            <a:r>
              <a:t> Engaging with patients in a way that is both professional and deeply human: 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/>
            </a:pPr>
            <a:r>
              <a:t> Do one thing at a time with full attention.</a:t>
            </a:r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  <a:p>
            <a:pPr defTabSz="355600">
              <a:lnSpc>
                <a:spcPct val="100000"/>
              </a:lnSpc>
              <a:spcBef>
                <a:spcPts val="0"/>
              </a:spcBef>
              <a:defRPr sz="3800" b="1"/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Mindfulness"/>
          <p:cNvSpPr txBox="1">
            <a:spLocks noGrp="1"/>
          </p:cNvSpPr>
          <p:nvPr>
            <p:ph type="title"/>
          </p:nvPr>
        </p:nvSpPr>
        <p:spPr>
          <a:xfrm>
            <a:off x="1206500" y="1079972"/>
            <a:ext cx="21971000" cy="143495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Mindfulness</a:t>
            </a:r>
          </a:p>
        </p:txBody>
      </p:sp>
      <p:sp>
        <p:nvSpPr>
          <p:cNvPr id="207" name="How It Supports the Caregiver’s Brain"/>
          <p:cNvSpPr txBox="1">
            <a:spLocks noGrp="1"/>
          </p:cNvSpPr>
          <p:nvPr>
            <p:ph type="body" idx="21"/>
          </p:nvPr>
        </p:nvSpPr>
        <p:spPr>
          <a:xfrm>
            <a:off x="1206500" y="2355185"/>
            <a:ext cx="21971000" cy="9347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defTabSz="1609303">
              <a:lnSpc>
                <a:spcPct val="80000"/>
              </a:lnSpc>
              <a:defRPr sz="5610" spc="-112"/>
            </a:lvl1pPr>
          </a:lstStyle>
          <a:p>
            <a:r>
              <a:t>How It Supports the Caregiver’s Brain</a:t>
            </a:r>
          </a:p>
        </p:txBody>
      </p:sp>
      <p:sp>
        <p:nvSpPr>
          <p:cNvPr id="208" name="Mindfulness practices literally change the brain:…"/>
          <p:cNvSpPr txBox="1"/>
          <p:nvPr/>
        </p:nvSpPr>
        <p:spPr>
          <a:xfrm>
            <a:off x="3277611" y="3226879"/>
            <a:ext cx="15166590" cy="10574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  <a:p>
            <a:pPr>
              <a:lnSpc>
                <a:spcPct val="80000"/>
              </a:lnSpc>
              <a:spcBef>
                <a:spcPts val="0"/>
              </a:spcBef>
              <a:defRPr sz="8800" b="1" spc="-176"/>
            </a:pPr>
            <a:r>
              <a:rPr sz="5300" spc="-105"/>
              <a:t> Mindfulness practices literally change the brain:</a:t>
            </a:r>
            <a:endParaRPr sz="5000" spc="-100"/>
          </a:p>
          <a:p>
            <a:pPr defTabSz="825500">
              <a:lnSpc>
                <a:spcPct val="100000"/>
              </a:lnSpc>
              <a:spcBef>
                <a:spcPts val="1800"/>
              </a:spcBef>
              <a:defRPr sz="5200" spc="-52"/>
            </a:pPr>
            <a:r>
              <a:rPr sz="4700" spc="-47"/>
              <a:t>1:</a:t>
            </a:r>
            <a:r>
              <a:rPr b="1"/>
              <a:t>Reduces amygdala activation</a:t>
            </a:r>
          </a:p>
          <a:p>
            <a:pPr defTabSz="825500">
              <a:lnSpc>
                <a:spcPct val="100000"/>
              </a:lnSpc>
              <a:spcBef>
                <a:spcPts val="1800"/>
              </a:spcBef>
              <a:defRPr sz="5200" spc="-52"/>
            </a:pPr>
            <a:r>
              <a:t> (Lutz et al., 2013)  = Less fight-or-flight reactivity in stressful moments.</a:t>
            </a:r>
          </a:p>
          <a:p>
            <a:pPr defTabSz="825500">
              <a:lnSpc>
                <a:spcPct val="100000"/>
              </a:lnSpc>
              <a:spcBef>
                <a:spcPts val="1800"/>
              </a:spcBef>
              <a:defRPr sz="5200" spc="-52"/>
            </a:pPr>
            <a:r>
              <a:t>2:</a:t>
            </a:r>
            <a:r>
              <a:rPr b="1"/>
              <a:t>Strengthens the prefrontal cortex</a:t>
            </a:r>
            <a:r>
              <a:t> </a:t>
            </a:r>
          </a:p>
          <a:p>
            <a:pPr defTabSz="825500">
              <a:lnSpc>
                <a:spcPct val="100000"/>
              </a:lnSpc>
              <a:spcBef>
                <a:spcPts val="1800"/>
              </a:spcBef>
              <a:defRPr sz="5200" spc="-52"/>
            </a:pPr>
            <a:r>
              <a:t>(Tang et al., 2015) = Better emotional regulation and decision-making.</a:t>
            </a:r>
          </a:p>
          <a:p>
            <a:pPr defTabSz="825500">
              <a:lnSpc>
                <a:spcPct val="100000"/>
              </a:lnSpc>
              <a:spcBef>
                <a:spcPts val="1800"/>
              </a:spcBef>
              <a:defRPr sz="5200" spc="-52"/>
            </a:pPr>
            <a:r>
              <a:t>3:</a:t>
            </a:r>
            <a:r>
              <a:rPr b="1"/>
              <a:t>Increases cellular density in the hippocampus</a:t>
            </a:r>
            <a:r>
              <a:t> (Hölzel et al., 2011) = Better memory, learning, and resilience.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3_DynamicLight">
  <a:themeElements>
    <a:clrScheme name="33_DynamicLight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1636</Words>
  <Application>Microsoft Office PowerPoint</Application>
  <PresentationFormat>Custom</PresentationFormat>
  <Paragraphs>205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Helvetica</vt:lpstr>
      <vt:lpstr>Helvetica Neue</vt:lpstr>
      <vt:lpstr>Helvetica Neue Medium</vt:lpstr>
      <vt:lpstr>Menlo Regular</vt:lpstr>
      <vt:lpstr>33_DynamicLight</vt:lpstr>
      <vt:lpstr>Mindfulness in Caregiving Enhancing Wellbeing &amp; Patient Care </vt:lpstr>
      <vt:lpstr>Mindfulness: A life journey</vt:lpstr>
      <vt:lpstr>PowerPoint Presentation</vt:lpstr>
      <vt:lpstr>PowerPoint Presentation</vt:lpstr>
      <vt:lpstr>The Emotional Strain of Dementia Care</vt:lpstr>
      <vt:lpstr>Dementia Care is Physically demanding</vt:lpstr>
      <vt:lpstr>Breaking the Cycle</vt:lpstr>
      <vt:lpstr>What is Mindfulness</vt:lpstr>
      <vt:lpstr>Mindfulness</vt:lpstr>
      <vt:lpstr>Mindfulness: Long-Term Benefits</vt:lpstr>
      <vt:lpstr>Mindfulness Groups at GPCSO</vt:lpstr>
      <vt:lpstr>PowerPoint Presentation</vt:lpstr>
      <vt:lpstr>The first foundation of Mindfulness is Contemplation of the Breath</vt:lpstr>
      <vt:lpstr>The 3 Breath Reset:</vt:lpstr>
      <vt:lpstr>Grounding Techniques</vt:lpstr>
      <vt:lpstr>Self-Compassion Break</vt:lpstr>
      <vt:lpstr>The STOP Technique</vt:lpstr>
      <vt:lpstr>Mindful Walking</vt:lpstr>
      <vt:lpstr>Caring for yourself is your priority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Cves</dc:creator>
  <cp:lastModifiedBy>Catharina Van Es</cp:lastModifiedBy>
  <cp:revision>1</cp:revision>
  <dcterms:modified xsi:type="dcterms:W3CDTF">2025-04-08T17:32:06Z</dcterms:modified>
</cp:coreProperties>
</file>