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sldIdLst>
    <p:sldId id="256" r:id="rId2"/>
    <p:sldId id="1228" r:id="rId3"/>
    <p:sldId id="258" r:id="rId4"/>
    <p:sldId id="1214" r:id="rId5"/>
    <p:sldId id="259" r:id="rId6"/>
    <p:sldId id="1227" r:id="rId7"/>
    <p:sldId id="260" r:id="rId8"/>
    <p:sldId id="261" r:id="rId9"/>
    <p:sldId id="1217" r:id="rId10"/>
    <p:sldId id="266" r:id="rId11"/>
    <p:sldId id="267" r:id="rId12"/>
    <p:sldId id="268" r:id="rId13"/>
    <p:sldId id="269" r:id="rId14"/>
    <p:sldId id="1199" r:id="rId15"/>
    <p:sldId id="1200" r:id="rId16"/>
    <p:sldId id="1203" r:id="rId17"/>
    <p:sldId id="263" r:id="rId18"/>
    <p:sldId id="274" r:id="rId19"/>
    <p:sldId id="1215" r:id="rId20"/>
    <p:sldId id="1219" r:id="rId21"/>
    <p:sldId id="1223" r:id="rId22"/>
    <p:sldId id="1220" r:id="rId23"/>
    <p:sldId id="1222" r:id="rId24"/>
    <p:sldId id="1221" r:id="rId25"/>
    <p:sldId id="1204" r:id="rId26"/>
    <p:sldId id="1207" r:id="rId27"/>
    <p:sldId id="1205" r:id="rId28"/>
    <p:sldId id="1206" r:id="rId29"/>
    <p:sldId id="1212" r:id="rId30"/>
    <p:sldId id="1209" r:id="rId31"/>
    <p:sldId id="1224" r:id="rId32"/>
    <p:sldId id="1210" r:id="rId33"/>
    <p:sldId id="1225" r:id="rId34"/>
    <p:sldId id="279" r:id="rId35"/>
    <p:sldId id="1226" r:id="rId36"/>
  </p:sldIdLst>
  <p:sldSz cx="18288000" cy="10287000"/>
  <p:notesSz cx="6858000" cy="9144000"/>
  <p:embeddedFontLst>
    <p:embeddedFont>
      <p:font typeface="Canva Sans" panose="020B0604020202020204" charset="0"/>
      <p:regular r:id="rId38"/>
    </p:embeddedFont>
    <p:embeddedFont>
      <p:font typeface="Clear Sans Regular" panose="020B0604020202020204" charset="0"/>
      <p:regular r:id="rId39"/>
    </p:embeddedFont>
    <p:embeddedFont>
      <p:font typeface="Montserrat" panose="00000500000000000000" pitchFamily="2" charset="0"/>
      <p:regular r:id="rId40"/>
      <p:bold r:id="rId41"/>
      <p:italic r:id="rId42"/>
      <p:boldItalic r:id="rId43"/>
    </p:embeddedFont>
    <p:embeddedFont>
      <p:font typeface="Source Sans Pro" panose="020B0503030403020204" pitchFamily="34"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00"/>
    <a:srgbClr val="1C8203"/>
    <a:srgbClr val="1E8A02"/>
    <a:srgbClr val="1E9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82523" autoAdjust="0"/>
  </p:normalViewPr>
  <p:slideViewPr>
    <p:cSldViewPr>
      <p:cViewPr varScale="1">
        <p:scale>
          <a:sx n="30" d="100"/>
          <a:sy n="30" d="100"/>
        </p:scale>
        <p:origin x="1460" y="32"/>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41B1D4-7151-384E-A2E2-BD3188291B1B}" type="doc">
      <dgm:prSet loTypeId="urn:microsoft.com/office/officeart/2005/8/layout/chevron1" loCatId="" qsTypeId="urn:microsoft.com/office/officeart/2005/8/quickstyle/simple1" qsCatId="simple" csTypeId="urn:microsoft.com/office/officeart/2005/8/colors/accent1_2" csCatId="accent1" phldr="1"/>
      <dgm:spPr/>
    </dgm:pt>
    <dgm:pt modelId="{55D9C741-E9A1-0C43-99E8-FAC276BABDBE}" type="pres">
      <dgm:prSet presAssocID="{7841B1D4-7151-384E-A2E2-BD3188291B1B}" presName="Name0" presStyleCnt="0">
        <dgm:presLayoutVars>
          <dgm:dir/>
          <dgm:animLvl val="lvl"/>
          <dgm:resizeHandles val="exact"/>
        </dgm:presLayoutVars>
      </dgm:prSet>
      <dgm:spPr/>
    </dgm:pt>
  </dgm:ptLst>
  <dgm:cxnLst>
    <dgm:cxn modelId="{32D0D64E-CCEC-BC48-BAC1-494A85666801}" type="presOf" srcId="{7841B1D4-7151-384E-A2E2-BD3188291B1B}" destId="{55D9C741-E9A1-0C43-99E8-FAC276BABDBE}"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41B1D4-7151-384E-A2E2-BD3188291B1B}" type="doc">
      <dgm:prSet loTypeId="urn:microsoft.com/office/officeart/2005/8/layout/chevron1" loCatId="" qsTypeId="urn:microsoft.com/office/officeart/2005/8/quickstyle/simple1" qsCatId="simple" csTypeId="urn:microsoft.com/office/officeart/2005/8/colors/accent1_2" csCatId="accent1" phldr="1"/>
      <dgm:spPr/>
    </dgm:pt>
    <dgm:pt modelId="{7BB39E26-6759-8540-94C4-5430F3111D92}">
      <dgm:prSet phldrT="[Text]"/>
      <dgm:spPr>
        <a:solidFill>
          <a:schemeClr val="tx2">
            <a:lumMod val="50000"/>
          </a:schemeClr>
        </a:solidFill>
      </dgm:spPr>
      <dgm:t>
        <a:bodyPr/>
        <a:lstStyle/>
        <a:p>
          <a:r>
            <a:rPr lang="en-US" dirty="0"/>
            <a:t>1. Apply to the Board</a:t>
          </a:r>
        </a:p>
      </dgm:t>
    </dgm:pt>
    <dgm:pt modelId="{AF523E37-040E-0E4E-A9A0-7D715BAEE6B2}" type="parTrans" cxnId="{9632A8DC-D7CB-6149-9657-6A186046C100}">
      <dgm:prSet/>
      <dgm:spPr/>
      <dgm:t>
        <a:bodyPr/>
        <a:lstStyle/>
        <a:p>
          <a:endParaRPr lang="en-US"/>
        </a:p>
      </dgm:t>
    </dgm:pt>
    <dgm:pt modelId="{ED89DD50-E29F-0E40-85C7-7DC85D02F6A1}" type="sibTrans" cxnId="{9632A8DC-D7CB-6149-9657-6A186046C100}">
      <dgm:prSet/>
      <dgm:spPr/>
      <dgm:t>
        <a:bodyPr/>
        <a:lstStyle/>
        <a:p>
          <a:endParaRPr lang="en-US"/>
        </a:p>
      </dgm:t>
    </dgm:pt>
    <dgm:pt modelId="{45824CE4-2A9A-8D47-A63E-7B89F9CC8E62}">
      <dgm:prSet phldrT="[Text]"/>
      <dgm:spPr>
        <a:solidFill>
          <a:schemeClr val="tx2">
            <a:lumMod val="50000"/>
          </a:schemeClr>
        </a:solidFill>
      </dgm:spPr>
      <dgm:t>
        <a:bodyPr/>
        <a:lstStyle/>
        <a:p>
          <a:r>
            <a:rPr lang="en-US" dirty="0"/>
            <a:t>2. Schedule a hearing</a:t>
          </a:r>
        </a:p>
      </dgm:t>
    </dgm:pt>
    <dgm:pt modelId="{B20EB1DB-22F1-774C-9C7B-F7EF1CDB1635}" type="parTrans" cxnId="{8538A9E1-99EA-964F-A5F2-825501504A03}">
      <dgm:prSet/>
      <dgm:spPr/>
      <dgm:t>
        <a:bodyPr/>
        <a:lstStyle/>
        <a:p>
          <a:endParaRPr lang="en-US"/>
        </a:p>
      </dgm:t>
    </dgm:pt>
    <dgm:pt modelId="{428A391B-446A-DF41-9EC1-9533BFC1E59E}" type="sibTrans" cxnId="{8538A9E1-99EA-964F-A5F2-825501504A03}">
      <dgm:prSet/>
      <dgm:spPr/>
      <dgm:t>
        <a:bodyPr/>
        <a:lstStyle/>
        <a:p>
          <a:endParaRPr lang="en-US"/>
        </a:p>
      </dgm:t>
    </dgm:pt>
    <dgm:pt modelId="{B325ECEB-5608-4644-BE59-63DBA619B5B5}">
      <dgm:prSet phldrT="[Text]"/>
      <dgm:spPr>
        <a:solidFill>
          <a:schemeClr val="tx2">
            <a:lumMod val="50000"/>
          </a:schemeClr>
        </a:solidFill>
      </dgm:spPr>
      <dgm:t>
        <a:bodyPr/>
        <a:lstStyle/>
        <a:p>
          <a:r>
            <a:rPr lang="en-US" dirty="0"/>
            <a:t>3. Hold a hearing</a:t>
          </a:r>
        </a:p>
      </dgm:t>
    </dgm:pt>
    <dgm:pt modelId="{EE257B27-37BE-E34F-88D9-E31F9C171941}" type="parTrans" cxnId="{31E72881-F6B2-6E41-A410-0BB0F9AE32BD}">
      <dgm:prSet/>
      <dgm:spPr/>
      <dgm:t>
        <a:bodyPr/>
        <a:lstStyle/>
        <a:p>
          <a:endParaRPr lang="en-US"/>
        </a:p>
      </dgm:t>
    </dgm:pt>
    <dgm:pt modelId="{E86071B5-3DAE-EC4D-A5FC-5F161B58E33D}" type="sibTrans" cxnId="{31E72881-F6B2-6E41-A410-0BB0F9AE32BD}">
      <dgm:prSet/>
      <dgm:spPr/>
      <dgm:t>
        <a:bodyPr/>
        <a:lstStyle/>
        <a:p>
          <a:endParaRPr lang="en-US"/>
        </a:p>
      </dgm:t>
    </dgm:pt>
    <dgm:pt modelId="{5DD6DC71-CDA4-844A-8333-FF4985B15760}">
      <dgm:prSet phldrT="[Text]"/>
      <dgm:spPr>
        <a:solidFill>
          <a:schemeClr val="tx2">
            <a:lumMod val="50000"/>
          </a:schemeClr>
        </a:solidFill>
      </dgm:spPr>
      <dgm:t>
        <a:bodyPr/>
        <a:lstStyle/>
        <a:p>
          <a:r>
            <a:rPr lang="en-US" dirty="0"/>
            <a:t>4. A decision is made</a:t>
          </a:r>
        </a:p>
      </dgm:t>
    </dgm:pt>
    <dgm:pt modelId="{B02AA109-32AF-4148-80E9-3BE3DDFE1887}" type="parTrans" cxnId="{031C7068-2E6B-954A-BCD8-2F0DF504BEBE}">
      <dgm:prSet/>
      <dgm:spPr/>
      <dgm:t>
        <a:bodyPr/>
        <a:lstStyle/>
        <a:p>
          <a:endParaRPr lang="en-US"/>
        </a:p>
      </dgm:t>
    </dgm:pt>
    <dgm:pt modelId="{6DE3708A-081C-7D48-85FD-A5B1D009A711}" type="sibTrans" cxnId="{031C7068-2E6B-954A-BCD8-2F0DF504BEBE}">
      <dgm:prSet/>
      <dgm:spPr/>
      <dgm:t>
        <a:bodyPr/>
        <a:lstStyle/>
        <a:p>
          <a:endParaRPr lang="en-US"/>
        </a:p>
      </dgm:t>
    </dgm:pt>
    <dgm:pt modelId="{55D9C741-E9A1-0C43-99E8-FAC276BABDBE}" type="pres">
      <dgm:prSet presAssocID="{7841B1D4-7151-384E-A2E2-BD3188291B1B}" presName="Name0" presStyleCnt="0">
        <dgm:presLayoutVars>
          <dgm:dir/>
          <dgm:animLvl val="lvl"/>
          <dgm:resizeHandles val="exact"/>
        </dgm:presLayoutVars>
      </dgm:prSet>
      <dgm:spPr/>
    </dgm:pt>
    <dgm:pt modelId="{CCF1024D-7C5E-F346-9DD0-9B110F9E18CD}" type="pres">
      <dgm:prSet presAssocID="{7BB39E26-6759-8540-94C4-5430F3111D92}" presName="parTxOnly" presStyleLbl="node1" presStyleIdx="0" presStyleCnt="4">
        <dgm:presLayoutVars>
          <dgm:chMax val="0"/>
          <dgm:chPref val="0"/>
          <dgm:bulletEnabled val="1"/>
        </dgm:presLayoutVars>
      </dgm:prSet>
      <dgm:spPr/>
    </dgm:pt>
    <dgm:pt modelId="{7F1CA13E-A97C-E243-B831-8884CF4FDCE3}" type="pres">
      <dgm:prSet presAssocID="{ED89DD50-E29F-0E40-85C7-7DC85D02F6A1}" presName="parTxOnlySpace" presStyleCnt="0"/>
      <dgm:spPr/>
    </dgm:pt>
    <dgm:pt modelId="{0D0C51D4-FB61-4F47-A97C-0A7D640C3BA7}" type="pres">
      <dgm:prSet presAssocID="{45824CE4-2A9A-8D47-A63E-7B89F9CC8E62}" presName="parTxOnly" presStyleLbl="node1" presStyleIdx="1" presStyleCnt="4">
        <dgm:presLayoutVars>
          <dgm:chMax val="0"/>
          <dgm:chPref val="0"/>
          <dgm:bulletEnabled val="1"/>
        </dgm:presLayoutVars>
      </dgm:prSet>
      <dgm:spPr/>
    </dgm:pt>
    <dgm:pt modelId="{5C3F40B3-7AC6-144B-A067-552C00B677B4}" type="pres">
      <dgm:prSet presAssocID="{428A391B-446A-DF41-9EC1-9533BFC1E59E}" presName="parTxOnlySpace" presStyleCnt="0"/>
      <dgm:spPr/>
    </dgm:pt>
    <dgm:pt modelId="{730C2DC3-8C26-264D-8830-F5837B9D68AD}" type="pres">
      <dgm:prSet presAssocID="{B325ECEB-5608-4644-BE59-63DBA619B5B5}" presName="parTxOnly" presStyleLbl="node1" presStyleIdx="2" presStyleCnt="4">
        <dgm:presLayoutVars>
          <dgm:chMax val="0"/>
          <dgm:chPref val="0"/>
          <dgm:bulletEnabled val="1"/>
        </dgm:presLayoutVars>
      </dgm:prSet>
      <dgm:spPr/>
    </dgm:pt>
    <dgm:pt modelId="{4773BDEB-432E-3D40-9814-45DCABCED634}" type="pres">
      <dgm:prSet presAssocID="{E86071B5-3DAE-EC4D-A5FC-5F161B58E33D}" presName="parTxOnlySpace" presStyleCnt="0"/>
      <dgm:spPr/>
    </dgm:pt>
    <dgm:pt modelId="{1C639EAD-2CD4-5B4B-AF14-FFF471FCF077}" type="pres">
      <dgm:prSet presAssocID="{5DD6DC71-CDA4-844A-8333-FF4985B15760}" presName="parTxOnly" presStyleLbl="node1" presStyleIdx="3" presStyleCnt="4">
        <dgm:presLayoutVars>
          <dgm:chMax val="0"/>
          <dgm:chPref val="0"/>
          <dgm:bulletEnabled val="1"/>
        </dgm:presLayoutVars>
      </dgm:prSet>
      <dgm:spPr/>
    </dgm:pt>
  </dgm:ptLst>
  <dgm:cxnLst>
    <dgm:cxn modelId="{45D62618-F013-D347-98EA-A388359FE475}" type="presOf" srcId="{7BB39E26-6759-8540-94C4-5430F3111D92}" destId="{CCF1024D-7C5E-F346-9DD0-9B110F9E18CD}" srcOrd="0" destOrd="0" presId="urn:microsoft.com/office/officeart/2005/8/layout/chevron1"/>
    <dgm:cxn modelId="{F91EA52A-5AF5-3545-A60A-B01EC741752F}" type="presOf" srcId="{45824CE4-2A9A-8D47-A63E-7B89F9CC8E62}" destId="{0D0C51D4-FB61-4F47-A97C-0A7D640C3BA7}" srcOrd="0" destOrd="0" presId="urn:microsoft.com/office/officeart/2005/8/layout/chevron1"/>
    <dgm:cxn modelId="{936B2D5B-14C0-9E4D-A364-939E0B8535CD}" type="presOf" srcId="{B325ECEB-5608-4644-BE59-63DBA619B5B5}" destId="{730C2DC3-8C26-264D-8830-F5837B9D68AD}" srcOrd="0" destOrd="0" presId="urn:microsoft.com/office/officeart/2005/8/layout/chevron1"/>
    <dgm:cxn modelId="{031C7068-2E6B-954A-BCD8-2F0DF504BEBE}" srcId="{7841B1D4-7151-384E-A2E2-BD3188291B1B}" destId="{5DD6DC71-CDA4-844A-8333-FF4985B15760}" srcOrd="3" destOrd="0" parTransId="{B02AA109-32AF-4148-80E9-3BE3DDFE1887}" sibTransId="{6DE3708A-081C-7D48-85FD-A5B1D009A711}"/>
    <dgm:cxn modelId="{32D0D64E-CCEC-BC48-BAC1-494A85666801}" type="presOf" srcId="{7841B1D4-7151-384E-A2E2-BD3188291B1B}" destId="{55D9C741-E9A1-0C43-99E8-FAC276BABDBE}" srcOrd="0" destOrd="0" presId="urn:microsoft.com/office/officeart/2005/8/layout/chevron1"/>
    <dgm:cxn modelId="{31E72881-F6B2-6E41-A410-0BB0F9AE32BD}" srcId="{7841B1D4-7151-384E-A2E2-BD3188291B1B}" destId="{B325ECEB-5608-4644-BE59-63DBA619B5B5}" srcOrd="2" destOrd="0" parTransId="{EE257B27-37BE-E34F-88D9-E31F9C171941}" sibTransId="{E86071B5-3DAE-EC4D-A5FC-5F161B58E33D}"/>
    <dgm:cxn modelId="{E18C8C96-967E-784A-8F4B-9E5DCB78B59F}" type="presOf" srcId="{5DD6DC71-CDA4-844A-8333-FF4985B15760}" destId="{1C639EAD-2CD4-5B4B-AF14-FFF471FCF077}" srcOrd="0" destOrd="0" presId="urn:microsoft.com/office/officeart/2005/8/layout/chevron1"/>
    <dgm:cxn modelId="{9632A8DC-D7CB-6149-9657-6A186046C100}" srcId="{7841B1D4-7151-384E-A2E2-BD3188291B1B}" destId="{7BB39E26-6759-8540-94C4-5430F3111D92}" srcOrd="0" destOrd="0" parTransId="{AF523E37-040E-0E4E-A9A0-7D715BAEE6B2}" sibTransId="{ED89DD50-E29F-0E40-85C7-7DC85D02F6A1}"/>
    <dgm:cxn modelId="{8538A9E1-99EA-964F-A5F2-825501504A03}" srcId="{7841B1D4-7151-384E-A2E2-BD3188291B1B}" destId="{45824CE4-2A9A-8D47-A63E-7B89F9CC8E62}" srcOrd="1" destOrd="0" parTransId="{B20EB1DB-22F1-774C-9C7B-F7EF1CDB1635}" sibTransId="{428A391B-446A-DF41-9EC1-9533BFC1E59E}"/>
    <dgm:cxn modelId="{5003C4E0-727E-A440-A625-313B6CD7D2BF}" type="presParOf" srcId="{55D9C741-E9A1-0C43-99E8-FAC276BABDBE}" destId="{CCF1024D-7C5E-F346-9DD0-9B110F9E18CD}" srcOrd="0" destOrd="0" presId="urn:microsoft.com/office/officeart/2005/8/layout/chevron1"/>
    <dgm:cxn modelId="{FD58548A-C58E-6A48-8DE6-9B11DE4B330A}" type="presParOf" srcId="{55D9C741-E9A1-0C43-99E8-FAC276BABDBE}" destId="{7F1CA13E-A97C-E243-B831-8884CF4FDCE3}" srcOrd="1" destOrd="0" presId="urn:microsoft.com/office/officeart/2005/8/layout/chevron1"/>
    <dgm:cxn modelId="{C6A20F65-0C1C-B849-823E-F0393AC8DA78}" type="presParOf" srcId="{55D9C741-E9A1-0C43-99E8-FAC276BABDBE}" destId="{0D0C51D4-FB61-4F47-A97C-0A7D640C3BA7}" srcOrd="2" destOrd="0" presId="urn:microsoft.com/office/officeart/2005/8/layout/chevron1"/>
    <dgm:cxn modelId="{BD2851D1-A756-1947-A693-8882F1F1B3F5}" type="presParOf" srcId="{55D9C741-E9A1-0C43-99E8-FAC276BABDBE}" destId="{5C3F40B3-7AC6-144B-A067-552C00B677B4}" srcOrd="3" destOrd="0" presId="urn:microsoft.com/office/officeart/2005/8/layout/chevron1"/>
    <dgm:cxn modelId="{88C8FD8D-8EA9-4C4F-BB98-6B52EF494BCD}" type="presParOf" srcId="{55D9C741-E9A1-0C43-99E8-FAC276BABDBE}" destId="{730C2DC3-8C26-264D-8830-F5837B9D68AD}" srcOrd="4" destOrd="0" presId="urn:microsoft.com/office/officeart/2005/8/layout/chevron1"/>
    <dgm:cxn modelId="{D5825B26-E472-734C-A815-0EFE4DB3565C}" type="presParOf" srcId="{55D9C741-E9A1-0C43-99E8-FAC276BABDBE}" destId="{4773BDEB-432E-3D40-9814-45DCABCED634}" srcOrd="5" destOrd="0" presId="urn:microsoft.com/office/officeart/2005/8/layout/chevron1"/>
    <dgm:cxn modelId="{8A7185C9-38DE-5C4F-A354-454E97FC297F}" type="presParOf" srcId="{55D9C741-E9A1-0C43-99E8-FAC276BABDBE}" destId="{1C639EAD-2CD4-5B4B-AF14-FFF471FCF077}"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1024D-7C5E-F346-9DD0-9B110F9E18CD}">
      <dsp:nvSpPr>
        <dsp:cNvPr id="0" name=""/>
        <dsp:cNvSpPr/>
      </dsp:nvSpPr>
      <dsp:spPr>
        <a:xfrm>
          <a:off x="5832" y="598255"/>
          <a:ext cx="3394955" cy="1357982"/>
        </a:xfrm>
        <a:prstGeom prst="chevron">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kern="1200" dirty="0"/>
            <a:t>1. Apply to the Board</a:t>
          </a:r>
        </a:p>
      </dsp:txBody>
      <dsp:txXfrm>
        <a:off x="684823" y="598255"/>
        <a:ext cx="2036973" cy="1357982"/>
      </dsp:txXfrm>
    </dsp:sp>
    <dsp:sp modelId="{0D0C51D4-FB61-4F47-A97C-0A7D640C3BA7}">
      <dsp:nvSpPr>
        <dsp:cNvPr id="0" name=""/>
        <dsp:cNvSpPr/>
      </dsp:nvSpPr>
      <dsp:spPr>
        <a:xfrm>
          <a:off x="3061292" y="598255"/>
          <a:ext cx="3394955" cy="1357982"/>
        </a:xfrm>
        <a:prstGeom prst="chevron">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kern="1200" dirty="0"/>
            <a:t>2. Schedule a hearing</a:t>
          </a:r>
        </a:p>
      </dsp:txBody>
      <dsp:txXfrm>
        <a:off x="3740283" y="598255"/>
        <a:ext cx="2036973" cy="1357982"/>
      </dsp:txXfrm>
    </dsp:sp>
    <dsp:sp modelId="{730C2DC3-8C26-264D-8830-F5837B9D68AD}">
      <dsp:nvSpPr>
        <dsp:cNvPr id="0" name=""/>
        <dsp:cNvSpPr/>
      </dsp:nvSpPr>
      <dsp:spPr>
        <a:xfrm>
          <a:off x="6116752" y="598255"/>
          <a:ext cx="3394955" cy="1357982"/>
        </a:xfrm>
        <a:prstGeom prst="chevron">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kern="1200" dirty="0"/>
            <a:t>3. Hold a hearing</a:t>
          </a:r>
        </a:p>
      </dsp:txBody>
      <dsp:txXfrm>
        <a:off x="6795743" y="598255"/>
        <a:ext cx="2036973" cy="1357982"/>
      </dsp:txXfrm>
    </dsp:sp>
    <dsp:sp modelId="{1C639EAD-2CD4-5B4B-AF14-FFF471FCF077}">
      <dsp:nvSpPr>
        <dsp:cNvPr id="0" name=""/>
        <dsp:cNvSpPr/>
      </dsp:nvSpPr>
      <dsp:spPr>
        <a:xfrm>
          <a:off x="9172212" y="598255"/>
          <a:ext cx="3394955" cy="1357982"/>
        </a:xfrm>
        <a:prstGeom prst="chevron">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kern="1200" dirty="0"/>
            <a:t>4. A decision is made</a:t>
          </a:r>
        </a:p>
      </dsp:txBody>
      <dsp:txXfrm>
        <a:off x="9851203" y="598255"/>
        <a:ext cx="2036973" cy="135798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09.04.2025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Add CDN logo in place of one of these.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508933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151000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196360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So to put Health Care Consent and Advance Care Planning into context… (first point), before, …(second point), providing any treatment ….(third point)</a:t>
            </a:r>
          </a:p>
          <a:p>
            <a:endParaRPr lang="en-US" dirty="0"/>
          </a:p>
          <a:p>
            <a:r>
              <a:rPr lang="en-US" dirty="0"/>
              <a:t>Note following point: Many people believe that Health Care Providers can decide what treatments to give you; however, in Ontario, this is not the case. Health care providers MUST get consent (permission) before providing any treatment.</a:t>
            </a:r>
          </a:p>
          <a:p>
            <a:endParaRPr lang="en-US" dirty="0"/>
          </a:p>
          <a:p>
            <a:r>
              <a:rPr lang="en-US" dirty="0"/>
              <a:t>This includes small things such as changing Advil to Tylenol, to big things like open heart surgery. Consent is always needed. The ONLY exception when a health care provider does not need to get consent is if it is an emergency. This means that there is a large risk of death or serious injury. But, once the person is stabilized, they then have to begin getting consent. Either from the patient, if they are mentally capable, or from their Substitute Decision Maker.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499676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558740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085822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975003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 words we use are very important to create shared understanding and meaning. Many of these terms are borrowed from other jurisdictions and provinces – when we use some of them in Ontario it can create confusion.</a:t>
            </a:r>
          </a:p>
          <a:p>
            <a:endParaRPr lang="en-US" dirty="0"/>
          </a:p>
          <a:p>
            <a:r>
              <a:rPr lang="en-US" dirty="0"/>
              <a:t>If you have time, ask the audience what they understand about each term to demonstrate how it can be used/interpreted differently by different people.</a:t>
            </a:r>
          </a:p>
          <a:p>
            <a:endParaRPr lang="en-US" dirty="0"/>
          </a:p>
          <a:p>
            <a:r>
              <a:rPr lang="en-US" dirty="0"/>
              <a:t>There is a need to get on the same page with the language we use.</a:t>
            </a:r>
          </a:p>
          <a:p>
            <a:endParaRPr lang="en-US" dirty="0"/>
          </a:p>
          <a:p>
            <a:r>
              <a:rPr lang="en-US" dirty="0"/>
              <a:t>Additional Information: (general knowledge - not needed for presentation)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041142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683357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925580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477863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r>
              <a:rPr lang="en-CA" sz="1400" b="1" i="0" dirty="0">
                <a:effectLst/>
                <a:latin typeface="Source Sans Pro" panose="020B0503030403020204" pitchFamily="34" charset="0"/>
              </a:rPr>
              <a:t>Why are goals of care discussions challenging?</a:t>
            </a:r>
          </a:p>
          <a:p>
            <a:pPr algn="l"/>
            <a:r>
              <a:rPr lang="en-CA" sz="1400" b="0" i="0" dirty="0">
                <a:solidFill>
                  <a:srgbClr val="000000"/>
                </a:solidFill>
                <a:effectLst/>
                <a:latin typeface="Source Sans Pro" panose="020B0503030403020204" pitchFamily="34" charset="0"/>
              </a:rPr>
              <a:t>Clinicians often say they:</a:t>
            </a:r>
            <a:endParaRPr lang="en-CA" sz="1400" b="0" i="0" dirty="0">
              <a:solidFill>
                <a:srgbClr val="222222"/>
              </a:solidFill>
              <a:effectLst/>
              <a:latin typeface="Source Sans Pro" panose="020B0503030403020204" pitchFamily="34" charset="0"/>
            </a:endParaRPr>
          </a:p>
          <a:p>
            <a:pPr algn="l">
              <a:buFont typeface="Arial" panose="020B0604020202020204" pitchFamily="34" charset="0"/>
              <a:buChar char="•"/>
            </a:pPr>
            <a:r>
              <a:rPr lang="en-CA" sz="1400" b="0" i="0" dirty="0">
                <a:solidFill>
                  <a:srgbClr val="000000"/>
                </a:solidFill>
                <a:effectLst/>
                <a:latin typeface="Source Sans Pro" panose="020B0503030403020204" pitchFamily="34" charset="0"/>
              </a:rPr>
              <a:t>lack training to support people through what often are emotional conversations</a:t>
            </a:r>
          </a:p>
          <a:p>
            <a:pPr algn="l">
              <a:buFont typeface="Arial" panose="020B0604020202020204" pitchFamily="34" charset="0"/>
              <a:buChar char="•"/>
            </a:pPr>
            <a:r>
              <a:rPr lang="en-CA" sz="1400" b="0" i="0" dirty="0">
                <a:solidFill>
                  <a:srgbClr val="000000"/>
                </a:solidFill>
                <a:effectLst/>
                <a:latin typeface="Source Sans Pro" panose="020B0503030403020204" pitchFamily="34" charset="0"/>
              </a:rPr>
              <a:t>worry about removing hope or causing distress</a:t>
            </a:r>
          </a:p>
          <a:p>
            <a:pPr algn="l">
              <a:buFont typeface="Arial" panose="020B0604020202020204" pitchFamily="34" charset="0"/>
              <a:buChar char="•"/>
            </a:pPr>
            <a:r>
              <a:rPr lang="en-CA" sz="1400" b="0" i="0" dirty="0">
                <a:solidFill>
                  <a:srgbClr val="000000"/>
                </a:solidFill>
                <a:effectLst/>
                <a:latin typeface="Source Sans Pro" panose="020B0503030403020204" pitchFamily="34" charset="0"/>
              </a:rPr>
              <a:t>worry about managing uncertainty, especially about prognosis</a:t>
            </a:r>
          </a:p>
          <a:p>
            <a:pPr algn="l">
              <a:buFont typeface="Arial" panose="020B0604020202020204" pitchFamily="34" charset="0"/>
              <a:buChar char="•"/>
            </a:pPr>
            <a:r>
              <a:rPr lang="en-CA" sz="1400" b="0" i="0" dirty="0">
                <a:solidFill>
                  <a:srgbClr val="000000"/>
                </a:solidFill>
                <a:effectLst/>
                <a:latin typeface="Source Sans Pro" panose="020B0503030403020204" pitchFamily="34" charset="0"/>
              </a:rPr>
              <a:t>do not feel they have time required for these discussions</a:t>
            </a:r>
          </a:p>
          <a:p>
            <a:pPr algn="l"/>
            <a:r>
              <a:rPr lang="en-CA" sz="1400" b="0" i="0" dirty="0">
                <a:solidFill>
                  <a:srgbClr val="222222"/>
                </a:solidFill>
                <a:effectLst/>
                <a:latin typeface="Source Sans Pro" panose="020B0503030403020204" pitchFamily="34" charset="0"/>
              </a:rPr>
              <a:t>We also know:</a:t>
            </a:r>
          </a:p>
          <a:p>
            <a:pPr algn="l">
              <a:buFont typeface="Arial" panose="020B0604020202020204" pitchFamily="34" charset="0"/>
              <a:buChar char="•"/>
            </a:pPr>
            <a:r>
              <a:rPr lang="en-CA" sz="1400" b="0" i="0" dirty="0">
                <a:solidFill>
                  <a:srgbClr val="000000"/>
                </a:solidFill>
                <a:effectLst/>
                <a:latin typeface="Source Sans Pro" panose="020B0503030403020204" pitchFamily="34" charset="0"/>
              </a:rPr>
              <a:t>it is hard to witness suffering and these conversations often involve difficult choices</a:t>
            </a:r>
          </a:p>
          <a:p>
            <a:pPr algn="l">
              <a:buFont typeface="Arial" panose="020B0604020202020204" pitchFamily="34" charset="0"/>
              <a:buChar char="•"/>
            </a:pPr>
            <a:r>
              <a:rPr lang="en-CA" sz="1400" b="0" i="0" dirty="0">
                <a:solidFill>
                  <a:srgbClr val="000000"/>
                </a:solidFill>
                <a:effectLst/>
                <a:latin typeface="Source Sans Pro" panose="020B0503030403020204" pitchFamily="34" charset="0"/>
              </a:rPr>
              <a:t>clinicians feel that they have failed if they don't have treatments to reverse or treat an illness</a:t>
            </a:r>
            <a:br>
              <a:rPr lang="en-CA" sz="1400" b="0" i="0" dirty="0">
                <a:solidFill>
                  <a:srgbClr val="000000"/>
                </a:solidFill>
                <a:effectLst/>
                <a:latin typeface="Source Sans Pro" panose="020B0503030403020204" pitchFamily="34" charset="0"/>
              </a:rPr>
            </a:br>
            <a:endParaRPr lang="en-CA" sz="1400" b="0" i="0" dirty="0">
              <a:solidFill>
                <a:srgbClr val="000000"/>
              </a:solidFill>
              <a:effectLst/>
              <a:latin typeface="Source Sans Pro" panose="020B0503030403020204" pitchFamily="34" charset="0"/>
            </a:endParaRPr>
          </a:p>
          <a:p>
            <a:pPr algn="l"/>
            <a:r>
              <a:rPr lang="en-CA" sz="1400" b="0" i="0" dirty="0">
                <a:solidFill>
                  <a:srgbClr val="222222"/>
                </a:solidFill>
                <a:effectLst/>
                <a:latin typeface="Source Sans Pro" panose="020B0503030403020204" pitchFamily="34" charset="0"/>
              </a:rPr>
              <a:t>But with knowledge and skill, these conversations will allow you to make recommendations and plans that best align with your patient's goals and values. </a:t>
            </a:r>
          </a:p>
          <a:p>
            <a:pPr algn="l"/>
            <a:r>
              <a:rPr lang="en-CA" sz="1400" b="0" i="0" dirty="0">
                <a:solidFill>
                  <a:srgbClr val="222222"/>
                </a:solidFill>
                <a:effectLst/>
                <a:latin typeface="Source Sans Pro" panose="020B0503030403020204" pitchFamily="34" charset="0"/>
              </a:rPr>
              <a:t>With skill, you will also learn to support your patients when if their goals are not medically achievable.</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835769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6945001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46007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6961772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Key points:</a:t>
            </a:r>
          </a:p>
          <a:p>
            <a:endParaRPr lang="en-US" dirty="0"/>
          </a:p>
          <a:p>
            <a:r>
              <a:rPr lang="en-US" dirty="0"/>
              <a:t>1.  This slide describes the content/type of information that can be shared in goals of care conversations (that happen in the context of a specific illness(es) ) to ensure they lead to a person’s QOL. </a:t>
            </a:r>
          </a:p>
          <a:p>
            <a:r>
              <a:rPr lang="en-US" dirty="0"/>
              <a:t>2.  Goals of care conversations take place regularly in LTC between the individual, their SDM and the health care team.</a:t>
            </a:r>
          </a:p>
          <a:p>
            <a:r>
              <a:rPr lang="en-US" dirty="0"/>
              <a:t>3.  Look at comic strip and read out some of what is gained in having this conversation…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6148089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75622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Yes, one day we will die but on all the other days we will not. Advance Care Planning is about all of those other days: what is truly important to you in your life? What do you value? How do you wish to live your life?</a:t>
            </a:r>
          </a:p>
          <a:p>
            <a:endParaRPr lang="en-US" dirty="0"/>
          </a:p>
          <a:p>
            <a:r>
              <a:rPr lang="en-US" dirty="0"/>
              <a:t>Many people aren't aware of Advance Care Planning or think it doesn't apply to them. The truth is, advance care planning is for everyone. It is recognizing that life is unpredictable, and if you were ever in a situation where you could not make health care decisions for yourself, you would need a Substitute Decision Maker to speak on your behalf. You can have conversations in advance, with your substitute decision maker, so if they ever needed to make decisions for you, they would know how you want to live.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9069092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34</a:t>
            </a:fld>
            <a:endParaRPr lang="cs-CZ"/>
          </a:p>
        </p:txBody>
      </p:sp>
    </p:spTree>
    <p:extLst>
      <p:ext uri="{BB962C8B-B14F-4D97-AF65-F5344CB8AC3E}">
        <p14:creationId xmlns:p14="http://schemas.microsoft.com/office/powerpoint/2010/main" val="10032783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My name is …. I’m here from HPCO to talk to you about Advance Care Planning. This presentation will help provide the facts about Health Care Consent and Advance Care Planning in Ontario and also some tips for having conversations about your values, wishes and beliefs and how they can relate to health care decisions.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254543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174527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Add infographic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 words we use are very important to create shared understanding and meaning. Many of these terms are borrowed from other jurisdictions and provinces – when we use some of them in Ontario it can create confusion.</a:t>
            </a:r>
          </a:p>
          <a:p>
            <a:endParaRPr lang="en-US" dirty="0"/>
          </a:p>
          <a:p>
            <a:r>
              <a:rPr lang="en-US" dirty="0"/>
              <a:t>If you have time, ask the audience what they understand about each term to demonstrate how it can be used/interpreted differently by different people.</a:t>
            </a:r>
          </a:p>
          <a:p>
            <a:endParaRPr lang="en-US" dirty="0"/>
          </a:p>
          <a:p>
            <a:r>
              <a:rPr lang="en-US" dirty="0"/>
              <a:t>There is a need to get on the same page with the language we use.</a:t>
            </a:r>
          </a:p>
          <a:p>
            <a:endParaRPr lang="en-US" dirty="0"/>
          </a:p>
          <a:p>
            <a:r>
              <a:rPr lang="en-US" dirty="0"/>
              <a:t>Additional Information: (general knowledge - not needed for presentation)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604165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4184951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In Ontario, Advance Care Planning is: </a:t>
            </a:r>
          </a:p>
          <a:p>
            <a:r>
              <a:rPr lang="en-US" dirty="0"/>
              <a:t>Identifying who your substitute decision maker is – the person or people who will make your health care decisions for you in the event you are mentally incapable of making them for yourself and, </a:t>
            </a:r>
          </a:p>
          <a:p>
            <a:r>
              <a:rPr lang="en-US" dirty="0"/>
              <a:t>Having conversations with them, and your other loved ones, about what is important to you </a:t>
            </a:r>
          </a:p>
          <a:p>
            <a:endParaRPr lang="en-US" dirty="0"/>
          </a:p>
          <a:p>
            <a:r>
              <a:rPr lang="en-US" dirty="0"/>
              <a:t>And both of these things should happen long before there is a crisis.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These notes below are not meant to be read verbatim but it is a resource for you as the facilitator to be able to explain in detail. </a:t>
            </a:r>
          </a:p>
          <a:p>
            <a:endParaRPr lang="en-US" dirty="0"/>
          </a:p>
          <a:p>
            <a:r>
              <a:rPr lang="en-US" dirty="0"/>
              <a:t>The Ontario Health Care Consent Act, includes a hierarchy that provides every person in Ontario with an automatic SDM(s). Even if you have never done a Power of Attorney for Personal Care.</a:t>
            </a:r>
          </a:p>
          <a:p>
            <a:r>
              <a:rPr lang="en-US" dirty="0"/>
              <a:t>The person(s) that are the highest ranked in this hierarchy and that meet the requirements to act as an SDM(s) will be appointed as such</a:t>
            </a:r>
          </a:p>
          <a:p>
            <a:r>
              <a:rPr lang="en-US" dirty="0"/>
              <a:t>For example, if I end up in hospital today and I am incapable, the health care providers must figure out who my highest-ranking Substitute Decision Maker is. They must start at the top of this list and make their way down until they find the right person(s)</a:t>
            </a:r>
          </a:p>
          <a:p>
            <a:r>
              <a:rPr lang="en-US" dirty="0"/>
              <a:t>People often get questions about how they know who their SDM will be. One answer is that we have created a wallet card (show them the card) that we encourage people to complete and carry in their wallet so that health care providers can use it as a starting point. Important to note that it is NOT a legal document. It is just to help them start in the right direction. </a:t>
            </a:r>
          </a:p>
          <a:p>
            <a:endParaRPr lang="en-US" dirty="0"/>
          </a:p>
          <a:p>
            <a:r>
              <a:rPr lang="en-US" dirty="0"/>
              <a:t>As you can see, the first three in yellow are Legally Appointed SDMs. Someone actually has to DO something in order to be appointed as an SDM or to appoint an SDM. </a:t>
            </a:r>
          </a:p>
          <a:p>
            <a:r>
              <a:rPr lang="en-US" dirty="0"/>
              <a:t> </a:t>
            </a:r>
          </a:p>
          <a:p>
            <a:r>
              <a:rPr lang="en-US" dirty="0"/>
              <a:t>Guardian of the person: This is someone that is appointed by the court to be your SDM. This is a very rare circumstance that is lengthy and expensive. If you have not gone through a lengthy court process to get guardianship over another person, this level does not apply. In essence, you would know if you have done this. An example of this in case people ask is: imagine two siblings are SDMs for their mother. If they cannot get along and agree on decisions for their mother, and one believes that the other is not acting in their mother’s best interest, one (or both) could apply to be her Guardian. They have to hire a lawyer and make a case as to why they should be the SDM over their sibling. </a:t>
            </a:r>
          </a:p>
          <a:p>
            <a:endParaRPr lang="en-US" dirty="0"/>
          </a:p>
          <a:p>
            <a:r>
              <a:rPr lang="en-US" dirty="0"/>
              <a:t>Power of Attorney for Personal Care: This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wmf"/><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2.svg"/></Relationships>
</file>

<file path=ppt/slides/_rels/slide13.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7.xml"/><Relationship Id="rId1" Type="http://schemas.openxmlformats.org/officeDocument/2006/relationships/video" Target="https://www.youtube.com/watch?v=CgOoWU68si4"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ideo" Target="https://www.youtube.com/embed/zuRZMts_iN8?feature=oembed" TargetMode="Externa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3" name="Freeform 3"/>
          <p:cNvSpPr/>
          <p:nvPr/>
        </p:nvSpPr>
        <p:spPr>
          <a:xfrm>
            <a:off x="0" y="0"/>
            <a:ext cx="18287996" cy="7066680"/>
          </a:xfrm>
          <a:custGeom>
            <a:avLst/>
            <a:gdLst/>
            <a:ahLst/>
            <a:cxnLst/>
            <a:rect l="l" t="t" r="r" b="b"/>
            <a:pathLst>
              <a:path w="4816592" h="1861183">
                <a:moveTo>
                  <a:pt x="0" y="0"/>
                </a:moveTo>
                <a:lnTo>
                  <a:pt x="4816592" y="0"/>
                </a:lnTo>
                <a:lnTo>
                  <a:pt x="4816592" y="1861183"/>
                </a:lnTo>
                <a:lnTo>
                  <a:pt x="0" y="1861183"/>
                </a:lnTo>
                <a:close/>
              </a:path>
            </a:pathLst>
          </a:custGeom>
          <a:solidFill>
            <a:schemeClr val="accent5">
              <a:lumMod val="75000"/>
            </a:schemeClr>
          </a:solidFill>
        </p:spPr>
        <p:txBody>
          <a:bodyPr/>
          <a:lstStyle/>
          <a:p>
            <a:endParaRPr lang="en-US"/>
          </a:p>
        </p:txBody>
      </p:sp>
      <p:sp>
        <p:nvSpPr>
          <p:cNvPr id="6" name="TextBox 6"/>
          <p:cNvSpPr txBox="1"/>
          <p:nvPr/>
        </p:nvSpPr>
        <p:spPr>
          <a:xfrm>
            <a:off x="-428625" y="1475945"/>
            <a:ext cx="19145250" cy="5284139"/>
          </a:xfrm>
          <a:prstGeom prst="rect">
            <a:avLst/>
          </a:prstGeom>
        </p:spPr>
        <p:txBody>
          <a:bodyPr lIns="0" tIns="0" rIns="0" bIns="0" rtlCol="0" anchor="t">
            <a:spAutoFit/>
          </a:bodyPr>
          <a:lstStyle/>
          <a:p>
            <a:pPr algn="ctr">
              <a:lnSpc>
                <a:spcPts val="10500"/>
              </a:lnSpc>
            </a:pPr>
            <a:r>
              <a:rPr lang="en-US" sz="7500" dirty="0">
                <a:solidFill>
                  <a:srgbClr val="FFFFFF"/>
                </a:solidFill>
                <a:latin typeface="Clear Sans Regular"/>
              </a:rPr>
              <a:t>Supporting People with Dementia through Advance Care Planning,</a:t>
            </a:r>
          </a:p>
          <a:p>
            <a:pPr algn="ctr">
              <a:lnSpc>
                <a:spcPts val="10500"/>
              </a:lnSpc>
            </a:pPr>
            <a:r>
              <a:rPr lang="en-US" sz="7500" dirty="0">
                <a:solidFill>
                  <a:srgbClr val="FFFFFF"/>
                </a:solidFill>
                <a:latin typeface="Clear Sans Regular"/>
              </a:rPr>
              <a:t>Goals of Care,</a:t>
            </a:r>
          </a:p>
          <a:p>
            <a:pPr algn="ctr">
              <a:lnSpc>
                <a:spcPts val="10500"/>
              </a:lnSpc>
            </a:pPr>
            <a:r>
              <a:rPr lang="en-US" sz="7500" dirty="0">
                <a:solidFill>
                  <a:srgbClr val="FFFFFF"/>
                </a:solidFill>
                <a:latin typeface="Clear Sans Regular"/>
              </a:rPr>
              <a:t>and Health Care Consent in Ontario </a:t>
            </a:r>
          </a:p>
        </p:txBody>
      </p:sp>
      <p:pic>
        <p:nvPicPr>
          <p:cNvPr id="7" name="Picture 5">
            <a:extLst>
              <a:ext uri="{FF2B5EF4-FFF2-40B4-BE49-F238E27FC236}">
                <a16:creationId xmlns:a16="http://schemas.microsoft.com/office/drawing/2014/main" id="{14FF52A1-C3BD-25C6-4087-6C0ADB26C5AA}"/>
              </a:ext>
            </a:extLst>
          </p:cNvPr>
          <p:cNvPicPr>
            <a:picLocks noChangeAspect="1"/>
          </p:cNvPicPr>
          <p:nvPr/>
        </p:nvPicPr>
        <p:blipFill>
          <a:blip r:embed="rId3"/>
          <a:srcRect/>
          <a:stretch>
            <a:fillRect/>
          </a:stretch>
        </p:blipFill>
        <p:spPr>
          <a:xfrm>
            <a:off x="1040362" y="7507218"/>
            <a:ext cx="7417838" cy="2070813"/>
          </a:xfrm>
          <a:prstGeom prst="rect">
            <a:avLst/>
          </a:prstGeom>
        </p:spPr>
      </p:pic>
      <p:pic>
        <p:nvPicPr>
          <p:cNvPr id="8" name="Picture 7">
            <a:extLst>
              <a:ext uri="{FF2B5EF4-FFF2-40B4-BE49-F238E27FC236}">
                <a16:creationId xmlns:a16="http://schemas.microsoft.com/office/drawing/2014/main" id="{F51187B1-339A-82EC-6771-EB878AE0BA3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30708" y="8115300"/>
            <a:ext cx="1787782" cy="1462731"/>
          </a:xfrm>
          <a:prstGeom prst="rect">
            <a:avLst/>
          </a:prstGeom>
          <a:noFill/>
          <a:ln>
            <a:noFill/>
          </a:ln>
        </p:spPr>
      </p:pic>
      <p:pic>
        <p:nvPicPr>
          <p:cNvPr id="9" name="Picture 8">
            <a:extLst>
              <a:ext uri="{FF2B5EF4-FFF2-40B4-BE49-F238E27FC236}">
                <a16:creationId xmlns:a16="http://schemas.microsoft.com/office/drawing/2014/main" id="{D3E244F1-8B0A-97B4-39A3-7BDAE5B5816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097328" y="8079690"/>
            <a:ext cx="6150310" cy="146273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8516" y="3530561"/>
            <a:ext cx="3540784" cy="5727739"/>
          </a:xfrm>
          <a:prstGeom prst="rect">
            <a:avLst/>
          </a:prstGeom>
        </p:spPr>
      </p:pic>
      <p:sp>
        <p:nvSpPr>
          <p:cNvPr id="4" name="TextBox 4"/>
          <p:cNvSpPr txBox="1"/>
          <p:nvPr/>
        </p:nvSpPr>
        <p:spPr>
          <a:xfrm>
            <a:off x="1028700" y="2826991"/>
            <a:ext cx="8626227" cy="1543050"/>
          </a:xfrm>
          <a:prstGeom prst="rect">
            <a:avLst/>
          </a:prstGeom>
        </p:spPr>
        <p:txBody>
          <a:bodyPr lIns="0" tIns="0" rIns="0" bIns="0" rtlCol="0" anchor="t">
            <a:spAutoFit/>
          </a:bodyPr>
          <a:lstStyle/>
          <a:p>
            <a:pPr>
              <a:lnSpc>
                <a:spcPts val="6299"/>
              </a:lnSpc>
            </a:pPr>
            <a:r>
              <a:rPr lang="en-US" sz="4499">
                <a:solidFill>
                  <a:srgbClr val="205A73"/>
                </a:solidFill>
                <a:latin typeface="Montserrat"/>
              </a:rPr>
              <a:t>There are two important parts</a:t>
            </a:r>
          </a:p>
          <a:p>
            <a:pPr>
              <a:lnSpc>
                <a:spcPts val="6299"/>
              </a:lnSpc>
            </a:pPr>
            <a:r>
              <a:rPr lang="en-US" sz="4499">
                <a:solidFill>
                  <a:srgbClr val="205A73"/>
                </a:solidFill>
                <a:latin typeface="Montserrat"/>
              </a:rPr>
              <a:t> to ACP in Ontario:</a:t>
            </a:r>
          </a:p>
        </p:txBody>
      </p:sp>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28700" y="5143500"/>
            <a:ext cx="1659948" cy="1659948"/>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28700" y="7598352"/>
            <a:ext cx="1659948" cy="1659948"/>
          </a:xfrm>
          <a:prstGeom prst="rect">
            <a:avLst/>
          </a:prstGeom>
        </p:spPr>
      </p:pic>
      <p:sp>
        <p:nvSpPr>
          <p:cNvPr id="7" name="TextBox 7"/>
          <p:cNvSpPr txBox="1"/>
          <p:nvPr/>
        </p:nvSpPr>
        <p:spPr>
          <a:xfrm>
            <a:off x="3018484" y="5676856"/>
            <a:ext cx="10370195" cy="629920"/>
          </a:xfrm>
          <a:prstGeom prst="rect">
            <a:avLst/>
          </a:prstGeom>
        </p:spPr>
        <p:txBody>
          <a:bodyPr wrap="square" lIns="0" tIns="0" rIns="0" bIns="0" rtlCol="0" anchor="t">
            <a:spAutoFit/>
          </a:bodyPr>
          <a:lstStyle/>
          <a:p>
            <a:pPr>
              <a:lnSpc>
                <a:spcPts val="5179"/>
              </a:lnSpc>
            </a:pPr>
            <a:r>
              <a:rPr lang="en-US" sz="3699" dirty="0">
                <a:solidFill>
                  <a:srgbClr val="205A73"/>
                </a:solidFill>
                <a:latin typeface="Montserrat"/>
              </a:rPr>
              <a:t>Confirm your substitute decision maker(s)</a:t>
            </a:r>
          </a:p>
        </p:txBody>
      </p:sp>
      <p:sp>
        <p:nvSpPr>
          <p:cNvPr id="8" name="TextBox 8"/>
          <p:cNvSpPr txBox="1"/>
          <p:nvPr/>
        </p:nvSpPr>
        <p:spPr>
          <a:xfrm>
            <a:off x="3018484" y="7784753"/>
            <a:ext cx="10370195" cy="1284134"/>
          </a:xfrm>
          <a:prstGeom prst="rect">
            <a:avLst/>
          </a:prstGeom>
        </p:spPr>
        <p:txBody>
          <a:bodyPr lIns="0" tIns="0" rIns="0" bIns="0" rtlCol="0" anchor="t">
            <a:spAutoFit/>
          </a:bodyPr>
          <a:lstStyle/>
          <a:p>
            <a:pPr>
              <a:lnSpc>
                <a:spcPts val="5179"/>
              </a:lnSpc>
            </a:pPr>
            <a:r>
              <a:rPr lang="en-US" sz="3699" dirty="0">
                <a:solidFill>
                  <a:srgbClr val="205A73"/>
                </a:solidFill>
                <a:latin typeface="Montserrat"/>
              </a:rPr>
              <a:t>Have conversations about what is important to you</a:t>
            </a:r>
          </a:p>
        </p:txBody>
      </p:sp>
      <p:sp>
        <p:nvSpPr>
          <p:cNvPr id="9" name="Freeform 4">
            <a:extLst>
              <a:ext uri="{FF2B5EF4-FFF2-40B4-BE49-F238E27FC236}">
                <a16:creationId xmlns:a16="http://schemas.microsoft.com/office/drawing/2014/main" id="{67880B3F-382B-A373-F739-D96CABCEA1F0}"/>
              </a:ext>
            </a:extLst>
          </p:cNvPr>
          <p:cNvSpPr/>
          <p:nvPr/>
        </p:nvSpPr>
        <p:spPr>
          <a:xfrm>
            <a:off x="0" y="0"/>
            <a:ext cx="18288000" cy="2588278"/>
          </a:xfrm>
          <a:custGeom>
            <a:avLst/>
            <a:gdLst/>
            <a:ahLst/>
            <a:cxnLst/>
            <a:rect l="l" t="t" r="r" b="b"/>
            <a:pathLst>
              <a:path w="4816592" h="1045420">
                <a:moveTo>
                  <a:pt x="0" y="0"/>
                </a:moveTo>
                <a:lnTo>
                  <a:pt x="4816592" y="0"/>
                </a:lnTo>
                <a:lnTo>
                  <a:pt x="4816592" y="1045420"/>
                </a:lnTo>
                <a:lnTo>
                  <a:pt x="0" y="1045420"/>
                </a:lnTo>
                <a:close/>
              </a:path>
            </a:pathLst>
          </a:custGeom>
          <a:solidFill>
            <a:schemeClr val="accent5">
              <a:lumMod val="75000"/>
            </a:schemeClr>
          </a:solidFill>
        </p:spPr>
        <p:txBody>
          <a:bodyPr/>
          <a:lstStyle/>
          <a:p>
            <a:pPr algn="ctr"/>
            <a:endParaRPr lang="en-US" sz="9600" dirty="0">
              <a:solidFill>
                <a:schemeClr val="bg1"/>
              </a:solidFill>
              <a:latin typeface="Montserrat"/>
            </a:endParaRPr>
          </a:p>
          <a:p>
            <a:endParaRPr lang="en-US" dirty="0">
              <a:solidFill>
                <a:schemeClr val="accent5">
                  <a:lumMod val="75000"/>
                </a:schemeClr>
              </a:solidFill>
            </a:endParaRPr>
          </a:p>
        </p:txBody>
      </p:sp>
      <p:sp>
        <p:nvSpPr>
          <p:cNvPr id="10" name="TextBox 9">
            <a:extLst>
              <a:ext uri="{FF2B5EF4-FFF2-40B4-BE49-F238E27FC236}">
                <a16:creationId xmlns:a16="http://schemas.microsoft.com/office/drawing/2014/main" id="{892ADDAD-BF01-5E1A-8EF8-127552947F4E}"/>
              </a:ext>
            </a:extLst>
          </p:cNvPr>
          <p:cNvSpPr txBox="1"/>
          <p:nvPr/>
        </p:nvSpPr>
        <p:spPr>
          <a:xfrm>
            <a:off x="685800" y="373843"/>
            <a:ext cx="16916400" cy="1846659"/>
          </a:xfrm>
          <a:prstGeom prst="rect">
            <a:avLst/>
          </a:prstGeom>
          <a:noFill/>
        </p:spPr>
        <p:txBody>
          <a:bodyPr wrap="square" rtlCol="0">
            <a:spAutoFit/>
          </a:bodyPr>
          <a:lstStyle/>
          <a:p>
            <a:pPr algn="ctr"/>
            <a:r>
              <a:rPr lang="en-US" sz="9600" dirty="0">
                <a:solidFill>
                  <a:schemeClr val="bg1"/>
                </a:solidFill>
                <a:latin typeface="Montserrat"/>
              </a:rPr>
              <a:t>Advance Care Planning</a:t>
            </a:r>
          </a:p>
          <a:p>
            <a:pPr algn="ct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3164032"/>
            <a:chOff x="0" y="0"/>
            <a:chExt cx="4816593" cy="833325"/>
          </a:xfrm>
        </p:grpSpPr>
        <p:sp>
          <p:nvSpPr>
            <p:cNvPr id="3" name="Freeform 3"/>
            <p:cNvSpPr/>
            <p:nvPr/>
          </p:nvSpPr>
          <p:spPr>
            <a:xfrm>
              <a:off x="0" y="0"/>
              <a:ext cx="4816592" cy="833325"/>
            </a:xfrm>
            <a:custGeom>
              <a:avLst/>
              <a:gdLst/>
              <a:ahLst/>
              <a:cxnLst/>
              <a:rect l="l" t="t" r="r" b="b"/>
              <a:pathLst>
                <a:path w="4816592" h="833325">
                  <a:moveTo>
                    <a:pt x="0" y="0"/>
                  </a:moveTo>
                  <a:lnTo>
                    <a:pt x="4816592" y="0"/>
                  </a:lnTo>
                  <a:lnTo>
                    <a:pt x="4816592" y="833325"/>
                  </a:lnTo>
                  <a:lnTo>
                    <a:pt x="0" y="833325"/>
                  </a:lnTo>
                  <a:close/>
                </a:path>
              </a:pathLst>
            </a:custGeom>
            <a:solidFill>
              <a:schemeClr val="accent5">
                <a:lumMod val="75000"/>
              </a:schemeClr>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5" name="Picture 5"/>
          <p:cNvPicPr>
            <a:picLocks noChangeAspect="1"/>
          </p:cNvPicPr>
          <p:nvPr/>
        </p:nvPicPr>
        <p:blipFill>
          <a:blip r:embed="rId3"/>
          <a:srcRect/>
          <a:stretch>
            <a:fillRect/>
          </a:stretch>
        </p:blipFill>
        <p:spPr>
          <a:xfrm>
            <a:off x="9857158" y="3862643"/>
            <a:ext cx="7811296" cy="5889634"/>
          </a:xfrm>
          <a:prstGeom prst="rect">
            <a:avLst/>
          </a:prstGeom>
        </p:spPr>
      </p:pic>
      <p:sp>
        <p:nvSpPr>
          <p:cNvPr id="6" name="TextBox 6"/>
          <p:cNvSpPr txBox="1"/>
          <p:nvPr/>
        </p:nvSpPr>
        <p:spPr>
          <a:xfrm>
            <a:off x="3657600" y="671886"/>
            <a:ext cx="10105207" cy="1648810"/>
          </a:xfrm>
          <a:prstGeom prst="rect">
            <a:avLst/>
          </a:prstGeom>
        </p:spPr>
        <p:txBody>
          <a:bodyPr wrap="square" lIns="0" tIns="0" rIns="0" bIns="0" rtlCol="0" anchor="t">
            <a:spAutoFit/>
          </a:bodyPr>
          <a:lstStyle/>
          <a:p>
            <a:pPr algn="ctr">
              <a:lnSpc>
                <a:spcPts val="13595"/>
              </a:lnSpc>
            </a:pPr>
            <a:r>
              <a:rPr lang="en-US" sz="9711" dirty="0">
                <a:solidFill>
                  <a:srgbClr val="FFFFFF"/>
                </a:solidFill>
                <a:latin typeface="Montserrat"/>
              </a:rPr>
              <a:t>SDM Hierarchy</a:t>
            </a:r>
          </a:p>
        </p:txBody>
      </p:sp>
      <p:sp>
        <p:nvSpPr>
          <p:cNvPr id="7" name="TextBox 7"/>
          <p:cNvSpPr txBox="1"/>
          <p:nvPr/>
        </p:nvSpPr>
        <p:spPr>
          <a:xfrm>
            <a:off x="342751" y="5076825"/>
            <a:ext cx="8801249" cy="2784475"/>
          </a:xfrm>
          <a:prstGeom prst="rect">
            <a:avLst/>
          </a:prstGeom>
        </p:spPr>
        <p:txBody>
          <a:bodyPr lIns="0" tIns="0" rIns="0" bIns="0" rtlCol="0" anchor="t">
            <a:spAutoFit/>
          </a:bodyPr>
          <a:lstStyle/>
          <a:p>
            <a:pPr algn="ctr">
              <a:lnSpc>
                <a:spcPts val="5599"/>
              </a:lnSpc>
            </a:pPr>
            <a:r>
              <a:rPr lang="en-US" sz="3999" dirty="0">
                <a:solidFill>
                  <a:srgbClr val="01364A"/>
                </a:solidFill>
                <a:latin typeface="Montserrat"/>
              </a:rPr>
              <a:t>By default, your SDM(s) will</a:t>
            </a:r>
          </a:p>
          <a:p>
            <a:pPr algn="ctr">
              <a:lnSpc>
                <a:spcPts val="5599"/>
              </a:lnSpc>
            </a:pPr>
            <a:r>
              <a:rPr lang="en-US" sz="3999" dirty="0">
                <a:solidFill>
                  <a:srgbClr val="01364A"/>
                </a:solidFill>
                <a:latin typeface="Montserrat"/>
              </a:rPr>
              <a:t>be the person or people highest</a:t>
            </a:r>
          </a:p>
          <a:p>
            <a:pPr algn="ctr">
              <a:lnSpc>
                <a:spcPts val="5599"/>
              </a:lnSpc>
            </a:pPr>
            <a:r>
              <a:rPr lang="en-US" sz="3999" dirty="0">
                <a:solidFill>
                  <a:srgbClr val="01364A"/>
                </a:solidFill>
                <a:latin typeface="Montserrat"/>
              </a:rPr>
              <a:t>ranked on the hierarchy who meet</a:t>
            </a:r>
          </a:p>
          <a:p>
            <a:pPr algn="ctr">
              <a:lnSpc>
                <a:spcPts val="5599"/>
              </a:lnSpc>
            </a:pPr>
            <a:r>
              <a:rPr lang="en-US" sz="3999" dirty="0">
                <a:solidFill>
                  <a:srgbClr val="01364A"/>
                </a:solidFill>
                <a:latin typeface="Montserrat"/>
              </a:rPr>
              <a:t>the criteria to be a SDM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extBox 2"/>
          <p:cNvSpPr txBox="1"/>
          <p:nvPr/>
        </p:nvSpPr>
        <p:spPr>
          <a:xfrm>
            <a:off x="519799" y="3467465"/>
            <a:ext cx="12271664" cy="5812297"/>
          </a:xfrm>
          <a:prstGeom prst="rect">
            <a:avLst/>
          </a:prstGeom>
        </p:spPr>
        <p:txBody>
          <a:bodyPr lIns="0" tIns="0" rIns="0" bIns="0" rtlCol="0" anchor="t">
            <a:spAutoFit/>
          </a:bodyPr>
          <a:lstStyle/>
          <a:p>
            <a:pPr marL="734059" lvl="1" indent="-367030">
              <a:lnSpc>
                <a:spcPts val="6595"/>
              </a:lnSpc>
              <a:buFont typeface="Arial"/>
              <a:buChar char="•"/>
            </a:pPr>
            <a:r>
              <a:rPr lang="en-US" sz="3399" dirty="0">
                <a:solidFill>
                  <a:schemeClr val="tx2">
                    <a:lumMod val="75000"/>
                  </a:schemeClr>
                </a:solidFill>
                <a:latin typeface=""/>
              </a:rPr>
              <a:t>Mentally capable with respect to treatment proposed</a:t>
            </a:r>
          </a:p>
          <a:p>
            <a:pPr marL="734059" lvl="1" indent="-367030">
              <a:lnSpc>
                <a:spcPts val="6595"/>
              </a:lnSpc>
              <a:buFont typeface="Arial"/>
              <a:buChar char="•"/>
            </a:pPr>
            <a:r>
              <a:rPr lang="en-US" sz="3399" dirty="0">
                <a:solidFill>
                  <a:schemeClr val="tx2">
                    <a:lumMod val="75000"/>
                  </a:schemeClr>
                </a:solidFill>
                <a:latin typeface=""/>
              </a:rPr>
              <a:t>At least 16 years of age</a:t>
            </a:r>
          </a:p>
          <a:p>
            <a:pPr marL="734059" lvl="1" indent="-367030">
              <a:lnSpc>
                <a:spcPts val="6595"/>
              </a:lnSpc>
              <a:buFont typeface="Arial"/>
              <a:buChar char="•"/>
            </a:pPr>
            <a:r>
              <a:rPr lang="en-US" sz="3399" dirty="0">
                <a:solidFill>
                  <a:schemeClr val="tx2">
                    <a:lumMod val="75000"/>
                  </a:schemeClr>
                </a:solidFill>
                <a:latin typeface=""/>
              </a:rPr>
              <a:t>No court order or separation agreement prohibiting access to the incapable person or giving or refusing confront on their behalf</a:t>
            </a:r>
          </a:p>
          <a:p>
            <a:pPr marL="734059" lvl="1" indent="-367030">
              <a:lnSpc>
                <a:spcPts val="6595"/>
              </a:lnSpc>
              <a:buFont typeface="Arial"/>
              <a:buChar char="•"/>
            </a:pPr>
            <a:r>
              <a:rPr lang="en-US" sz="3399" dirty="0">
                <a:solidFill>
                  <a:schemeClr val="tx2">
                    <a:lumMod val="75000"/>
                  </a:schemeClr>
                </a:solidFill>
                <a:latin typeface=""/>
              </a:rPr>
              <a:t>Must be available</a:t>
            </a:r>
          </a:p>
          <a:p>
            <a:pPr marL="734059" lvl="1" indent="-367030">
              <a:lnSpc>
                <a:spcPts val="6595"/>
              </a:lnSpc>
              <a:buFont typeface="Arial"/>
              <a:buChar char="•"/>
            </a:pPr>
            <a:r>
              <a:rPr lang="en-US" sz="3399" dirty="0">
                <a:solidFill>
                  <a:schemeClr val="tx2">
                    <a:lumMod val="75000"/>
                  </a:schemeClr>
                </a:solidFill>
                <a:latin typeface=""/>
              </a:rPr>
              <a:t>Willing to assume responsibility of giving or refusing consent</a:t>
            </a:r>
          </a:p>
        </p:txBody>
      </p:sp>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840522" y="4316213"/>
            <a:ext cx="3903518" cy="4114800"/>
          </a:xfrm>
          <a:prstGeom prst="rect">
            <a:avLst/>
          </a:prstGeom>
        </p:spPr>
      </p:pic>
      <p:sp>
        <p:nvSpPr>
          <p:cNvPr id="5" name="Freeform 3">
            <a:extLst>
              <a:ext uri="{FF2B5EF4-FFF2-40B4-BE49-F238E27FC236}">
                <a16:creationId xmlns:a16="http://schemas.microsoft.com/office/drawing/2014/main" id="{7ECF9DD1-1FD3-C5FB-4D17-750D4C7025B2}"/>
              </a:ext>
            </a:extLst>
          </p:cNvPr>
          <p:cNvSpPr/>
          <p:nvPr/>
        </p:nvSpPr>
        <p:spPr>
          <a:xfrm>
            <a:off x="0" y="0"/>
            <a:ext cx="18287996" cy="2857500"/>
          </a:xfrm>
          <a:custGeom>
            <a:avLst/>
            <a:gdLst/>
            <a:ahLst/>
            <a:cxnLst/>
            <a:rect l="l" t="t" r="r" b="b"/>
            <a:pathLst>
              <a:path w="4816592" h="833325">
                <a:moveTo>
                  <a:pt x="0" y="0"/>
                </a:moveTo>
                <a:lnTo>
                  <a:pt x="4816592" y="0"/>
                </a:lnTo>
                <a:lnTo>
                  <a:pt x="4816592" y="833325"/>
                </a:lnTo>
                <a:lnTo>
                  <a:pt x="0" y="833325"/>
                </a:lnTo>
                <a:close/>
              </a:path>
            </a:pathLst>
          </a:custGeom>
          <a:solidFill>
            <a:schemeClr val="accent5">
              <a:lumMod val="75000"/>
            </a:schemeClr>
          </a:solidFill>
        </p:spPr>
        <p:txBody>
          <a:bodyPr/>
          <a:lstStyle/>
          <a:p>
            <a:endParaRPr lang="en-US"/>
          </a:p>
        </p:txBody>
      </p:sp>
      <p:sp>
        <p:nvSpPr>
          <p:cNvPr id="7" name="TextBox 6">
            <a:extLst>
              <a:ext uri="{FF2B5EF4-FFF2-40B4-BE49-F238E27FC236}">
                <a16:creationId xmlns:a16="http://schemas.microsoft.com/office/drawing/2014/main" id="{86FF47CA-A908-3A14-AA16-37CB5025FF9B}"/>
              </a:ext>
            </a:extLst>
          </p:cNvPr>
          <p:cNvSpPr txBox="1"/>
          <p:nvPr/>
        </p:nvSpPr>
        <p:spPr>
          <a:xfrm>
            <a:off x="-228602" y="609965"/>
            <a:ext cx="18745200" cy="1600438"/>
          </a:xfrm>
          <a:prstGeom prst="rect">
            <a:avLst/>
          </a:prstGeom>
          <a:noFill/>
        </p:spPr>
        <p:txBody>
          <a:bodyPr wrap="square" rtlCol="0">
            <a:spAutoFit/>
          </a:bodyPr>
          <a:lstStyle/>
          <a:p>
            <a:pPr algn="ctr"/>
            <a:r>
              <a:rPr lang="en-US" sz="8000" dirty="0">
                <a:solidFill>
                  <a:schemeClr val="bg1"/>
                </a:solidFill>
                <a:latin typeface="Montserrat"/>
              </a:rPr>
              <a:t>Requirements to Act as an SDM </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3" name="Freeform 3"/>
          <p:cNvSpPr/>
          <p:nvPr/>
        </p:nvSpPr>
        <p:spPr>
          <a:xfrm>
            <a:off x="0" y="0"/>
            <a:ext cx="18287996" cy="2462645"/>
          </a:xfrm>
          <a:custGeom>
            <a:avLst/>
            <a:gdLst/>
            <a:ahLst/>
            <a:cxnLst/>
            <a:rect l="l" t="t" r="r" b="b"/>
            <a:pathLst>
              <a:path w="4816592" h="648598">
                <a:moveTo>
                  <a:pt x="0" y="0"/>
                </a:moveTo>
                <a:lnTo>
                  <a:pt x="4816592" y="0"/>
                </a:lnTo>
                <a:lnTo>
                  <a:pt x="4816592" y="648598"/>
                </a:lnTo>
                <a:lnTo>
                  <a:pt x="0" y="648598"/>
                </a:lnTo>
                <a:close/>
              </a:path>
            </a:pathLst>
          </a:custGeom>
          <a:solidFill>
            <a:schemeClr val="accent5">
              <a:lumMod val="75000"/>
            </a:schemeClr>
          </a:solidFill>
        </p:spPr>
        <p:txBody>
          <a:bodyPr/>
          <a:lstStyle/>
          <a:p>
            <a:endParaRPr lang="en-US"/>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62388" y="3479114"/>
            <a:ext cx="1945698" cy="1945698"/>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71023" y="7118751"/>
            <a:ext cx="2016267" cy="1945698"/>
          </a:xfrm>
          <a:prstGeom prst="rect">
            <a:avLst/>
          </a:prstGeom>
        </p:spPr>
      </p:pic>
      <p:pic>
        <p:nvPicPr>
          <p:cNvPr id="8" name="Picture 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260430" y="7562406"/>
            <a:ext cx="2556669" cy="1502043"/>
          </a:xfrm>
          <a:prstGeom prst="rect">
            <a:avLst/>
          </a:prstGeom>
        </p:spPr>
      </p:pic>
      <p:sp>
        <p:nvSpPr>
          <p:cNvPr id="9" name="TextBox 9"/>
          <p:cNvSpPr txBox="1"/>
          <p:nvPr/>
        </p:nvSpPr>
        <p:spPr>
          <a:xfrm>
            <a:off x="1600200" y="383598"/>
            <a:ext cx="14416683" cy="1533525"/>
          </a:xfrm>
          <a:prstGeom prst="rect">
            <a:avLst/>
          </a:prstGeom>
        </p:spPr>
        <p:txBody>
          <a:bodyPr wrap="square" lIns="0" tIns="0" rIns="0" bIns="0" rtlCol="0" anchor="t">
            <a:spAutoFit/>
          </a:bodyPr>
          <a:lstStyle/>
          <a:p>
            <a:pPr algn="ctr">
              <a:lnSpc>
                <a:spcPts val="12599"/>
              </a:lnSpc>
            </a:pPr>
            <a:r>
              <a:rPr lang="en-US" sz="9000" dirty="0">
                <a:solidFill>
                  <a:srgbClr val="FFFFFF"/>
                </a:solidFill>
                <a:latin typeface="Montserrat"/>
              </a:rPr>
              <a:t>Qualities of a good SDM</a:t>
            </a:r>
          </a:p>
        </p:txBody>
      </p:sp>
      <p:sp>
        <p:nvSpPr>
          <p:cNvPr id="10" name="TextBox 10"/>
          <p:cNvSpPr txBox="1"/>
          <p:nvPr/>
        </p:nvSpPr>
        <p:spPr>
          <a:xfrm>
            <a:off x="2882882" y="3661388"/>
            <a:ext cx="5920220" cy="1581150"/>
          </a:xfrm>
          <a:prstGeom prst="rect">
            <a:avLst/>
          </a:prstGeom>
        </p:spPr>
        <p:txBody>
          <a:bodyPr lIns="0" tIns="0" rIns="0" bIns="0" rtlCol="0" anchor="t">
            <a:spAutoFit/>
          </a:bodyPr>
          <a:lstStyle/>
          <a:p>
            <a:pPr>
              <a:lnSpc>
                <a:spcPts val="4200"/>
              </a:lnSpc>
            </a:pPr>
            <a:r>
              <a:rPr lang="en-US" sz="3000" dirty="0" err="1">
                <a:solidFill>
                  <a:srgbClr val="01364A"/>
                </a:solidFill>
                <a:latin typeface="Montserrat"/>
              </a:rPr>
              <a:t>Honours</a:t>
            </a:r>
            <a:r>
              <a:rPr lang="en-US" sz="3000" dirty="0">
                <a:solidFill>
                  <a:srgbClr val="01364A"/>
                </a:solidFill>
                <a:latin typeface="Montserrat"/>
              </a:rPr>
              <a:t> wishes and instructions, even if they differ from your own</a:t>
            </a:r>
          </a:p>
        </p:txBody>
      </p:sp>
      <p:sp>
        <p:nvSpPr>
          <p:cNvPr id="11" name="TextBox 11"/>
          <p:cNvSpPr txBox="1"/>
          <p:nvPr/>
        </p:nvSpPr>
        <p:spPr>
          <a:xfrm>
            <a:off x="2882882" y="8027677"/>
            <a:ext cx="4873823" cy="514350"/>
          </a:xfrm>
          <a:prstGeom prst="rect">
            <a:avLst/>
          </a:prstGeom>
        </p:spPr>
        <p:txBody>
          <a:bodyPr lIns="0" tIns="0" rIns="0" bIns="0" rtlCol="0" anchor="t">
            <a:spAutoFit/>
          </a:bodyPr>
          <a:lstStyle/>
          <a:p>
            <a:pPr algn="ctr">
              <a:lnSpc>
                <a:spcPts val="4200"/>
              </a:lnSpc>
            </a:pPr>
            <a:r>
              <a:rPr lang="en-US" sz="3000">
                <a:solidFill>
                  <a:srgbClr val="01364A"/>
                </a:solidFill>
                <a:latin typeface="Montserrat"/>
              </a:rPr>
              <a:t>Can be a strong advocate</a:t>
            </a:r>
          </a:p>
        </p:txBody>
      </p:sp>
      <p:sp>
        <p:nvSpPr>
          <p:cNvPr id="12" name="TextBox 12"/>
          <p:cNvSpPr txBox="1"/>
          <p:nvPr/>
        </p:nvSpPr>
        <p:spPr>
          <a:xfrm>
            <a:off x="11861223" y="3661388"/>
            <a:ext cx="6426777" cy="1581150"/>
          </a:xfrm>
          <a:prstGeom prst="rect">
            <a:avLst/>
          </a:prstGeom>
        </p:spPr>
        <p:txBody>
          <a:bodyPr lIns="0" tIns="0" rIns="0" bIns="0" rtlCol="0" anchor="t">
            <a:spAutoFit/>
          </a:bodyPr>
          <a:lstStyle/>
          <a:p>
            <a:pPr>
              <a:lnSpc>
                <a:spcPts val="4200"/>
              </a:lnSpc>
            </a:pPr>
            <a:r>
              <a:rPr lang="en-US" sz="3000">
                <a:solidFill>
                  <a:srgbClr val="01364A"/>
                </a:solidFill>
                <a:latin typeface="Montserrat"/>
              </a:rPr>
              <a:t>Is guided by your most recently expressed values, wishes, and beliefs </a:t>
            </a:r>
          </a:p>
        </p:txBody>
      </p:sp>
      <p:sp>
        <p:nvSpPr>
          <p:cNvPr id="13" name="TextBox 13"/>
          <p:cNvSpPr txBox="1"/>
          <p:nvPr/>
        </p:nvSpPr>
        <p:spPr>
          <a:xfrm>
            <a:off x="12035754" y="7989577"/>
            <a:ext cx="6077715" cy="1047750"/>
          </a:xfrm>
          <a:prstGeom prst="rect">
            <a:avLst/>
          </a:prstGeom>
        </p:spPr>
        <p:txBody>
          <a:bodyPr lIns="0" tIns="0" rIns="0" bIns="0" rtlCol="0" anchor="t">
            <a:spAutoFit/>
          </a:bodyPr>
          <a:lstStyle/>
          <a:p>
            <a:pPr>
              <a:lnSpc>
                <a:spcPts val="4200"/>
              </a:lnSpc>
            </a:pPr>
            <a:r>
              <a:rPr lang="en-US" sz="3000">
                <a:solidFill>
                  <a:srgbClr val="01364A"/>
                </a:solidFill>
                <a:latin typeface="Montserrat"/>
              </a:rPr>
              <a:t>Is calm in a crisis and able to handle conflict</a:t>
            </a:r>
          </a:p>
        </p:txBody>
      </p:sp>
      <p:pic>
        <p:nvPicPr>
          <p:cNvPr id="14" name="Picture 6">
            <a:extLst>
              <a:ext uri="{FF2B5EF4-FFF2-40B4-BE49-F238E27FC236}">
                <a16:creationId xmlns:a16="http://schemas.microsoft.com/office/drawing/2014/main" id="{4C03C6FC-5F09-C20D-F6D3-68EE7ACE500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374181" y="3479114"/>
            <a:ext cx="1945698" cy="194569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3" name="Freeform 3"/>
          <p:cNvSpPr/>
          <p:nvPr/>
        </p:nvSpPr>
        <p:spPr>
          <a:xfrm>
            <a:off x="0" y="0"/>
            <a:ext cx="18287996" cy="2462645"/>
          </a:xfrm>
          <a:custGeom>
            <a:avLst/>
            <a:gdLst/>
            <a:ahLst/>
            <a:cxnLst/>
            <a:rect l="l" t="t" r="r" b="b"/>
            <a:pathLst>
              <a:path w="4816592" h="648598">
                <a:moveTo>
                  <a:pt x="0" y="0"/>
                </a:moveTo>
                <a:lnTo>
                  <a:pt x="4816592" y="0"/>
                </a:lnTo>
                <a:lnTo>
                  <a:pt x="4816592" y="648598"/>
                </a:lnTo>
                <a:lnTo>
                  <a:pt x="0" y="648598"/>
                </a:lnTo>
                <a:close/>
              </a:path>
            </a:pathLst>
          </a:custGeom>
          <a:solidFill>
            <a:schemeClr val="accent5">
              <a:lumMod val="75000"/>
            </a:schemeClr>
          </a:solidFill>
        </p:spPr>
        <p:txBody>
          <a:bodyPr/>
          <a:lstStyle/>
          <a:p>
            <a:endParaRPr lang="en-US"/>
          </a:p>
        </p:txBody>
      </p:sp>
      <p:sp>
        <p:nvSpPr>
          <p:cNvPr id="9" name="TextBox 9"/>
          <p:cNvSpPr txBox="1"/>
          <p:nvPr/>
        </p:nvSpPr>
        <p:spPr>
          <a:xfrm>
            <a:off x="1600200" y="383598"/>
            <a:ext cx="14416683" cy="1533525"/>
          </a:xfrm>
          <a:prstGeom prst="rect">
            <a:avLst/>
          </a:prstGeom>
        </p:spPr>
        <p:txBody>
          <a:bodyPr wrap="square" lIns="0" tIns="0" rIns="0" bIns="0" rtlCol="0" anchor="t">
            <a:spAutoFit/>
          </a:bodyPr>
          <a:lstStyle/>
          <a:p>
            <a:pPr algn="ctr">
              <a:lnSpc>
                <a:spcPts val="12599"/>
              </a:lnSpc>
            </a:pPr>
            <a:r>
              <a:rPr lang="en-US" sz="9000" dirty="0">
                <a:solidFill>
                  <a:srgbClr val="FFFFFF"/>
                </a:solidFill>
                <a:latin typeface="Montserrat"/>
              </a:rPr>
              <a:t>Who acts as SDM?</a:t>
            </a:r>
          </a:p>
        </p:txBody>
      </p:sp>
      <p:sp>
        <p:nvSpPr>
          <p:cNvPr id="15" name="TextBox 14">
            <a:extLst>
              <a:ext uri="{FF2B5EF4-FFF2-40B4-BE49-F238E27FC236}">
                <a16:creationId xmlns:a16="http://schemas.microsoft.com/office/drawing/2014/main" id="{E7571506-481C-5F1C-07C8-18B065196455}"/>
              </a:ext>
            </a:extLst>
          </p:cNvPr>
          <p:cNvSpPr txBox="1"/>
          <p:nvPr/>
        </p:nvSpPr>
        <p:spPr>
          <a:xfrm>
            <a:off x="304800" y="2788980"/>
            <a:ext cx="17449800" cy="6740307"/>
          </a:xfrm>
          <a:prstGeom prst="rect">
            <a:avLst/>
          </a:prstGeom>
          <a:noFill/>
        </p:spPr>
        <p:txBody>
          <a:bodyPr wrap="square">
            <a:spAutoFit/>
          </a:bodyPr>
          <a:lstStyle/>
          <a:p>
            <a:pPr lvl="0" eaLnBrk="0" fontAlgn="base" hangingPunct="0">
              <a:spcBef>
                <a:spcPct val="0"/>
              </a:spcBef>
              <a:spcAft>
                <a:spcPct val="0"/>
              </a:spcAft>
              <a:defRPr/>
            </a:pPr>
            <a:r>
              <a:rPr lang="en-US" altLang="en-US" sz="3600" b="1" u="sng" dirty="0">
                <a:solidFill>
                  <a:schemeClr val="tx2">
                    <a:lumMod val="50000"/>
                  </a:schemeClr>
                </a:solidFill>
                <a:latin typeface=""/>
                <a:ea typeface="Calibri" panose="020F0502020204030204" pitchFamily="34" charset="0"/>
                <a:cs typeface="Times New Roman" panose="02020603050405020304" pitchFamily="18" charset="0"/>
              </a:rPr>
              <a:t>S</a:t>
            </a:r>
            <a:r>
              <a:rPr lang="en-US" altLang="en-US" sz="3600" b="1" u="sng" dirty="0" bmk="">
                <a:solidFill>
                  <a:schemeClr val="tx2">
                    <a:lumMod val="50000"/>
                  </a:schemeClr>
                </a:solidFill>
                <a:latin typeface=""/>
                <a:ea typeface="Calibri" panose="020F0502020204030204" pitchFamily="34" charset="0"/>
                <a:cs typeface="Times New Roman" panose="02020603050405020304" pitchFamily="18" charset="0"/>
              </a:rPr>
              <a:t>cenario 1</a:t>
            </a:r>
            <a:r>
              <a:rPr lang="en-US" altLang="en-US" sz="3600" dirty="0" bmk="_Hlk530040663">
                <a:solidFill>
                  <a:schemeClr val="tx2">
                    <a:lumMod val="50000"/>
                  </a:schemeClr>
                </a:solidFill>
                <a:latin typeface=""/>
                <a:ea typeface="Calibri" panose="020F0502020204030204" pitchFamily="34" charset="0"/>
                <a:cs typeface="Times New Roman" panose="02020603050405020304" pitchFamily="18" charset="0"/>
              </a:rPr>
              <a:t> </a:t>
            </a:r>
          </a:p>
          <a:p>
            <a:pPr lvl="0" eaLnBrk="0" fontAlgn="base" hangingPunct="0">
              <a:spcBef>
                <a:spcPct val="0"/>
              </a:spcBef>
              <a:spcAft>
                <a:spcPct val="0"/>
              </a:spcAft>
              <a:defRPr/>
            </a:pPr>
            <a:endParaRPr lang="en-CA" altLang="en-US" sz="3600" dirty="0" bmk="_Hlk530040663">
              <a:solidFill>
                <a:schemeClr val="tx2">
                  <a:lumMod val="50000"/>
                </a:schemeClr>
              </a:solidFill>
              <a:latin typeface=""/>
            </a:endParaRPr>
          </a:p>
          <a:p>
            <a:pPr lvl="0" eaLnBrk="0" fontAlgn="base" hangingPunct="0">
              <a:spcBef>
                <a:spcPct val="0"/>
              </a:spcBef>
              <a:spcAft>
                <a:spcPct val="0"/>
              </a:spcAft>
              <a:defRPr/>
            </a:pPr>
            <a:r>
              <a:rPr lang="en-US" altLang="en-US" sz="3600" dirty="0" bmk="_Hlk530040663">
                <a:solidFill>
                  <a:schemeClr val="tx2">
                    <a:lumMod val="50000"/>
                  </a:schemeClr>
                </a:solidFill>
                <a:latin typeface=""/>
                <a:ea typeface="Calibri" panose="020F0502020204030204" pitchFamily="34" charset="0"/>
                <a:cs typeface="Times New Roman" panose="02020603050405020304" pitchFamily="18" charset="0"/>
              </a:rPr>
              <a:t>Bob is 75 and has had a heart attack and is in a coma. He is a widow and has 4 adult children –</a:t>
            </a:r>
          </a:p>
          <a:p>
            <a:pPr lvl="0" eaLnBrk="0" fontAlgn="base" hangingPunct="0">
              <a:spcBef>
                <a:spcPct val="0"/>
              </a:spcBef>
              <a:spcAft>
                <a:spcPct val="0"/>
              </a:spcAft>
              <a:defRPr/>
            </a:pPr>
            <a:endParaRPr lang="en-CA" altLang="en-US" sz="3600" dirty="0" bmk="_Hlk530040663">
              <a:solidFill>
                <a:schemeClr val="tx2">
                  <a:lumMod val="50000"/>
                </a:schemeClr>
              </a:solidFill>
              <a:latin typeface=""/>
            </a:endParaRPr>
          </a:p>
          <a:p>
            <a:pPr lvl="2" eaLnBrk="0" fontAlgn="base" hangingPunct="0">
              <a:spcBef>
                <a:spcPct val="0"/>
              </a:spcBef>
              <a:spcAft>
                <a:spcPct val="0"/>
              </a:spcAft>
              <a:buFontTx/>
              <a:buChar char="•"/>
              <a:defRPr/>
            </a:pPr>
            <a:r>
              <a:rPr lang="en-US" altLang="en-US" sz="3600" dirty="0" bmk="_Hlk530040663">
                <a:solidFill>
                  <a:schemeClr val="tx2">
                    <a:lumMod val="50000"/>
                  </a:schemeClr>
                </a:solidFill>
                <a:latin typeface=""/>
                <a:ea typeface="Calibri" panose="020F0502020204030204" pitchFamily="34" charset="0"/>
                <a:cs typeface="Times New Roman" panose="02020603050405020304" pitchFamily="18" charset="0"/>
              </a:rPr>
              <a:t> Jane lives with Bob</a:t>
            </a:r>
            <a:endParaRPr lang="en-CA" altLang="en-US" sz="3600" dirty="0" bmk="_Hlk530040663">
              <a:solidFill>
                <a:schemeClr val="tx2">
                  <a:lumMod val="50000"/>
                </a:schemeClr>
              </a:solidFill>
              <a:latin typeface=""/>
            </a:endParaRPr>
          </a:p>
          <a:p>
            <a:pPr lvl="2" eaLnBrk="0" fontAlgn="base" hangingPunct="0">
              <a:spcBef>
                <a:spcPct val="0"/>
              </a:spcBef>
              <a:spcAft>
                <a:spcPct val="0"/>
              </a:spcAft>
              <a:buFontTx/>
              <a:buChar char="•"/>
              <a:defRPr/>
            </a:pPr>
            <a:r>
              <a:rPr lang="en-US" altLang="en-US" sz="3600" dirty="0" bmk="_Hlk530040663">
                <a:solidFill>
                  <a:schemeClr val="tx2">
                    <a:lumMod val="50000"/>
                  </a:schemeClr>
                </a:solidFill>
                <a:latin typeface=""/>
                <a:ea typeface="Calibri" panose="020F0502020204030204" pitchFamily="34" charset="0"/>
                <a:cs typeface="Times New Roman" panose="02020603050405020304" pitchFamily="18" charset="0"/>
              </a:rPr>
              <a:t> Terry lives an hour away</a:t>
            </a:r>
            <a:endParaRPr lang="en-CA" altLang="en-US" sz="3600" dirty="0" bmk="_Hlk530040663">
              <a:solidFill>
                <a:schemeClr val="tx2">
                  <a:lumMod val="50000"/>
                </a:schemeClr>
              </a:solidFill>
              <a:latin typeface=""/>
            </a:endParaRPr>
          </a:p>
          <a:p>
            <a:pPr lvl="2" eaLnBrk="0" fontAlgn="base" hangingPunct="0">
              <a:spcBef>
                <a:spcPct val="0"/>
              </a:spcBef>
              <a:spcAft>
                <a:spcPct val="0"/>
              </a:spcAft>
              <a:buFontTx/>
              <a:buChar char="•"/>
              <a:defRPr/>
            </a:pPr>
            <a:r>
              <a:rPr lang="en-US" altLang="en-US" sz="3600" dirty="0" bmk="_Hlk530040663">
                <a:solidFill>
                  <a:schemeClr val="tx2">
                    <a:lumMod val="50000"/>
                  </a:schemeClr>
                </a:solidFill>
                <a:latin typeface=""/>
                <a:ea typeface="Calibri" panose="020F0502020204030204" pitchFamily="34" charset="0"/>
                <a:cs typeface="Times New Roman" panose="02020603050405020304" pitchFamily="18" charset="0"/>
              </a:rPr>
              <a:t> Mark lives in B.C.</a:t>
            </a:r>
            <a:endParaRPr lang="en-CA" altLang="en-US" sz="3600" dirty="0" bmk="_Hlk530040663">
              <a:solidFill>
                <a:schemeClr val="tx2">
                  <a:lumMod val="50000"/>
                </a:schemeClr>
              </a:solidFill>
              <a:latin typeface=""/>
            </a:endParaRPr>
          </a:p>
          <a:p>
            <a:pPr lvl="2" eaLnBrk="0" fontAlgn="base" hangingPunct="0">
              <a:spcBef>
                <a:spcPct val="0"/>
              </a:spcBef>
              <a:spcAft>
                <a:spcPct val="0"/>
              </a:spcAft>
              <a:buFontTx/>
              <a:buChar char="•"/>
              <a:defRPr/>
            </a:pPr>
            <a:r>
              <a:rPr lang="en-US" altLang="en-US" sz="3600" dirty="0" bmk="_Hlk530040663">
                <a:solidFill>
                  <a:schemeClr val="tx2">
                    <a:lumMod val="50000"/>
                  </a:schemeClr>
                </a:solidFill>
                <a:latin typeface=""/>
                <a:ea typeface="Calibri" panose="020F0502020204030204" pitchFamily="34" charset="0"/>
                <a:cs typeface="Times New Roman" panose="02020603050405020304" pitchFamily="18" charset="0"/>
              </a:rPr>
              <a:t> James lives in England</a:t>
            </a:r>
          </a:p>
          <a:p>
            <a:pPr lvl="2" eaLnBrk="0" fontAlgn="base" hangingPunct="0">
              <a:spcBef>
                <a:spcPct val="0"/>
              </a:spcBef>
              <a:spcAft>
                <a:spcPct val="0"/>
              </a:spcAft>
              <a:defRPr/>
            </a:pPr>
            <a:endParaRPr lang="en-CA" altLang="en-US" sz="3600" dirty="0" bmk="_Hlk530040663">
              <a:solidFill>
                <a:schemeClr val="tx2">
                  <a:lumMod val="50000"/>
                </a:schemeClr>
              </a:solidFill>
              <a:latin typeface=""/>
            </a:endParaRPr>
          </a:p>
          <a:p>
            <a:pPr lvl="0" eaLnBrk="0" fontAlgn="base" hangingPunct="0">
              <a:spcBef>
                <a:spcPct val="0"/>
              </a:spcBef>
              <a:spcAft>
                <a:spcPct val="0"/>
              </a:spcAft>
              <a:defRPr/>
            </a:pPr>
            <a:r>
              <a:rPr lang="en-US" altLang="en-US" sz="3600" dirty="0" bmk="_Hlk530040663">
                <a:solidFill>
                  <a:schemeClr val="tx2">
                    <a:lumMod val="50000"/>
                  </a:schemeClr>
                </a:solidFill>
                <a:latin typeface=""/>
                <a:ea typeface="Calibri" panose="020F0502020204030204" pitchFamily="34" charset="0"/>
                <a:cs typeface="Times New Roman" panose="02020603050405020304" pitchFamily="18" charset="0"/>
              </a:rPr>
              <a:t>The doctor has recommended Bob have bypass surgery and needs consent. Who provides the doctor with informed consent for treatment?</a:t>
            </a:r>
            <a:endParaRPr lang="en-CA" altLang="en-US" sz="3600" dirty="0">
              <a:solidFill>
                <a:schemeClr val="tx2">
                  <a:lumMod val="50000"/>
                </a:schemeClr>
              </a:solidFill>
              <a:latin typeface=""/>
            </a:endParaRPr>
          </a:p>
        </p:txBody>
      </p:sp>
    </p:spTree>
    <p:extLst>
      <p:ext uri="{BB962C8B-B14F-4D97-AF65-F5344CB8AC3E}">
        <p14:creationId xmlns:p14="http://schemas.microsoft.com/office/powerpoint/2010/main" val="3556155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3" name="Freeform 3"/>
          <p:cNvSpPr/>
          <p:nvPr/>
        </p:nvSpPr>
        <p:spPr>
          <a:xfrm>
            <a:off x="0" y="0"/>
            <a:ext cx="18287997" cy="2462645"/>
          </a:xfrm>
          <a:custGeom>
            <a:avLst/>
            <a:gdLst/>
            <a:ahLst/>
            <a:cxnLst/>
            <a:rect l="l" t="t" r="r" b="b"/>
            <a:pathLst>
              <a:path w="4816592" h="648598">
                <a:moveTo>
                  <a:pt x="0" y="0"/>
                </a:moveTo>
                <a:lnTo>
                  <a:pt x="4816592" y="0"/>
                </a:lnTo>
                <a:lnTo>
                  <a:pt x="4816592" y="648598"/>
                </a:lnTo>
                <a:lnTo>
                  <a:pt x="0" y="648598"/>
                </a:lnTo>
                <a:close/>
              </a:path>
            </a:pathLst>
          </a:custGeom>
          <a:solidFill>
            <a:schemeClr val="accent5">
              <a:lumMod val="75000"/>
            </a:schemeClr>
          </a:solidFill>
        </p:spPr>
        <p:txBody>
          <a:bodyPr/>
          <a:lstStyle/>
          <a:p>
            <a:endParaRPr lang="en-US"/>
          </a:p>
        </p:txBody>
      </p:sp>
      <p:sp>
        <p:nvSpPr>
          <p:cNvPr id="9" name="TextBox 9"/>
          <p:cNvSpPr txBox="1"/>
          <p:nvPr/>
        </p:nvSpPr>
        <p:spPr>
          <a:xfrm>
            <a:off x="1600200" y="383598"/>
            <a:ext cx="14416683" cy="1533525"/>
          </a:xfrm>
          <a:prstGeom prst="rect">
            <a:avLst/>
          </a:prstGeom>
        </p:spPr>
        <p:txBody>
          <a:bodyPr wrap="square" lIns="0" tIns="0" rIns="0" bIns="0" rtlCol="0" anchor="t">
            <a:spAutoFit/>
          </a:bodyPr>
          <a:lstStyle/>
          <a:p>
            <a:pPr algn="ctr">
              <a:lnSpc>
                <a:spcPts val="12599"/>
              </a:lnSpc>
            </a:pPr>
            <a:r>
              <a:rPr lang="en-US" sz="9000" dirty="0">
                <a:solidFill>
                  <a:srgbClr val="FFFFFF"/>
                </a:solidFill>
                <a:latin typeface="Montserrat"/>
              </a:rPr>
              <a:t>Who acts as SDM?</a:t>
            </a:r>
          </a:p>
        </p:txBody>
      </p:sp>
      <p:sp>
        <p:nvSpPr>
          <p:cNvPr id="6" name="TextBox 5">
            <a:extLst>
              <a:ext uri="{FF2B5EF4-FFF2-40B4-BE49-F238E27FC236}">
                <a16:creationId xmlns:a16="http://schemas.microsoft.com/office/drawing/2014/main" id="{BE2876C5-33F2-D389-6912-D7647628D904}"/>
              </a:ext>
            </a:extLst>
          </p:cNvPr>
          <p:cNvSpPr txBox="1"/>
          <p:nvPr/>
        </p:nvSpPr>
        <p:spPr>
          <a:xfrm>
            <a:off x="228598" y="2607306"/>
            <a:ext cx="17830800" cy="6186309"/>
          </a:xfrm>
          <a:prstGeom prst="rect">
            <a:avLst/>
          </a:prstGeom>
          <a:noFill/>
        </p:spPr>
        <p:txBody>
          <a:bodyPr wrap="square">
            <a:spAutoFit/>
          </a:bodyPr>
          <a:lstStyle/>
          <a:p>
            <a:pPr lvl="0">
              <a:defRPr/>
            </a:pPr>
            <a:r>
              <a:rPr lang="en-US" sz="3600" b="1" u="sng" dirty="0">
                <a:solidFill>
                  <a:schemeClr val="tx2">
                    <a:lumMod val="50000"/>
                  </a:schemeClr>
                </a:solidFill>
                <a:latin typeface=""/>
              </a:rPr>
              <a:t>Scenario 2</a:t>
            </a:r>
          </a:p>
          <a:p>
            <a:pPr lvl="0">
              <a:defRPr/>
            </a:pPr>
            <a:endParaRPr lang="en-CA" sz="3600" dirty="0">
              <a:solidFill>
                <a:schemeClr val="tx2">
                  <a:lumMod val="50000"/>
                </a:schemeClr>
              </a:solidFill>
              <a:latin typeface=""/>
            </a:endParaRPr>
          </a:p>
          <a:p>
            <a:pPr lvl="0">
              <a:defRPr/>
            </a:pPr>
            <a:r>
              <a:rPr lang="en-US" sz="3600" dirty="0">
                <a:solidFill>
                  <a:schemeClr val="tx2">
                    <a:lumMod val="50000"/>
                  </a:schemeClr>
                </a:solidFill>
                <a:latin typeface=""/>
              </a:rPr>
              <a:t>Marie is 85 years old and a Long-Term Care bed has become available for her. </a:t>
            </a:r>
          </a:p>
          <a:p>
            <a:pPr lvl="0">
              <a:defRPr/>
            </a:pPr>
            <a:endParaRPr lang="en-US" sz="3600" dirty="0">
              <a:solidFill>
                <a:schemeClr val="tx2">
                  <a:lumMod val="50000"/>
                </a:schemeClr>
              </a:solidFill>
              <a:latin typeface=""/>
            </a:endParaRPr>
          </a:p>
          <a:p>
            <a:pPr marL="571500" lvl="0" indent="-571500">
              <a:buFont typeface="Arial" panose="020B0604020202020204" pitchFamily="34" charset="0"/>
              <a:buChar char="•"/>
              <a:defRPr/>
            </a:pPr>
            <a:r>
              <a:rPr lang="en-US" sz="3600" dirty="0">
                <a:solidFill>
                  <a:schemeClr val="tx2">
                    <a:lumMod val="50000"/>
                  </a:schemeClr>
                </a:solidFill>
                <a:latin typeface=""/>
              </a:rPr>
              <a:t>The Care coordinator does not think Marie has the capacity to make her own decision about moving into LTC.</a:t>
            </a:r>
            <a:endParaRPr lang="en-CA" sz="3600" dirty="0">
              <a:solidFill>
                <a:schemeClr val="tx2">
                  <a:lumMod val="50000"/>
                </a:schemeClr>
              </a:solidFill>
              <a:latin typeface=""/>
            </a:endParaRPr>
          </a:p>
          <a:p>
            <a:pPr marL="571500" lvl="0" indent="-571500">
              <a:buFont typeface="Arial" panose="020B0604020202020204" pitchFamily="34" charset="0"/>
              <a:buChar char="•"/>
              <a:defRPr/>
            </a:pPr>
            <a:r>
              <a:rPr lang="en-US" sz="3600" dirty="0">
                <a:solidFill>
                  <a:schemeClr val="tx2">
                    <a:lumMod val="50000"/>
                  </a:schemeClr>
                </a:solidFill>
                <a:latin typeface=""/>
              </a:rPr>
              <a:t>The coordinator turns to her SDMs to obtain informed consent to admit her to LTC.</a:t>
            </a:r>
            <a:endParaRPr lang="en-CA" sz="3600" dirty="0">
              <a:solidFill>
                <a:schemeClr val="tx2">
                  <a:lumMod val="50000"/>
                </a:schemeClr>
              </a:solidFill>
              <a:latin typeface=""/>
            </a:endParaRPr>
          </a:p>
          <a:p>
            <a:pPr marL="571500" lvl="0" indent="-571500">
              <a:buFont typeface="Arial" panose="020B0604020202020204" pitchFamily="34" charset="0"/>
              <a:buChar char="•"/>
              <a:defRPr/>
            </a:pPr>
            <a:r>
              <a:rPr lang="en-US" sz="3600" dirty="0">
                <a:solidFill>
                  <a:schemeClr val="tx2">
                    <a:lumMod val="50000"/>
                  </a:schemeClr>
                </a:solidFill>
                <a:latin typeface=""/>
              </a:rPr>
              <a:t>Marie’s two adult children are her automatic SDMs according to the hierarchy.</a:t>
            </a:r>
          </a:p>
          <a:p>
            <a:pPr lvl="0">
              <a:defRPr/>
            </a:pPr>
            <a:endParaRPr lang="en-CA" sz="3600" dirty="0">
              <a:solidFill>
                <a:schemeClr val="tx2">
                  <a:lumMod val="50000"/>
                </a:schemeClr>
              </a:solidFill>
              <a:latin typeface=""/>
            </a:endParaRPr>
          </a:p>
          <a:p>
            <a:pPr lvl="0">
              <a:defRPr/>
            </a:pPr>
            <a:r>
              <a:rPr lang="en-US" sz="3600" dirty="0">
                <a:solidFill>
                  <a:schemeClr val="tx2">
                    <a:lumMod val="50000"/>
                  </a:schemeClr>
                </a:solidFill>
                <a:latin typeface=""/>
              </a:rPr>
              <a:t>They cannot agree on the decision. One says yes and the other says no</a:t>
            </a:r>
            <a:endParaRPr lang="en-CA" sz="3600" dirty="0">
              <a:solidFill>
                <a:schemeClr val="tx2">
                  <a:lumMod val="50000"/>
                </a:schemeClr>
              </a:solidFill>
              <a:latin typeface=""/>
            </a:endParaRPr>
          </a:p>
          <a:p>
            <a:pPr lvl="0">
              <a:defRPr/>
            </a:pPr>
            <a:r>
              <a:rPr lang="en-US" sz="3600" dirty="0">
                <a:solidFill>
                  <a:schemeClr val="tx2">
                    <a:lumMod val="50000"/>
                  </a:schemeClr>
                </a:solidFill>
                <a:latin typeface=""/>
              </a:rPr>
              <a:t>What happens in this case?</a:t>
            </a:r>
            <a:endParaRPr kumimoji="0" lang="en-US" sz="3600" b="0" i="0" u="none" strike="noStrike" kern="1200" cap="none" spc="128" normalizeH="0" baseline="0" noProof="0" dirty="0">
              <a:ln>
                <a:noFill/>
              </a:ln>
              <a:solidFill>
                <a:schemeClr val="tx2">
                  <a:lumMod val="50000"/>
                </a:schemeClr>
              </a:solidFill>
              <a:effectLst/>
              <a:uLnTx/>
              <a:uFillTx/>
              <a:latin typeface=""/>
              <a:cs typeface="Assistant Regular" panose="020B0604020202020204" charset="-79"/>
            </a:endParaRPr>
          </a:p>
        </p:txBody>
      </p:sp>
    </p:spTree>
    <p:extLst>
      <p:ext uri="{BB962C8B-B14F-4D97-AF65-F5344CB8AC3E}">
        <p14:creationId xmlns:p14="http://schemas.microsoft.com/office/powerpoint/2010/main" val="659436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2462645"/>
            <a:chOff x="0" y="0"/>
            <a:chExt cx="4816593" cy="648598"/>
          </a:xfrm>
        </p:grpSpPr>
        <p:sp>
          <p:nvSpPr>
            <p:cNvPr id="3" name="Freeform 3"/>
            <p:cNvSpPr/>
            <p:nvPr/>
          </p:nvSpPr>
          <p:spPr>
            <a:xfrm>
              <a:off x="0" y="0"/>
              <a:ext cx="4816592" cy="648598"/>
            </a:xfrm>
            <a:custGeom>
              <a:avLst/>
              <a:gdLst/>
              <a:ahLst/>
              <a:cxnLst/>
              <a:rect l="l" t="t" r="r" b="b"/>
              <a:pathLst>
                <a:path w="4816592" h="648598">
                  <a:moveTo>
                    <a:pt x="0" y="0"/>
                  </a:moveTo>
                  <a:lnTo>
                    <a:pt x="4816592" y="0"/>
                  </a:lnTo>
                  <a:lnTo>
                    <a:pt x="4816592" y="648598"/>
                  </a:lnTo>
                  <a:lnTo>
                    <a:pt x="0" y="648598"/>
                  </a:lnTo>
                  <a:close/>
                </a:path>
              </a:pathLst>
            </a:custGeom>
            <a:solidFill>
              <a:schemeClr val="accent5">
                <a:lumMod val="75000"/>
              </a:schemeClr>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600200" y="383598"/>
            <a:ext cx="14416683" cy="1533525"/>
          </a:xfrm>
          <a:prstGeom prst="rect">
            <a:avLst/>
          </a:prstGeom>
        </p:spPr>
        <p:txBody>
          <a:bodyPr wrap="square" lIns="0" tIns="0" rIns="0" bIns="0" rtlCol="0" anchor="t">
            <a:spAutoFit/>
          </a:bodyPr>
          <a:lstStyle/>
          <a:p>
            <a:pPr algn="ctr">
              <a:lnSpc>
                <a:spcPts val="12599"/>
              </a:lnSpc>
            </a:pPr>
            <a:r>
              <a:rPr lang="en-US" sz="9000" dirty="0">
                <a:solidFill>
                  <a:srgbClr val="FFFFFF"/>
                </a:solidFill>
                <a:latin typeface="Montserrat"/>
              </a:rPr>
              <a:t>Who acts as SDM?</a:t>
            </a:r>
          </a:p>
        </p:txBody>
      </p:sp>
      <p:sp>
        <p:nvSpPr>
          <p:cNvPr id="6" name="TextBox 5">
            <a:extLst>
              <a:ext uri="{FF2B5EF4-FFF2-40B4-BE49-F238E27FC236}">
                <a16:creationId xmlns:a16="http://schemas.microsoft.com/office/drawing/2014/main" id="{A88B9D19-058A-1996-68FA-45DA14822521}"/>
              </a:ext>
            </a:extLst>
          </p:cNvPr>
          <p:cNvSpPr txBox="1"/>
          <p:nvPr/>
        </p:nvSpPr>
        <p:spPr>
          <a:xfrm>
            <a:off x="266698" y="2832527"/>
            <a:ext cx="17754600" cy="5693866"/>
          </a:xfrm>
          <a:prstGeom prst="rect">
            <a:avLst/>
          </a:prstGeom>
          <a:noFill/>
        </p:spPr>
        <p:txBody>
          <a:bodyPr wrap="square">
            <a:spAutoFit/>
          </a:bodyPr>
          <a:lstStyle/>
          <a:p>
            <a:pPr lvl="0">
              <a:defRPr/>
            </a:pPr>
            <a:r>
              <a:rPr lang="en-US" sz="3600" b="1" u="sng" dirty="0">
                <a:solidFill>
                  <a:schemeClr val="tx2">
                    <a:lumMod val="50000"/>
                  </a:schemeClr>
                </a:solidFill>
                <a:latin typeface=""/>
              </a:rPr>
              <a:t>Scenario 3</a:t>
            </a:r>
          </a:p>
          <a:p>
            <a:pPr lvl="0">
              <a:defRPr/>
            </a:pPr>
            <a:endParaRPr lang="en-US" sz="3600" b="1" u="sng" dirty="0">
              <a:solidFill>
                <a:schemeClr val="tx2">
                  <a:lumMod val="50000"/>
                </a:schemeClr>
              </a:solidFill>
              <a:latin typeface=""/>
            </a:endParaRPr>
          </a:p>
          <a:p>
            <a:pPr lvl="0">
              <a:defRPr/>
            </a:pPr>
            <a:r>
              <a:rPr lang="en-US" sz="3600" dirty="0">
                <a:solidFill>
                  <a:schemeClr val="tx2">
                    <a:lumMod val="50000"/>
                  </a:schemeClr>
                </a:solidFill>
                <a:latin typeface=""/>
              </a:rPr>
              <a:t>Don is 54-year-old man who has been separated from his wife for over 2 years and has no children. He is close with his aunt and uncle who are healthy and in their 70s and helped raise him, and with his 49-year-old cousin Trevor with whom he has discussed a Power of Attorney, but it was never done.</a:t>
            </a:r>
          </a:p>
          <a:p>
            <a:pPr lvl="0">
              <a:defRPr/>
            </a:pPr>
            <a:endParaRPr lang="en-US" sz="3600" dirty="0">
              <a:solidFill>
                <a:schemeClr val="tx2">
                  <a:lumMod val="50000"/>
                </a:schemeClr>
              </a:solidFill>
              <a:latin typeface=""/>
            </a:endParaRPr>
          </a:p>
          <a:p>
            <a:pPr lvl="0">
              <a:defRPr/>
            </a:pPr>
            <a:r>
              <a:rPr lang="en-US" sz="3600" dirty="0">
                <a:solidFill>
                  <a:schemeClr val="tx2">
                    <a:lumMod val="50000"/>
                  </a:schemeClr>
                </a:solidFill>
                <a:latin typeface=""/>
              </a:rPr>
              <a:t>During a routine surgery, there is a complication and Don is now in a coma. Who should make decisions about his treatment plan?</a:t>
            </a:r>
          </a:p>
          <a:p>
            <a:pPr lvl="0">
              <a:defRPr/>
            </a:pPr>
            <a:endParaRPr lang="en-US" sz="4000" dirty="0">
              <a:solidFill>
                <a:prstClr val="black"/>
              </a:solidFill>
            </a:endParaRPr>
          </a:p>
        </p:txBody>
      </p:sp>
    </p:spTree>
    <p:extLst>
      <p:ext uri="{BB962C8B-B14F-4D97-AF65-F5344CB8AC3E}">
        <p14:creationId xmlns:p14="http://schemas.microsoft.com/office/powerpoint/2010/main" val="2039929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1" y="6724"/>
            <a:ext cx="18288000" cy="3164032"/>
            <a:chOff x="0" y="0"/>
            <a:chExt cx="4816593" cy="833325"/>
          </a:xfrm>
        </p:grpSpPr>
        <p:sp>
          <p:nvSpPr>
            <p:cNvPr id="3" name="Freeform 3"/>
            <p:cNvSpPr/>
            <p:nvPr/>
          </p:nvSpPr>
          <p:spPr>
            <a:xfrm>
              <a:off x="0" y="0"/>
              <a:ext cx="4816592" cy="833325"/>
            </a:xfrm>
            <a:custGeom>
              <a:avLst/>
              <a:gdLst/>
              <a:ahLst/>
              <a:cxnLst/>
              <a:rect l="l" t="t" r="r" b="b"/>
              <a:pathLst>
                <a:path w="4816592" h="833325">
                  <a:moveTo>
                    <a:pt x="0" y="0"/>
                  </a:moveTo>
                  <a:lnTo>
                    <a:pt x="4816592" y="0"/>
                  </a:lnTo>
                  <a:lnTo>
                    <a:pt x="4816592" y="833325"/>
                  </a:lnTo>
                  <a:lnTo>
                    <a:pt x="0" y="833325"/>
                  </a:lnTo>
                  <a:close/>
                </a:path>
              </a:pathLst>
            </a:custGeom>
            <a:solidFill>
              <a:schemeClr val="accent5">
                <a:lumMod val="75000"/>
              </a:schemeClr>
            </a:solidFill>
          </p:spPr>
          <p:txBody>
            <a:bodyPr/>
            <a:lstStyle/>
            <a:p>
              <a:endParaRPr lang="en-US" dirty="0"/>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857422" y="5414530"/>
            <a:ext cx="1659948" cy="1659948"/>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857422" y="7778461"/>
            <a:ext cx="1659948" cy="1659948"/>
          </a:xfrm>
          <a:prstGeom prst="rect">
            <a:avLst/>
          </a:prstGeom>
        </p:spPr>
      </p:pic>
      <p:sp>
        <p:nvSpPr>
          <p:cNvPr id="7" name="TextBox 7"/>
          <p:cNvSpPr txBox="1"/>
          <p:nvPr/>
        </p:nvSpPr>
        <p:spPr>
          <a:xfrm>
            <a:off x="1104082" y="221478"/>
            <a:ext cx="16079837" cy="1409029"/>
          </a:xfrm>
          <a:prstGeom prst="rect">
            <a:avLst/>
          </a:prstGeom>
        </p:spPr>
        <p:txBody>
          <a:bodyPr lIns="0" tIns="0" rIns="0" bIns="0" rtlCol="0" anchor="t">
            <a:spAutoFit/>
          </a:bodyPr>
          <a:lstStyle/>
          <a:p>
            <a:pPr algn="ctr">
              <a:lnSpc>
                <a:spcPts val="11586"/>
              </a:lnSpc>
            </a:pPr>
            <a:r>
              <a:rPr lang="en-US" sz="8276" dirty="0">
                <a:solidFill>
                  <a:srgbClr val="FFFFFF"/>
                </a:solidFill>
                <a:latin typeface="Montserrat"/>
              </a:rPr>
              <a:t>Informed Health Care Consent</a:t>
            </a:r>
          </a:p>
        </p:txBody>
      </p:sp>
      <p:sp>
        <p:nvSpPr>
          <p:cNvPr id="8" name="TextBox 8"/>
          <p:cNvSpPr txBox="1"/>
          <p:nvPr/>
        </p:nvSpPr>
        <p:spPr>
          <a:xfrm>
            <a:off x="0" y="3596525"/>
            <a:ext cx="18288000" cy="1313179"/>
          </a:xfrm>
          <a:prstGeom prst="rect">
            <a:avLst/>
          </a:prstGeom>
        </p:spPr>
        <p:txBody>
          <a:bodyPr lIns="0" tIns="0" rIns="0" bIns="0" rtlCol="0" anchor="t">
            <a:spAutoFit/>
          </a:bodyPr>
          <a:lstStyle/>
          <a:p>
            <a:pPr algn="ctr">
              <a:lnSpc>
                <a:spcPts val="5320"/>
              </a:lnSpc>
            </a:pPr>
            <a:r>
              <a:rPr lang="en-US" sz="3800" dirty="0">
                <a:solidFill>
                  <a:srgbClr val="205A73"/>
                </a:solidFill>
                <a:latin typeface="Montserrat"/>
              </a:rPr>
              <a:t>Prior to any healthcare decisions, a health care provider must obtain informed consent from a mentally capable person to start treatment. </a:t>
            </a:r>
          </a:p>
        </p:txBody>
      </p:sp>
      <p:sp>
        <p:nvSpPr>
          <p:cNvPr id="9" name="TextBox 9"/>
          <p:cNvSpPr txBox="1"/>
          <p:nvPr/>
        </p:nvSpPr>
        <p:spPr>
          <a:xfrm>
            <a:off x="4198367" y="5620933"/>
            <a:ext cx="12985552" cy="1180465"/>
          </a:xfrm>
          <a:prstGeom prst="rect">
            <a:avLst/>
          </a:prstGeom>
        </p:spPr>
        <p:txBody>
          <a:bodyPr lIns="0" tIns="0" rIns="0" bIns="0" rtlCol="0" anchor="t">
            <a:spAutoFit/>
          </a:bodyPr>
          <a:lstStyle/>
          <a:p>
            <a:pPr>
              <a:lnSpc>
                <a:spcPts val="4759"/>
              </a:lnSpc>
            </a:pPr>
            <a:r>
              <a:rPr lang="en-US" sz="3399" dirty="0">
                <a:solidFill>
                  <a:srgbClr val="01364A"/>
                </a:solidFill>
                <a:latin typeface="Montserrat"/>
              </a:rPr>
              <a:t>Consent can be obtained from either the patient OR substitute decision maker(s) if the patient is incapable </a:t>
            </a:r>
          </a:p>
        </p:txBody>
      </p:sp>
      <p:sp>
        <p:nvSpPr>
          <p:cNvPr id="10" name="TextBox 10"/>
          <p:cNvSpPr txBox="1"/>
          <p:nvPr/>
        </p:nvSpPr>
        <p:spPr>
          <a:xfrm>
            <a:off x="4198367" y="7984865"/>
            <a:ext cx="13583029" cy="1180465"/>
          </a:xfrm>
          <a:prstGeom prst="rect">
            <a:avLst/>
          </a:prstGeom>
        </p:spPr>
        <p:txBody>
          <a:bodyPr lIns="0" tIns="0" rIns="0" bIns="0" rtlCol="0" anchor="t">
            <a:spAutoFit/>
          </a:bodyPr>
          <a:lstStyle/>
          <a:p>
            <a:pPr>
              <a:lnSpc>
                <a:spcPts val="4759"/>
              </a:lnSpc>
            </a:pPr>
            <a:r>
              <a:rPr lang="en-US" sz="3399">
                <a:solidFill>
                  <a:srgbClr val="01364A"/>
                </a:solidFill>
                <a:latin typeface="Montserrat"/>
              </a:rPr>
              <a:t>The only exception to a healthcare provider requiring consent</a:t>
            </a:r>
          </a:p>
          <a:p>
            <a:pPr>
              <a:lnSpc>
                <a:spcPts val="4759"/>
              </a:lnSpc>
            </a:pPr>
            <a:r>
              <a:rPr lang="en-US" sz="3399">
                <a:solidFill>
                  <a:srgbClr val="01364A"/>
                </a:solidFill>
                <a:latin typeface="Montserrat"/>
              </a:rPr>
              <a:t>is in the case of a medical emergency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2" name="Picture 2"/>
          <p:cNvPicPr>
            <a:picLocks noChangeAspect="1"/>
          </p:cNvPicPr>
          <p:nvPr>
            <a:videoFile r:link="rId1"/>
          </p:nvPr>
        </p:nvPicPr>
        <p:blipFill>
          <a:blip r:embed="rId3"/>
          <a:stretch>
            <a:fillRect/>
          </a:stretch>
        </p:blipFill>
        <p:spPr>
          <a:xfrm>
            <a:off x="1592604" y="737480"/>
            <a:ext cx="15666696" cy="881251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3" name="Freeform 3"/>
          <p:cNvSpPr/>
          <p:nvPr/>
        </p:nvSpPr>
        <p:spPr>
          <a:xfrm>
            <a:off x="-5" y="0"/>
            <a:ext cx="18288005" cy="2400048"/>
          </a:xfrm>
          <a:custGeom>
            <a:avLst/>
            <a:gdLst/>
            <a:ahLst/>
            <a:cxnLst/>
            <a:rect l="l" t="t" r="r" b="b"/>
            <a:pathLst>
              <a:path w="4816592" h="833325">
                <a:moveTo>
                  <a:pt x="0" y="0"/>
                </a:moveTo>
                <a:lnTo>
                  <a:pt x="4816592" y="0"/>
                </a:lnTo>
                <a:lnTo>
                  <a:pt x="4816592" y="833325"/>
                </a:lnTo>
                <a:lnTo>
                  <a:pt x="0" y="833325"/>
                </a:lnTo>
                <a:close/>
              </a:path>
            </a:pathLst>
          </a:custGeom>
          <a:solidFill>
            <a:srgbClr val="1C8203"/>
          </a:solidFill>
        </p:spPr>
        <p:txBody>
          <a:bodyPr/>
          <a:lstStyle/>
          <a:p>
            <a:endParaRPr lang="en-US" dirty="0"/>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02915" y="3788240"/>
            <a:ext cx="1659948" cy="1659948"/>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02915" y="5780499"/>
            <a:ext cx="1659948" cy="1659948"/>
          </a:xfrm>
          <a:prstGeom prst="rect">
            <a:avLst/>
          </a:prstGeom>
        </p:spPr>
      </p:pic>
      <p:sp>
        <p:nvSpPr>
          <p:cNvPr id="7" name="TextBox 7"/>
          <p:cNvSpPr txBox="1"/>
          <p:nvPr/>
        </p:nvSpPr>
        <p:spPr>
          <a:xfrm>
            <a:off x="990600" y="452912"/>
            <a:ext cx="15690479" cy="1409029"/>
          </a:xfrm>
          <a:prstGeom prst="rect">
            <a:avLst/>
          </a:prstGeom>
        </p:spPr>
        <p:txBody>
          <a:bodyPr wrap="square" lIns="0" tIns="0" rIns="0" bIns="0" rtlCol="0" anchor="t">
            <a:spAutoFit/>
          </a:bodyPr>
          <a:lstStyle/>
          <a:p>
            <a:pPr algn="ctr">
              <a:lnSpc>
                <a:spcPts val="11586"/>
              </a:lnSpc>
            </a:pPr>
            <a:r>
              <a:rPr lang="en-US" sz="8276" dirty="0">
                <a:solidFill>
                  <a:srgbClr val="FFFFFF"/>
                </a:solidFill>
                <a:latin typeface="Montserrat"/>
              </a:rPr>
              <a:t>Capacity</a:t>
            </a:r>
          </a:p>
        </p:txBody>
      </p:sp>
      <p:sp>
        <p:nvSpPr>
          <p:cNvPr id="8" name="TextBox 8"/>
          <p:cNvSpPr txBox="1"/>
          <p:nvPr/>
        </p:nvSpPr>
        <p:spPr>
          <a:xfrm>
            <a:off x="-5" y="2659069"/>
            <a:ext cx="18288000" cy="611129"/>
          </a:xfrm>
          <a:prstGeom prst="rect">
            <a:avLst/>
          </a:prstGeom>
        </p:spPr>
        <p:txBody>
          <a:bodyPr lIns="0" tIns="0" rIns="0" bIns="0" rtlCol="0" anchor="t">
            <a:spAutoFit/>
          </a:bodyPr>
          <a:lstStyle/>
          <a:p>
            <a:pPr algn="ctr">
              <a:lnSpc>
                <a:spcPts val="5320"/>
              </a:lnSpc>
            </a:pPr>
            <a:r>
              <a:rPr lang="en-US" sz="3200" dirty="0">
                <a:solidFill>
                  <a:srgbClr val="205A73"/>
                </a:solidFill>
                <a:latin typeface="Montserrat"/>
              </a:rPr>
              <a:t>For a client to be considered capable of making a specific decision, they must be able to:</a:t>
            </a:r>
          </a:p>
        </p:txBody>
      </p:sp>
      <p:sp>
        <p:nvSpPr>
          <p:cNvPr id="11" name="TextBox 10">
            <a:extLst>
              <a:ext uri="{FF2B5EF4-FFF2-40B4-BE49-F238E27FC236}">
                <a16:creationId xmlns:a16="http://schemas.microsoft.com/office/drawing/2014/main" id="{BD662B87-1579-5149-7813-96D13FFDCA67}"/>
              </a:ext>
            </a:extLst>
          </p:cNvPr>
          <p:cNvSpPr txBox="1"/>
          <p:nvPr/>
        </p:nvSpPr>
        <p:spPr>
          <a:xfrm>
            <a:off x="2697561" y="4325826"/>
            <a:ext cx="10210800" cy="584775"/>
          </a:xfrm>
          <a:prstGeom prst="rect">
            <a:avLst/>
          </a:prstGeom>
          <a:noFill/>
        </p:spPr>
        <p:txBody>
          <a:bodyPr wrap="square" rtlCol="0">
            <a:spAutoFit/>
          </a:bodyPr>
          <a:lstStyle/>
          <a:p>
            <a:r>
              <a:rPr lang="en-US" sz="3200" dirty="0">
                <a:solidFill>
                  <a:srgbClr val="205A73"/>
                </a:solidFill>
                <a:latin typeface="Montserrat"/>
              </a:rPr>
              <a:t>Understand the relevant information</a:t>
            </a:r>
            <a:endParaRPr lang="en-US" sz="3200" dirty="0"/>
          </a:p>
        </p:txBody>
      </p:sp>
      <p:sp>
        <p:nvSpPr>
          <p:cNvPr id="13" name="TextBox 12">
            <a:extLst>
              <a:ext uri="{FF2B5EF4-FFF2-40B4-BE49-F238E27FC236}">
                <a16:creationId xmlns:a16="http://schemas.microsoft.com/office/drawing/2014/main" id="{53BEA47C-52C4-4E76-5FEE-8EE5B9A43804}"/>
              </a:ext>
            </a:extLst>
          </p:cNvPr>
          <p:cNvSpPr txBox="1"/>
          <p:nvPr/>
        </p:nvSpPr>
        <p:spPr>
          <a:xfrm>
            <a:off x="2687396" y="6318085"/>
            <a:ext cx="15590439" cy="584775"/>
          </a:xfrm>
          <a:prstGeom prst="rect">
            <a:avLst/>
          </a:prstGeom>
          <a:noFill/>
        </p:spPr>
        <p:txBody>
          <a:bodyPr wrap="square">
            <a:spAutoFit/>
          </a:bodyPr>
          <a:lstStyle/>
          <a:p>
            <a:r>
              <a:rPr lang="en-US" sz="3200" dirty="0">
                <a:solidFill>
                  <a:srgbClr val="205A73"/>
                </a:solidFill>
                <a:latin typeface="Montserrat"/>
              </a:rPr>
              <a:t>Appreciate the reasonably foreseeable consequences of action or inaction</a:t>
            </a:r>
            <a:endParaRPr lang="en-US" sz="3200" dirty="0"/>
          </a:p>
        </p:txBody>
      </p:sp>
      <p:sp>
        <p:nvSpPr>
          <p:cNvPr id="15" name="TextBox 14">
            <a:extLst>
              <a:ext uri="{FF2B5EF4-FFF2-40B4-BE49-F238E27FC236}">
                <a16:creationId xmlns:a16="http://schemas.microsoft.com/office/drawing/2014/main" id="{82A3E30B-1689-1B5B-902B-6DB5C6C57CE1}"/>
              </a:ext>
            </a:extLst>
          </p:cNvPr>
          <p:cNvSpPr txBox="1"/>
          <p:nvPr/>
        </p:nvSpPr>
        <p:spPr>
          <a:xfrm>
            <a:off x="381000" y="8063101"/>
            <a:ext cx="18049235" cy="1569660"/>
          </a:xfrm>
          <a:prstGeom prst="rect">
            <a:avLst/>
          </a:prstGeom>
          <a:noFill/>
        </p:spPr>
        <p:txBody>
          <a:bodyPr wrap="square">
            <a:spAutoFit/>
          </a:bodyPr>
          <a:lstStyle/>
          <a:p>
            <a:r>
              <a:rPr lang="en-US" sz="3200" dirty="0">
                <a:solidFill>
                  <a:srgbClr val="205A73"/>
                </a:solidFill>
                <a:latin typeface="Montserrat"/>
              </a:rPr>
              <a:t>* Capacity is time-dependent and decision specific.</a:t>
            </a:r>
          </a:p>
          <a:p>
            <a:endParaRPr lang="en-US" sz="3200" dirty="0">
              <a:solidFill>
                <a:srgbClr val="205A73"/>
              </a:solidFill>
              <a:latin typeface="Montserrat"/>
            </a:endParaRPr>
          </a:p>
          <a:p>
            <a:r>
              <a:rPr lang="en-US" sz="3200" dirty="0">
                <a:solidFill>
                  <a:srgbClr val="205A73"/>
                </a:solidFill>
                <a:latin typeface="Montserrat"/>
              </a:rPr>
              <a:t>* Capacity is not based on a score on a mental status exam or other test or a diagnosis.</a:t>
            </a:r>
            <a:endParaRPr lang="en-US" sz="3200" dirty="0"/>
          </a:p>
        </p:txBody>
      </p:sp>
    </p:spTree>
    <p:extLst>
      <p:ext uri="{BB962C8B-B14F-4D97-AF65-F5344CB8AC3E}">
        <p14:creationId xmlns:p14="http://schemas.microsoft.com/office/powerpoint/2010/main" val="371684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4">
            <a:extLst>
              <a:ext uri="{FF2B5EF4-FFF2-40B4-BE49-F238E27FC236}">
                <a16:creationId xmlns:a16="http://schemas.microsoft.com/office/drawing/2014/main" id="{7B358121-5489-C37B-D439-86C0A9EC422D}"/>
              </a:ext>
            </a:extLst>
          </p:cNvPr>
          <p:cNvSpPr/>
          <p:nvPr/>
        </p:nvSpPr>
        <p:spPr>
          <a:xfrm>
            <a:off x="0" y="-26973"/>
            <a:ext cx="18288000" cy="3268163"/>
          </a:xfrm>
          <a:custGeom>
            <a:avLst/>
            <a:gdLst/>
            <a:ahLst/>
            <a:cxnLst/>
            <a:rect l="l" t="t" r="r" b="b"/>
            <a:pathLst>
              <a:path w="4816592" h="1045420">
                <a:moveTo>
                  <a:pt x="0" y="0"/>
                </a:moveTo>
                <a:lnTo>
                  <a:pt x="4816592" y="0"/>
                </a:lnTo>
                <a:lnTo>
                  <a:pt x="4816592" y="1045420"/>
                </a:lnTo>
                <a:lnTo>
                  <a:pt x="0" y="1045420"/>
                </a:lnTo>
                <a:close/>
              </a:path>
            </a:pathLst>
          </a:custGeom>
          <a:solidFill>
            <a:schemeClr val="accent5">
              <a:lumMod val="75000"/>
            </a:schemeClr>
          </a:solidFill>
        </p:spPr>
        <p:txBody>
          <a:bodyPr/>
          <a:lstStyle/>
          <a:p>
            <a:pPr algn="ctr"/>
            <a:endParaRPr lang="en-US" sz="9600" dirty="0">
              <a:solidFill>
                <a:schemeClr val="bg1"/>
              </a:solidFill>
              <a:latin typeface="Montserrat"/>
            </a:endParaRPr>
          </a:p>
          <a:p>
            <a:endParaRPr lang="en-US" dirty="0">
              <a:solidFill>
                <a:schemeClr val="accent5">
                  <a:lumMod val="75000"/>
                </a:schemeClr>
              </a:solidFill>
            </a:endParaRPr>
          </a:p>
        </p:txBody>
      </p:sp>
      <p:sp>
        <p:nvSpPr>
          <p:cNvPr id="15" name="TextBox 14">
            <a:extLst>
              <a:ext uri="{FF2B5EF4-FFF2-40B4-BE49-F238E27FC236}">
                <a16:creationId xmlns:a16="http://schemas.microsoft.com/office/drawing/2014/main" id="{061F2094-52C4-AF6F-0CFB-FFCE7689740A}"/>
              </a:ext>
            </a:extLst>
          </p:cNvPr>
          <p:cNvSpPr txBox="1"/>
          <p:nvPr/>
        </p:nvSpPr>
        <p:spPr>
          <a:xfrm>
            <a:off x="4576714" y="915378"/>
            <a:ext cx="9134572" cy="1446550"/>
          </a:xfrm>
          <a:prstGeom prst="rect">
            <a:avLst/>
          </a:prstGeom>
          <a:noFill/>
        </p:spPr>
        <p:txBody>
          <a:bodyPr wrap="square" rtlCol="0">
            <a:spAutoFit/>
          </a:bodyPr>
          <a:lstStyle/>
          <a:p>
            <a:pPr algn="ctr"/>
            <a:r>
              <a:rPr lang="en-US" sz="8800" dirty="0">
                <a:solidFill>
                  <a:schemeClr val="bg1"/>
                </a:solidFill>
                <a:latin typeface="Montserrat"/>
              </a:rPr>
              <a:t>Objectives</a:t>
            </a:r>
          </a:p>
        </p:txBody>
      </p:sp>
      <p:grpSp>
        <p:nvGrpSpPr>
          <p:cNvPr id="8" name="Group 2">
            <a:extLst>
              <a:ext uri="{FF2B5EF4-FFF2-40B4-BE49-F238E27FC236}">
                <a16:creationId xmlns:a16="http://schemas.microsoft.com/office/drawing/2014/main" id="{51B2452F-7FA2-00B7-0B78-116871A26264}"/>
              </a:ext>
            </a:extLst>
          </p:cNvPr>
          <p:cNvGrpSpPr/>
          <p:nvPr/>
        </p:nvGrpSpPr>
        <p:grpSpPr>
          <a:xfrm>
            <a:off x="2438400" y="3763083"/>
            <a:ext cx="1666495" cy="1666495"/>
            <a:chOff x="0" y="0"/>
            <a:chExt cx="2221993" cy="2221993"/>
          </a:xfrm>
        </p:grpSpPr>
        <p:grpSp>
          <p:nvGrpSpPr>
            <p:cNvPr id="13" name="Group 3">
              <a:extLst>
                <a:ext uri="{FF2B5EF4-FFF2-40B4-BE49-F238E27FC236}">
                  <a16:creationId xmlns:a16="http://schemas.microsoft.com/office/drawing/2014/main" id="{E32E61B6-6D25-85E8-26EE-069CCA1913DB}"/>
                </a:ext>
              </a:extLst>
            </p:cNvPr>
            <p:cNvGrpSpPr/>
            <p:nvPr/>
          </p:nvGrpSpPr>
          <p:grpSpPr>
            <a:xfrm>
              <a:off x="0" y="0"/>
              <a:ext cx="2221993" cy="2221993"/>
              <a:chOff x="0" y="0"/>
              <a:chExt cx="812800" cy="812800"/>
            </a:xfrm>
          </p:grpSpPr>
          <p:sp>
            <p:nvSpPr>
              <p:cNvPr id="16" name="Freeform 4">
                <a:extLst>
                  <a:ext uri="{FF2B5EF4-FFF2-40B4-BE49-F238E27FC236}">
                    <a16:creationId xmlns:a16="http://schemas.microsoft.com/office/drawing/2014/main" id="{845DF353-5C6C-2869-AEED-3123173FB39C}"/>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1364A"/>
              </a:solidFill>
            </p:spPr>
            <p:txBody>
              <a:bodyPr/>
              <a:lstStyle/>
              <a:p>
                <a:endParaRPr lang="en-US"/>
              </a:p>
            </p:txBody>
          </p:sp>
          <p:sp>
            <p:nvSpPr>
              <p:cNvPr id="17" name="TextBox 5">
                <a:extLst>
                  <a:ext uri="{FF2B5EF4-FFF2-40B4-BE49-F238E27FC236}">
                    <a16:creationId xmlns:a16="http://schemas.microsoft.com/office/drawing/2014/main" id="{1CC91EDE-5264-8CE3-407C-BB6EB29024E8}"/>
                  </a:ext>
                </a:extLst>
              </p:cNvPr>
              <p:cNvSpPr txBox="1"/>
              <p:nvPr/>
            </p:nvSpPr>
            <p:spPr>
              <a:xfrm>
                <a:off x="76200" y="19050"/>
                <a:ext cx="660400" cy="717550"/>
              </a:xfrm>
              <a:prstGeom prst="rect">
                <a:avLst/>
              </a:prstGeom>
            </p:spPr>
            <p:txBody>
              <a:bodyPr lIns="50800" tIns="50800" rIns="50800" bIns="50800" rtlCol="0" anchor="ctr"/>
              <a:lstStyle/>
              <a:p>
                <a:pPr algn="ctr">
                  <a:lnSpc>
                    <a:spcPts val="4287"/>
                  </a:lnSpc>
                </a:pPr>
                <a:endParaRPr/>
              </a:p>
            </p:txBody>
          </p:sp>
        </p:grpSp>
        <p:pic>
          <p:nvPicPr>
            <p:cNvPr id="14" name="Picture 6">
              <a:extLst>
                <a:ext uri="{FF2B5EF4-FFF2-40B4-BE49-F238E27FC236}">
                  <a16:creationId xmlns:a16="http://schemas.microsoft.com/office/drawing/2014/main" id="{6ED1D4D3-B0BC-9AC0-5915-C820D2620F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0967" y="185248"/>
              <a:ext cx="1620059" cy="1851496"/>
            </a:xfrm>
            <a:prstGeom prst="rect">
              <a:avLst/>
            </a:prstGeom>
          </p:spPr>
        </p:pic>
      </p:grpSp>
      <p:sp>
        <p:nvSpPr>
          <p:cNvPr id="18" name="TextBox 18">
            <a:extLst>
              <a:ext uri="{FF2B5EF4-FFF2-40B4-BE49-F238E27FC236}">
                <a16:creationId xmlns:a16="http://schemas.microsoft.com/office/drawing/2014/main" id="{BA971622-2FDE-1479-D465-AEEDC821CB69}"/>
              </a:ext>
            </a:extLst>
          </p:cNvPr>
          <p:cNvSpPr txBox="1"/>
          <p:nvPr/>
        </p:nvSpPr>
        <p:spPr>
          <a:xfrm>
            <a:off x="515481" y="6371403"/>
            <a:ext cx="5512330" cy="2114550"/>
          </a:xfrm>
          <a:prstGeom prst="rect">
            <a:avLst/>
          </a:prstGeom>
        </p:spPr>
        <p:txBody>
          <a:bodyPr wrap="square" lIns="0" tIns="0" rIns="0" bIns="0" rtlCol="0" anchor="t">
            <a:spAutoFit/>
          </a:bodyPr>
          <a:lstStyle/>
          <a:p>
            <a:pPr algn="ctr">
              <a:lnSpc>
                <a:spcPts val="4200"/>
              </a:lnSpc>
            </a:pPr>
            <a:r>
              <a:rPr lang="en-US" sz="3000" dirty="0">
                <a:solidFill>
                  <a:srgbClr val="205A73"/>
                </a:solidFill>
                <a:latin typeface="Canva Sans"/>
              </a:rPr>
              <a:t>Understand Advance Care Planning (ACP), Goals of Care (GOC), and Health Care Consent (HCC) in Ontario</a:t>
            </a:r>
          </a:p>
        </p:txBody>
      </p:sp>
      <p:grpSp>
        <p:nvGrpSpPr>
          <p:cNvPr id="19" name="Group 7">
            <a:extLst>
              <a:ext uri="{FF2B5EF4-FFF2-40B4-BE49-F238E27FC236}">
                <a16:creationId xmlns:a16="http://schemas.microsoft.com/office/drawing/2014/main" id="{9F785F89-DF39-C92F-C738-F24B71757ADB}"/>
              </a:ext>
            </a:extLst>
          </p:cNvPr>
          <p:cNvGrpSpPr/>
          <p:nvPr/>
        </p:nvGrpSpPr>
        <p:grpSpPr>
          <a:xfrm>
            <a:off x="8882252" y="3744033"/>
            <a:ext cx="1666495" cy="1666495"/>
            <a:chOff x="0" y="0"/>
            <a:chExt cx="2221993" cy="2221993"/>
          </a:xfrm>
        </p:grpSpPr>
        <p:grpSp>
          <p:nvGrpSpPr>
            <p:cNvPr id="20" name="Group 8">
              <a:extLst>
                <a:ext uri="{FF2B5EF4-FFF2-40B4-BE49-F238E27FC236}">
                  <a16:creationId xmlns:a16="http://schemas.microsoft.com/office/drawing/2014/main" id="{FD7028E6-A5D5-97A4-4966-63FCAFCABE17}"/>
                </a:ext>
              </a:extLst>
            </p:cNvPr>
            <p:cNvGrpSpPr/>
            <p:nvPr/>
          </p:nvGrpSpPr>
          <p:grpSpPr>
            <a:xfrm>
              <a:off x="0" y="0"/>
              <a:ext cx="2221993" cy="2221993"/>
              <a:chOff x="0" y="0"/>
              <a:chExt cx="812800" cy="812800"/>
            </a:xfrm>
          </p:grpSpPr>
          <p:sp>
            <p:nvSpPr>
              <p:cNvPr id="22" name="Freeform 9">
                <a:extLst>
                  <a:ext uri="{FF2B5EF4-FFF2-40B4-BE49-F238E27FC236}">
                    <a16:creationId xmlns:a16="http://schemas.microsoft.com/office/drawing/2014/main" id="{AB83414E-0236-A926-5F34-1B0D3FA63395}"/>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1364A"/>
              </a:solidFill>
            </p:spPr>
            <p:txBody>
              <a:bodyPr/>
              <a:lstStyle/>
              <a:p>
                <a:endParaRPr lang="en-US"/>
              </a:p>
            </p:txBody>
          </p:sp>
          <p:sp>
            <p:nvSpPr>
              <p:cNvPr id="23" name="TextBox 10">
                <a:extLst>
                  <a:ext uri="{FF2B5EF4-FFF2-40B4-BE49-F238E27FC236}">
                    <a16:creationId xmlns:a16="http://schemas.microsoft.com/office/drawing/2014/main" id="{8B26129A-5B6E-C0F3-6D57-ED47CA7735BF}"/>
                  </a:ext>
                </a:extLst>
              </p:cNvPr>
              <p:cNvSpPr txBox="1"/>
              <p:nvPr/>
            </p:nvSpPr>
            <p:spPr>
              <a:xfrm>
                <a:off x="76200" y="19050"/>
                <a:ext cx="660400" cy="717550"/>
              </a:xfrm>
              <a:prstGeom prst="rect">
                <a:avLst/>
              </a:prstGeom>
            </p:spPr>
            <p:txBody>
              <a:bodyPr lIns="50800" tIns="50800" rIns="50800" bIns="50800" rtlCol="0" anchor="ctr"/>
              <a:lstStyle/>
              <a:p>
                <a:pPr algn="ctr">
                  <a:lnSpc>
                    <a:spcPts val="4320"/>
                  </a:lnSpc>
                </a:pPr>
                <a:endParaRPr/>
              </a:p>
            </p:txBody>
          </p:sp>
        </p:grpSp>
        <p:pic>
          <p:nvPicPr>
            <p:cNvPr id="21" name="Picture 11">
              <a:extLst>
                <a:ext uri="{FF2B5EF4-FFF2-40B4-BE49-F238E27FC236}">
                  <a16:creationId xmlns:a16="http://schemas.microsoft.com/office/drawing/2014/main" id="{76CF63A4-8672-1A37-407E-D9051DEC0D8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64753" y="244807"/>
              <a:ext cx="1492487" cy="1715503"/>
            </a:xfrm>
            <a:prstGeom prst="rect">
              <a:avLst/>
            </a:prstGeom>
          </p:spPr>
        </p:pic>
      </p:grpSp>
      <p:grpSp>
        <p:nvGrpSpPr>
          <p:cNvPr id="34" name="Group 12">
            <a:extLst>
              <a:ext uri="{FF2B5EF4-FFF2-40B4-BE49-F238E27FC236}">
                <a16:creationId xmlns:a16="http://schemas.microsoft.com/office/drawing/2014/main" id="{9851A45E-EDBB-345F-3D25-36E6586F32FA}"/>
              </a:ext>
            </a:extLst>
          </p:cNvPr>
          <p:cNvGrpSpPr/>
          <p:nvPr/>
        </p:nvGrpSpPr>
        <p:grpSpPr>
          <a:xfrm>
            <a:off x="14786731" y="3841199"/>
            <a:ext cx="1674288" cy="1674288"/>
            <a:chOff x="0" y="0"/>
            <a:chExt cx="2232384" cy="2232384"/>
          </a:xfrm>
        </p:grpSpPr>
        <p:grpSp>
          <p:nvGrpSpPr>
            <p:cNvPr id="35" name="Group 13">
              <a:extLst>
                <a:ext uri="{FF2B5EF4-FFF2-40B4-BE49-F238E27FC236}">
                  <a16:creationId xmlns:a16="http://schemas.microsoft.com/office/drawing/2014/main" id="{2DB277EC-7EE4-7249-7F21-2A4A09EE4637}"/>
                </a:ext>
              </a:extLst>
            </p:cNvPr>
            <p:cNvGrpSpPr/>
            <p:nvPr/>
          </p:nvGrpSpPr>
          <p:grpSpPr>
            <a:xfrm>
              <a:off x="0" y="0"/>
              <a:ext cx="2232384" cy="2232384"/>
              <a:chOff x="0" y="0"/>
              <a:chExt cx="812800" cy="812800"/>
            </a:xfrm>
          </p:grpSpPr>
          <p:sp>
            <p:nvSpPr>
              <p:cNvPr id="37" name="Freeform 14">
                <a:extLst>
                  <a:ext uri="{FF2B5EF4-FFF2-40B4-BE49-F238E27FC236}">
                    <a16:creationId xmlns:a16="http://schemas.microsoft.com/office/drawing/2014/main" id="{8BE389A1-19FB-EBB3-EB83-28375D91ECFC}"/>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1364A"/>
              </a:solidFill>
            </p:spPr>
            <p:txBody>
              <a:bodyPr/>
              <a:lstStyle/>
              <a:p>
                <a:endParaRPr lang="en-US"/>
              </a:p>
            </p:txBody>
          </p:sp>
          <p:sp>
            <p:nvSpPr>
              <p:cNvPr id="38" name="TextBox 15">
                <a:extLst>
                  <a:ext uri="{FF2B5EF4-FFF2-40B4-BE49-F238E27FC236}">
                    <a16:creationId xmlns:a16="http://schemas.microsoft.com/office/drawing/2014/main" id="{F330702E-B2D8-68D4-1A9D-41501EA638C0}"/>
                  </a:ext>
                </a:extLst>
              </p:cNvPr>
              <p:cNvSpPr txBox="1"/>
              <p:nvPr/>
            </p:nvSpPr>
            <p:spPr>
              <a:xfrm>
                <a:off x="76200" y="19050"/>
                <a:ext cx="660400" cy="717550"/>
              </a:xfrm>
              <a:prstGeom prst="rect">
                <a:avLst/>
              </a:prstGeom>
            </p:spPr>
            <p:txBody>
              <a:bodyPr lIns="50800" tIns="50800" rIns="50800" bIns="50800" rtlCol="0" anchor="ctr"/>
              <a:lstStyle/>
              <a:p>
                <a:pPr algn="ctr">
                  <a:lnSpc>
                    <a:spcPts val="4356"/>
                  </a:lnSpc>
                </a:pPr>
                <a:endParaRPr/>
              </a:p>
            </p:txBody>
          </p:sp>
        </p:grpSp>
        <p:pic>
          <p:nvPicPr>
            <p:cNvPr id="36" name="Picture 16">
              <a:extLst>
                <a:ext uri="{FF2B5EF4-FFF2-40B4-BE49-F238E27FC236}">
                  <a16:creationId xmlns:a16="http://schemas.microsoft.com/office/drawing/2014/main" id="{DF38C2EB-DD60-AD07-B039-27B9FFA39AE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96802" y="386426"/>
              <a:ext cx="1838780" cy="1459532"/>
            </a:xfrm>
            <a:prstGeom prst="rect">
              <a:avLst/>
            </a:prstGeom>
          </p:spPr>
        </p:pic>
      </p:grpSp>
      <p:sp>
        <p:nvSpPr>
          <p:cNvPr id="44" name="TextBox 43">
            <a:extLst>
              <a:ext uri="{FF2B5EF4-FFF2-40B4-BE49-F238E27FC236}">
                <a16:creationId xmlns:a16="http://schemas.microsoft.com/office/drawing/2014/main" id="{314955E9-E63C-6A7A-CE72-6D49B4302F45}"/>
              </a:ext>
            </a:extLst>
          </p:cNvPr>
          <p:cNvSpPr txBox="1"/>
          <p:nvPr/>
        </p:nvSpPr>
        <p:spPr>
          <a:xfrm>
            <a:off x="6857998" y="6322958"/>
            <a:ext cx="5715000" cy="1674561"/>
          </a:xfrm>
          <a:prstGeom prst="rect">
            <a:avLst/>
          </a:prstGeom>
          <a:noFill/>
        </p:spPr>
        <p:txBody>
          <a:bodyPr wrap="square" rtlCol="0">
            <a:spAutoFit/>
          </a:bodyPr>
          <a:lstStyle/>
          <a:p>
            <a:pPr algn="ctr">
              <a:lnSpc>
                <a:spcPts val="4200"/>
              </a:lnSpc>
            </a:pPr>
            <a:r>
              <a:rPr lang="en-US" sz="3000" dirty="0">
                <a:solidFill>
                  <a:srgbClr val="205A73"/>
                </a:solidFill>
                <a:latin typeface="Canva Sans"/>
              </a:rPr>
              <a:t>Know how to confirm a</a:t>
            </a:r>
          </a:p>
          <a:p>
            <a:pPr algn="ctr">
              <a:lnSpc>
                <a:spcPts val="4200"/>
              </a:lnSpc>
            </a:pPr>
            <a:r>
              <a:rPr lang="en-US" sz="3000" dirty="0">
                <a:solidFill>
                  <a:srgbClr val="205A73"/>
                </a:solidFill>
                <a:latin typeface="Canva Sans"/>
              </a:rPr>
              <a:t>Substitute Decision Maker(s)</a:t>
            </a:r>
          </a:p>
          <a:p>
            <a:pPr algn="ctr">
              <a:lnSpc>
                <a:spcPts val="4200"/>
              </a:lnSpc>
            </a:pPr>
            <a:r>
              <a:rPr lang="en-US" sz="3000" dirty="0">
                <a:solidFill>
                  <a:srgbClr val="205A73"/>
                </a:solidFill>
                <a:latin typeface="Canva Sans"/>
              </a:rPr>
              <a:t>(SDMs)</a:t>
            </a:r>
            <a:endParaRPr lang="en-US" sz="3000" dirty="0"/>
          </a:p>
        </p:txBody>
      </p:sp>
      <p:sp>
        <p:nvSpPr>
          <p:cNvPr id="45" name="TextBox 44">
            <a:extLst>
              <a:ext uri="{FF2B5EF4-FFF2-40B4-BE49-F238E27FC236}">
                <a16:creationId xmlns:a16="http://schemas.microsoft.com/office/drawing/2014/main" id="{DAC5F4CE-971B-6A75-4BCC-46BBF635A642}"/>
              </a:ext>
            </a:extLst>
          </p:cNvPr>
          <p:cNvSpPr txBox="1"/>
          <p:nvPr/>
        </p:nvSpPr>
        <p:spPr>
          <a:xfrm>
            <a:off x="13106400" y="6322958"/>
            <a:ext cx="4666119" cy="2211439"/>
          </a:xfrm>
          <a:prstGeom prst="rect">
            <a:avLst/>
          </a:prstGeom>
          <a:noFill/>
        </p:spPr>
        <p:txBody>
          <a:bodyPr wrap="square" rtlCol="0">
            <a:spAutoFit/>
          </a:bodyPr>
          <a:lstStyle/>
          <a:p>
            <a:pPr algn="ctr">
              <a:lnSpc>
                <a:spcPts val="4200"/>
              </a:lnSpc>
            </a:pPr>
            <a:r>
              <a:rPr lang="en-US" sz="3000" dirty="0">
                <a:solidFill>
                  <a:srgbClr val="205A73"/>
                </a:solidFill>
                <a:latin typeface="Canva Sans"/>
              </a:rPr>
              <a:t>Having the right conversation at the right time with the right people</a:t>
            </a:r>
          </a:p>
        </p:txBody>
      </p:sp>
    </p:spTree>
    <p:extLst>
      <p:ext uri="{BB962C8B-B14F-4D97-AF65-F5344CB8AC3E}">
        <p14:creationId xmlns:p14="http://schemas.microsoft.com/office/powerpoint/2010/main" val="3783882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3" name="Freeform 3"/>
          <p:cNvSpPr/>
          <p:nvPr/>
        </p:nvSpPr>
        <p:spPr>
          <a:xfrm>
            <a:off x="-1" y="0"/>
            <a:ext cx="18287996" cy="2400300"/>
          </a:xfrm>
          <a:custGeom>
            <a:avLst/>
            <a:gdLst/>
            <a:ahLst/>
            <a:cxnLst/>
            <a:rect l="l" t="t" r="r" b="b"/>
            <a:pathLst>
              <a:path w="4816592" h="833325">
                <a:moveTo>
                  <a:pt x="0" y="0"/>
                </a:moveTo>
                <a:lnTo>
                  <a:pt x="4816592" y="0"/>
                </a:lnTo>
                <a:lnTo>
                  <a:pt x="4816592" y="833325"/>
                </a:lnTo>
                <a:lnTo>
                  <a:pt x="0" y="833325"/>
                </a:lnTo>
                <a:close/>
              </a:path>
            </a:pathLst>
          </a:custGeom>
          <a:solidFill>
            <a:srgbClr val="1C8203"/>
          </a:solidFill>
        </p:spPr>
        <p:txBody>
          <a:bodyPr/>
          <a:lstStyle/>
          <a:p>
            <a:endParaRPr lang="en-US" dirty="0"/>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80586" y="3568736"/>
            <a:ext cx="1659948" cy="1659948"/>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80586" y="6882012"/>
            <a:ext cx="1659948" cy="1659948"/>
          </a:xfrm>
          <a:prstGeom prst="rect">
            <a:avLst/>
          </a:prstGeom>
        </p:spPr>
      </p:pic>
      <p:sp>
        <p:nvSpPr>
          <p:cNvPr id="7" name="TextBox 7"/>
          <p:cNvSpPr txBox="1"/>
          <p:nvPr/>
        </p:nvSpPr>
        <p:spPr>
          <a:xfrm>
            <a:off x="1104076" y="419892"/>
            <a:ext cx="16079837" cy="1409029"/>
          </a:xfrm>
          <a:prstGeom prst="rect">
            <a:avLst/>
          </a:prstGeom>
        </p:spPr>
        <p:txBody>
          <a:bodyPr lIns="0" tIns="0" rIns="0" bIns="0" rtlCol="0" anchor="t">
            <a:spAutoFit/>
          </a:bodyPr>
          <a:lstStyle/>
          <a:p>
            <a:pPr algn="ctr">
              <a:lnSpc>
                <a:spcPts val="11586"/>
              </a:lnSpc>
            </a:pPr>
            <a:r>
              <a:rPr lang="en-US" sz="8276" dirty="0">
                <a:solidFill>
                  <a:srgbClr val="FFFFFF"/>
                </a:solidFill>
                <a:latin typeface="Montserrat"/>
              </a:rPr>
              <a:t>Incapable Person’s Rights</a:t>
            </a:r>
          </a:p>
        </p:txBody>
      </p:sp>
      <p:sp>
        <p:nvSpPr>
          <p:cNvPr id="8" name="TextBox 8"/>
          <p:cNvSpPr txBox="1"/>
          <p:nvPr/>
        </p:nvSpPr>
        <p:spPr>
          <a:xfrm>
            <a:off x="914399" y="3984883"/>
            <a:ext cx="18288000" cy="611129"/>
          </a:xfrm>
          <a:prstGeom prst="rect">
            <a:avLst/>
          </a:prstGeom>
        </p:spPr>
        <p:txBody>
          <a:bodyPr lIns="0" tIns="0" rIns="0" bIns="0" rtlCol="0" anchor="t">
            <a:spAutoFit/>
          </a:bodyPr>
          <a:lstStyle/>
          <a:p>
            <a:pPr algn="ctr">
              <a:lnSpc>
                <a:spcPts val="5320"/>
              </a:lnSpc>
            </a:pPr>
            <a:r>
              <a:rPr lang="en-US" sz="3200" dirty="0">
                <a:solidFill>
                  <a:srgbClr val="205A73"/>
                </a:solidFill>
                <a:latin typeface="Montserrat"/>
              </a:rPr>
              <a:t>Must be informed that an SDM has been appointed to make their decisions</a:t>
            </a:r>
          </a:p>
        </p:txBody>
      </p:sp>
      <p:sp>
        <p:nvSpPr>
          <p:cNvPr id="15" name="TextBox 14">
            <a:extLst>
              <a:ext uri="{FF2B5EF4-FFF2-40B4-BE49-F238E27FC236}">
                <a16:creationId xmlns:a16="http://schemas.microsoft.com/office/drawing/2014/main" id="{82A3E30B-1689-1B5B-902B-6DB5C6C57CE1}"/>
              </a:ext>
            </a:extLst>
          </p:cNvPr>
          <p:cNvSpPr txBox="1"/>
          <p:nvPr/>
        </p:nvSpPr>
        <p:spPr>
          <a:xfrm>
            <a:off x="2282824" y="6972300"/>
            <a:ext cx="15551151" cy="1569660"/>
          </a:xfrm>
          <a:prstGeom prst="rect">
            <a:avLst/>
          </a:prstGeom>
          <a:noFill/>
        </p:spPr>
        <p:txBody>
          <a:bodyPr wrap="square">
            <a:spAutoFit/>
          </a:bodyPr>
          <a:lstStyle/>
          <a:p>
            <a:r>
              <a:rPr lang="en-US" sz="3200" dirty="0">
                <a:solidFill>
                  <a:srgbClr val="205A73"/>
                </a:solidFill>
                <a:latin typeface="Montserrat"/>
              </a:rPr>
              <a:t>Reserve the right to appeal the appointment of an SDM or findings of incapacity to the Consent and Capacity Board (CCB). If needed , they must be assisted in appealing to the CCB.</a:t>
            </a:r>
          </a:p>
        </p:txBody>
      </p:sp>
    </p:spTree>
    <p:extLst>
      <p:ext uri="{BB962C8B-B14F-4D97-AF65-F5344CB8AC3E}">
        <p14:creationId xmlns:p14="http://schemas.microsoft.com/office/powerpoint/2010/main" val="2128032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3" name="Freeform 3"/>
          <p:cNvSpPr/>
          <p:nvPr/>
        </p:nvSpPr>
        <p:spPr>
          <a:xfrm>
            <a:off x="-1" y="6724"/>
            <a:ext cx="18287996" cy="2393576"/>
          </a:xfrm>
          <a:custGeom>
            <a:avLst/>
            <a:gdLst/>
            <a:ahLst/>
            <a:cxnLst/>
            <a:rect l="l" t="t" r="r" b="b"/>
            <a:pathLst>
              <a:path w="4816592" h="833325">
                <a:moveTo>
                  <a:pt x="0" y="0"/>
                </a:moveTo>
                <a:lnTo>
                  <a:pt x="4816592" y="0"/>
                </a:lnTo>
                <a:lnTo>
                  <a:pt x="4816592" y="833325"/>
                </a:lnTo>
                <a:lnTo>
                  <a:pt x="0" y="833325"/>
                </a:lnTo>
                <a:close/>
              </a:path>
            </a:pathLst>
          </a:custGeom>
          <a:solidFill>
            <a:srgbClr val="1C8203"/>
          </a:solidFill>
        </p:spPr>
        <p:txBody>
          <a:bodyPr/>
          <a:lstStyle/>
          <a:p>
            <a:endParaRPr lang="en-US" dirty="0"/>
          </a:p>
        </p:txBody>
      </p:sp>
      <p:sp>
        <p:nvSpPr>
          <p:cNvPr id="7" name="TextBox 7"/>
          <p:cNvSpPr txBox="1"/>
          <p:nvPr/>
        </p:nvSpPr>
        <p:spPr>
          <a:xfrm>
            <a:off x="1104076" y="419892"/>
            <a:ext cx="16079837" cy="1409029"/>
          </a:xfrm>
          <a:prstGeom prst="rect">
            <a:avLst/>
          </a:prstGeom>
        </p:spPr>
        <p:txBody>
          <a:bodyPr lIns="0" tIns="0" rIns="0" bIns="0" rtlCol="0" anchor="t">
            <a:spAutoFit/>
          </a:bodyPr>
          <a:lstStyle/>
          <a:p>
            <a:pPr algn="ctr">
              <a:lnSpc>
                <a:spcPts val="11586"/>
              </a:lnSpc>
            </a:pPr>
            <a:r>
              <a:rPr lang="en-US" sz="8276" dirty="0">
                <a:solidFill>
                  <a:srgbClr val="FFFFFF"/>
                </a:solidFill>
                <a:latin typeface="Montserrat"/>
              </a:rPr>
              <a:t>Applying to the CCB</a:t>
            </a:r>
          </a:p>
        </p:txBody>
      </p:sp>
      <p:graphicFrame>
        <p:nvGraphicFramePr>
          <p:cNvPr id="9" name="Diagram 8">
            <a:extLst>
              <a:ext uri="{FF2B5EF4-FFF2-40B4-BE49-F238E27FC236}">
                <a16:creationId xmlns:a16="http://schemas.microsoft.com/office/drawing/2014/main" id="{8FB73D5A-8E33-8A23-6FFB-3DAC26B5E968}"/>
              </a:ext>
            </a:extLst>
          </p:cNvPr>
          <p:cNvGraphicFramePr/>
          <p:nvPr>
            <p:extLst>
              <p:ext uri="{D42A27DB-BD31-4B8C-83A1-F6EECF244321}">
                <p14:modId xmlns:p14="http://schemas.microsoft.com/office/powerpoint/2010/main" val="2003793816"/>
              </p:ext>
            </p:extLst>
          </p:nvPr>
        </p:nvGraphicFramePr>
        <p:xfrm>
          <a:off x="2857494" y="2242089"/>
          <a:ext cx="12573000" cy="2554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1069A5C2-C49B-A415-B240-9A81A81536E4}"/>
              </a:ext>
            </a:extLst>
          </p:cNvPr>
          <p:cNvSpPr txBox="1"/>
          <p:nvPr/>
        </p:nvSpPr>
        <p:spPr>
          <a:xfrm>
            <a:off x="1449659" y="2876172"/>
            <a:ext cx="15852964" cy="1569660"/>
          </a:xfrm>
          <a:prstGeom prst="rect">
            <a:avLst/>
          </a:prstGeom>
          <a:noFill/>
        </p:spPr>
        <p:txBody>
          <a:bodyPr wrap="square" rtlCol="0">
            <a:spAutoFit/>
          </a:bodyPr>
          <a:lstStyle/>
          <a:p>
            <a:r>
              <a:rPr lang="en-US" sz="3200" dirty="0">
                <a:solidFill>
                  <a:srgbClr val="205A73"/>
                </a:solidFill>
                <a:latin typeface="Montserrat"/>
              </a:rPr>
              <a:t>A client applies to:</a:t>
            </a:r>
          </a:p>
          <a:p>
            <a:pPr marL="457200" indent="-457200">
              <a:buFont typeface="Arial" panose="020B0604020202020204" pitchFamily="34" charset="0"/>
              <a:buChar char="•"/>
            </a:pPr>
            <a:r>
              <a:rPr lang="en-US" sz="3200" dirty="0">
                <a:solidFill>
                  <a:srgbClr val="205A73"/>
                </a:solidFill>
                <a:latin typeface="Montserrat"/>
              </a:rPr>
              <a:t>Challenge finding of incapacity (Form A)</a:t>
            </a:r>
          </a:p>
          <a:p>
            <a:pPr marL="457200" indent="-457200">
              <a:buFont typeface="Arial" panose="020B0604020202020204" pitchFamily="34" charset="0"/>
              <a:buChar char="•"/>
            </a:pPr>
            <a:r>
              <a:rPr lang="en-US" sz="3200" dirty="0">
                <a:solidFill>
                  <a:srgbClr val="205A73"/>
                </a:solidFill>
                <a:latin typeface="Montserrat"/>
              </a:rPr>
              <a:t>Dispute or change appointment of an SDM (Form B)</a:t>
            </a:r>
          </a:p>
        </p:txBody>
      </p:sp>
      <p:sp>
        <p:nvSpPr>
          <p:cNvPr id="5" name="TextBox 4">
            <a:extLst>
              <a:ext uri="{FF2B5EF4-FFF2-40B4-BE49-F238E27FC236}">
                <a16:creationId xmlns:a16="http://schemas.microsoft.com/office/drawing/2014/main" id="{A4FCBF89-87D6-A8E7-4F8F-97C10757F067}"/>
              </a:ext>
            </a:extLst>
          </p:cNvPr>
          <p:cNvSpPr txBox="1"/>
          <p:nvPr/>
        </p:nvSpPr>
        <p:spPr>
          <a:xfrm>
            <a:off x="1449659" y="5415444"/>
            <a:ext cx="15087600" cy="1569660"/>
          </a:xfrm>
          <a:prstGeom prst="rect">
            <a:avLst/>
          </a:prstGeom>
          <a:noFill/>
        </p:spPr>
        <p:txBody>
          <a:bodyPr wrap="square" rtlCol="0">
            <a:spAutoFit/>
          </a:bodyPr>
          <a:lstStyle/>
          <a:p>
            <a:r>
              <a:rPr lang="en-US" sz="3200" dirty="0">
                <a:solidFill>
                  <a:srgbClr val="205A73"/>
                </a:solidFill>
                <a:latin typeface="Montserrat"/>
              </a:rPr>
              <a:t>An SDM applies to:</a:t>
            </a:r>
          </a:p>
          <a:p>
            <a:pPr marL="457200" indent="-457200">
              <a:buFont typeface="Arial" panose="020B0604020202020204" pitchFamily="34" charset="0"/>
              <a:buChar char="•"/>
            </a:pPr>
            <a:r>
              <a:rPr lang="en-US" sz="3200" dirty="0">
                <a:solidFill>
                  <a:srgbClr val="205A73"/>
                </a:solidFill>
                <a:latin typeface="Montserrat"/>
              </a:rPr>
              <a:t>Clarify the applicability of previously expressed wishes (Form D)</a:t>
            </a:r>
          </a:p>
          <a:p>
            <a:pPr marL="457200" indent="-457200">
              <a:buFont typeface="Arial" panose="020B0604020202020204" pitchFamily="34" charset="0"/>
              <a:buChar char="•"/>
            </a:pPr>
            <a:r>
              <a:rPr lang="en-US" sz="3200" dirty="0">
                <a:solidFill>
                  <a:srgbClr val="205A73"/>
                </a:solidFill>
                <a:latin typeface="Montserrat"/>
              </a:rPr>
              <a:t>Depart from previously expressed wishes (Form E)</a:t>
            </a:r>
            <a:endParaRPr lang="en-US" sz="3200" dirty="0"/>
          </a:p>
        </p:txBody>
      </p:sp>
      <p:sp>
        <p:nvSpPr>
          <p:cNvPr id="6" name="TextBox 5">
            <a:extLst>
              <a:ext uri="{FF2B5EF4-FFF2-40B4-BE49-F238E27FC236}">
                <a16:creationId xmlns:a16="http://schemas.microsoft.com/office/drawing/2014/main" id="{5630BDD7-22B4-53CA-BF84-4893CF9EAD66}"/>
              </a:ext>
            </a:extLst>
          </p:cNvPr>
          <p:cNvSpPr txBox="1"/>
          <p:nvPr/>
        </p:nvSpPr>
        <p:spPr>
          <a:xfrm>
            <a:off x="1449659" y="7908945"/>
            <a:ext cx="14323741" cy="1354217"/>
          </a:xfrm>
          <a:prstGeom prst="rect">
            <a:avLst/>
          </a:prstGeom>
          <a:noFill/>
        </p:spPr>
        <p:txBody>
          <a:bodyPr wrap="square" rtlCol="0">
            <a:spAutoFit/>
          </a:bodyPr>
          <a:lstStyle/>
          <a:p>
            <a:r>
              <a:rPr lang="en-US" sz="3200" dirty="0">
                <a:solidFill>
                  <a:srgbClr val="205A73"/>
                </a:solidFill>
                <a:latin typeface="Montserrat"/>
              </a:rPr>
              <a:t>A health practitioner applies to:</a:t>
            </a:r>
          </a:p>
          <a:p>
            <a:pPr marL="457200" indent="-457200">
              <a:buFont typeface="Arial" panose="020B0604020202020204" pitchFamily="34" charset="0"/>
              <a:buChar char="•"/>
            </a:pPr>
            <a:r>
              <a:rPr lang="en-US" sz="3200" dirty="0">
                <a:solidFill>
                  <a:srgbClr val="205A73"/>
                </a:solidFill>
                <a:latin typeface="Montserrat"/>
              </a:rPr>
              <a:t>Review if an SDM is complying with their responsibilities (Form G)</a:t>
            </a:r>
            <a:endParaRPr lang="en-US" sz="3200" dirty="0"/>
          </a:p>
          <a:p>
            <a:endParaRPr lang="en-US" dirty="0"/>
          </a:p>
        </p:txBody>
      </p:sp>
    </p:spTree>
    <p:extLst>
      <p:ext uri="{BB962C8B-B14F-4D97-AF65-F5344CB8AC3E}">
        <p14:creationId xmlns:p14="http://schemas.microsoft.com/office/powerpoint/2010/main" val="830453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3" name="Freeform 3"/>
          <p:cNvSpPr/>
          <p:nvPr/>
        </p:nvSpPr>
        <p:spPr>
          <a:xfrm>
            <a:off x="-1" y="6724"/>
            <a:ext cx="18287996" cy="2393576"/>
          </a:xfrm>
          <a:custGeom>
            <a:avLst/>
            <a:gdLst/>
            <a:ahLst/>
            <a:cxnLst/>
            <a:rect l="l" t="t" r="r" b="b"/>
            <a:pathLst>
              <a:path w="4816592" h="833325">
                <a:moveTo>
                  <a:pt x="0" y="0"/>
                </a:moveTo>
                <a:lnTo>
                  <a:pt x="4816592" y="0"/>
                </a:lnTo>
                <a:lnTo>
                  <a:pt x="4816592" y="833325"/>
                </a:lnTo>
                <a:lnTo>
                  <a:pt x="0" y="833325"/>
                </a:lnTo>
                <a:close/>
              </a:path>
            </a:pathLst>
          </a:custGeom>
          <a:solidFill>
            <a:srgbClr val="1C8203"/>
          </a:solidFill>
        </p:spPr>
        <p:txBody>
          <a:bodyPr/>
          <a:lstStyle/>
          <a:p>
            <a:endParaRPr lang="en-US" dirty="0"/>
          </a:p>
        </p:txBody>
      </p:sp>
      <p:sp>
        <p:nvSpPr>
          <p:cNvPr id="7" name="TextBox 7"/>
          <p:cNvSpPr txBox="1"/>
          <p:nvPr/>
        </p:nvSpPr>
        <p:spPr>
          <a:xfrm>
            <a:off x="1104076" y="419892"/>
            <a:ext cx="16079837" cy="1409029"/>
          </a:xfrm>
          <a:prstGeom prst="rect">
            <a:avLst/>
          </a:prstGeom>
        </p:spPr>
        <p:txBody>
          <a:bodyPr lIns="0" tIns="0" rIns="0" bIns="0" rtlCol="0" anchor="t">
            <a:spAutoFit/>
          </a:bodyPr>
          <a:lstStyle/>
          <a:p>
            <a:pPr algn="ctr">
              <a:lnSpc>
                <a:spcPts val="11586"/>
              </a:lnSpc>
            </a:pPr>
            <a:r>
              <a:rPr lang="en-US" sz="8276" dirty="0">
                <a:solidFill>
                  <a:srgbClr val="FFFFFF"/>
                </a:solidFill>
                <a:latin typeface="Montserrat"/>
              </a:rPr>
              <a:t>CCB Process</a:t>
            </a:r>
          </a:p>
        </p:txBody>
      </p:sp>
      <p:graphicFrame>
        <p:nvGraphicFramePr>
          <p:cNvPr id="9" name="Diagram 8">
            <a:extLst>
              <a:ext uri="{FF2B5EF4-FFF2-40B4-BE49-F238E27FC236}">
                <a16:creationId xmlns:a16="http://schemas.microsoft.com/office/drawing/2014/main" id="{8FB73D5A-8E33-8A23-6FFB-3DAC26B5E968}"/>
              </a:ext>
            </a:extLst>
          </p:cNvPr>
          <p:cNvGraphicFramePr/>
          <p:nvPr>
            <p:extLst>
              <p:ext uri="{D42A27DB-BD31-4B8C-83A1-F6EECF244321}">
                <p14:modId xmlns:p14="http://schemas.microsoft.com/office/powerpoint/2010/main" val="3401962868"/>
              </p:ext>
            </p:extLst>
          </p:nvPr>
        </p:nvGraphicFramePr>
        <p:xfrm>
          <a:off x="2857494" y="2242089"/>
          <a:ext cx="12573000" cy="2554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1069A5C2-C49B-A415-B240-9A81A81536E4}"/>
              </a:ext>
            </a:extLst>
          </p:cNvPr>
          <p:cNvSpPr txBox="1"/>
          <p:nvPr/>
        </p:nvSpPr>
        <p:spPr>
          <a:xfrm>
            <a:off x="1217512" y="4750331"/>
            <a:ext cx="15852964" cy="5509200"/>
          </a:xfrm>
          <a:prstGeom prst="rect">
            <a:avLst/>
          </a:prstGeom>
          <a:noFill/>
        </p:spPr>
        <p:txBody>
          <a:bodyPr wrap="square" rtlCol="0">
            <a:spAutoFit/>
          </a:bodyPr>
          <a:lstStyle/>
          <a:p>
            <a:r>
              <a:rPr lang="en-US" sz="3200" dirty="0">
                <a:solidFill>
                  <a:srgbClr val="205A73"/>
                </a:solidFill>
                <a:latin typeface="Montserrat"/>
              </a:rPr>
              <a:t>The CCB is an independent body of provincial government.</a:t>
            </a:r>
          </a:p>
          <a:p>
            <a:endParaRPr lang="en-US" sz="3200" dirty="0">
              <a:solidFill>
                <a:srgbClr val="205A73"/>
              </a:solidFill>
              <a:latin typeface="Montserrat"/>
            </a:endParaRPr>
          </a:p>
          <a:p>
            <a:r>
              <a:rPr lang="en-US" sz="3200" dirty="0">
                <a:solidFill>
                  <a:srgbClr val="205A73"/>
                </a:solidFill>
                <a:latin typeface="Montserrat"/>
              </a:rPr>
              <a:t>Each party may attend the hearing and invite anyone they want to come. Hearings must be held within 7 days of request.</a:t>
            </a:r>
          </a:p>
          <a:p>
            <a:endParaRPr lang="en-US" sz="3200" dirty="0">
              <a:solidFill>
                <a:srgbClr val="205A73"/>
              </a:solidFill>
              <a:latin typeface="Montserrat"/>
            </a:endParaRPr>
          </a:p>
          <a:p>
            <a:r>
              <a:rPr lang="en-US" sz="3200" dirty="0">
                <a:solidFill>
                  <a:srgbClr val="205A73"/>
                </a:solidFill>
                <a:latin typeface="Montserrat"/>
              </a:rPr>
              <a:t>Each party may have a lawyer, call witnesses and bring documents. Each party and the Board members will ask questions of each witness.</a:t>
            </a:r>
          </a:p>
          <a:p>
            <a:endParaRPr lang="en-US" sz="3200" dirty="0">
              <a:solidFill>
                <a:srgbClr val="205A73"/>
              </a:solidFill>
              <a:latin typeface="Montserrat"/>
            </a:endParaRPr>
          </a:p>
          <a:p>
            <a:r>
              <a:rPr lang="en-US" sz="3200" dirty="0">
                <a:solidFill>
                  <a:srgbClr val="205A73"/>
                </a:solidFill>
                <a:latin typeface="Montserrat"/>
              </a:rPr>
              <a:t>The Board will meet in private to make its decision which will be issued within one day. Any of the parties may appeal the Board’s decision to the Superior Court of Justice.</a:t>
            </a:r>
            <a:endParaRPr lang="en-US" dirty="0"/>
          </a:p>
        </p:txBody>
      </p:sp>
    </p:spTree>
    <p:extLst>
      <p:ext uri="{BB962C8B-B14F-4D97-AF65-F5344CB8AC3E}">
        <p14:creationId xmlns:p14="http://schemas.microsoft.com/office/powerpoint/2010/main" val="596394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3" name="Freeform 3"/>
          <p:cNvSpPr/>
          <p:nvPr/>
        </p:nvSpPr>
        <p:spPr>
          <a:xfrm>
            <a:off x="-1" y="6724"/>
            <a:ext cx="18287996" cy="2393576"/>
          </a:xfrm>
          <a:custGeom>
            <a:avLst/>
            <a:gdLst/>
            <a:ahLst/>
            <a:cxnLst/>
            <a:rect l="l" t="t" r="r" b="b"/>
            <a:pathLst>
              <a:path w="4816592" h="833325">
                <a:moveTo>
                  <a:pt x="0" y="0"/>
                </a:moveTo>
                <a:lnTo>
                  <a:pt x="4816592" y="0"/>
                </a:lnTo>
                <a:lnTo>
                  <a:pt x="4816592" y="833325"/>
                </a:lnTo>
                <a:lnTo>
                  <a:pt x="0" y="833325"/>
                </a:lnTo>
                <a:close/>
              </a:path>
            </a:pathLst>
          </a:custGeom>
          <a:solidFill>
            <a:srgbClr val="1C8203"/>
          </a:solidFill>
        </p:spPr>
        <p:txBody>
          <a:bodyPr/>
          <a:lstStyle/>
          <a:p>
            <a:endParaRPr lang="en-US" dirty="0"/>
          </a:p>
        </p:txBody>
      </p:sp>
      <p:sp>
        <p:nvSpPr>
          <p:cNvPr id="7" name="TextBox 7"/>
          <p:cNvSpPr txBox="1"/>
          <p:nvPr/>
        </p:nvSpPr>
        <p:spPr>
          <a:xfrm>
            <a:off x="1104076" y="419892"/>
            <a:ext cx="16079837" cy="1409029"/>
          </a:xfrm>
          <a:prstGeom prst="rect">
            <a:avLst/>
          </a:prstGeom>
        </p:spPr>
        <p:txBody>
          <a:bodyPr lIns="0" tIns="0" rIns="0" bIns="0" rtlCol="0" anchor="t">
            <a:spAutoFit/>
          </a:bodyPr>
          <a:lstStyle/>
          <a:p>
            <a:pPr algn="ctr">
              <a:lnSpc>
                <a:spcPts val="11586"/>
              </a:lnSpc>
            </a:pPr>
            <a:r>
              <a:rPr lang="en-US" sz="8276" dirty="0">
                <a:solidFill>
                  <a:srgbClr val="FFFFFF"/>
                </a:solidFill>
                <a:latin typeface="Montserrat"/>
              </a:rPr>
              <a:t>SDM Conflicts</a:t>
            </a:r>
          </a:p>
        </p:txBody>
      </p:sp>
      <p:sp>
        <p:nvSpPr>
          <p:cNvPr id="11" name="TextBox 10">
            <a:extLst>
              <a:ext uri="{FF2B5EF4-FFF2-40B4-BE49-F238E27FC236}">
                <a16:creationId xmlns:a16="http://schemas.microsoft.com/office/drawing/2014/main" id="{1069A5C2-C49B-A415-B240-9A81A81536E4}"/>
              </a:ext>
            </a:extLst>
          </p:cNvPr>
          <p:cNvSpPr txBox="1"/>
          <p:nvPr/>
        </p:nvSpPr>
        <p:spPr>
          <a:xfrm>
            <a:off x="2819400" y="4000500"/>
            <a:ext cx="15852964" cy="4524315"/>
          </a:xfrm>
          <a:prstGeom prst="rect">
            <a:avLst/>
          </a:prstGeom>
          <a:noFill/>
        </p:spPr>
        <p:txBody>
          <a:bodyPr wrap="square" rtlCol="0">
            <a:spAutoFit/>
          </a:bodyPr>
          <a:lstStyle/>
          <a:p>
            <a:r>
              <a:rPr lang="en-US" sz="3200" dirty="0">
                <a:solidFill>
                  <a:srgbClr val="205A73"/>
                </a:solidFill>
                <a:latin typeface="Montserrat"/>
              </a:rPr>
              <a:t>When an SDM is not acting in the best interests of an incapable person </a:t>
            </a:r>
          </a:p>
          <a:p>
            <a:pPr marL="457200" indent="-457200">
              <a:buFont typeface="Arial" panose="020B0604020202020204" pitchFamily="34" charset="0"/>
              <a:buChar char="•"/>
            </a:pPr>
            <a:r>
              <a:rPr lang="en-US" sz="3200" dirty="0">
                <a:solidFill>
                  <a:srgbClr val="205A73"/>
                </a:solidFill>
                <a:latin typeface="Montserrat"/>
              </a:rPr>
              <a:t>an application can be filed to the Consent and Capacity Board</a:t>
            </a:r>
          </a:p>
          <a:p>
            <a:endParaRPr lang="en-US" sz="3200" dirty="0">
              <a:solidFill>
                <a:srgbClr val="205A73"/>
              </a:solidFill>
              <a:latin typeface="Montserrat"/>
            </a:endParaRPr>
          </a:p>
          <a:p>
            <a:endParaRPr lang="en-US" sz="3200" dirty="0">
              <a:solidFill>
                <a:srgbClr val="205A73"/>
              </a:solidFill>
              <a:latin typeface="Montserrat"/>
            </a:endParaRPr>
          </a:p>
          <a:p>
            <a:endParaRPr lang="en-US" sz="3200" dirty="0">
              <a:solidFill>
                <a:srgbClr val="205A73"/>
              </a:solidFill>
              <a:latin typeface="Montserrat"/>
            </a:endParaRPr>
          </a:p>
          <a:p>
            <a:endParaRPr lang="en-US" sz="3200" dirty="0">
              <a:solidFill>
                <a:srgbClr val="205A73"/>
              </a:solidFill>
              <a:latin typeface="Montserrat"/>
            </a:endParaRPr>
          </a:p>
          <a:p>
            <a:r>
              <a:rPr lang="en-US" sz="3200" dirty="0">
                <a:solidFill>
                  <a:srgbClr val="205A73"/>
                </a:solidFill>
                <a:latin typeface="Montserrat"/>
              </a:rPr>
              <a:t>When SDMs cannot agree on treatment options</a:t>
            </a:r>
          </a:p>
          <a:p>
            <a:pPr marL="457200" indent="-457200">
              <a:buFont typeface="Arial" panose="020B0604020202020204" pitchFamily="34" charset="0"/>
              <a:buChar char="•"/>
            </a:pPr>
            <a:r>
              <a:rPr lang="en-US" sz="3200" dirty="0">
                <a:solidFill>
                  <a:srgbClr val="205A73"/>
                </a:solidFill>
                <a:latin typeface="Montserrat"/>
              </a:rPr>
              <a:t>The Public Guardian and Trustee may be asked to decide instead</a:t>
            </a:r>
          </a:p>
          <a:p>
            <a:endParaRPr lang="en-US" sz="3200" dirty="0">
              <a:solidFill>
                <a:srgbClr val="205A73"/>
              </a:solidFill>
              <a:latin typeface="Montserrat"/>
            </a:endParaRPr>
          </a:p>
        </p:txBody>
      </p:sp>
      <p:pic>
        <p:nvPicPr>
          <p:cNvPr id="2" name="Picture 5">
            <a:extLst>
              <a:ext uri="{FF2B5EF4-FFF2-40B4-BE49-F238E27FC236}">
                <a16:creationId xmlns:a16="http://schemas.microsoft.com/office/drawing/2014/main" id="{C731F033-69B1-ED85-3D28-D8266324BC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18893" y="3764321"/>
            <a:ext cx="1659948" cy="1659948"/>
          </a:xfrm>
          <a:prstGeom prst="rect">
            <a:avLst/>
          </a:prstGeom>
        </p:spPr>
      </p:pic>
      <p:pic>
        <p:nvPicPr>
          <p:cNvPr id="4" name="Picture 6">
            <a:extLst>
              <a:ext uri="{FF2B5EF4-FFF2-40B4-BE49-F238E27FC236}">
                <a16:creationId xmlns:a16="http://schemas.microsoft.com/office/drawing/2014/main" id="{AD186C38-7636-06CE-5930-C01DC1E74C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18893" y="6667500"/>
            <a:ext cx="1659948" cy="1659948"/>
          </a:xfrm>
          <a:prstGeom prst="rect">
            <a:avLst/>
          </a:prstGeom>
        </p:spPr>
      </p:pic>
    </p:spTree>
    <p:extLst>
      <p:ext uri="{BB962C8B-B14F-4D97-AF65-F5344CB8AC3E}">
        <p14:creationId xmlns:p14="http://schemas.microsoft.com/office/powerpoint/2010/main" val="2819605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3" name="Freeform 3"/>
          <p:cNvSpPr/>
          <p:nvPr/>
        </p:nvSpPr>
        <p:spPr>
          <a:xfrm>
            <a:off x="-1" y="-190500"/>
            <a:ext cx="18287996" cy="2286000"/>
          </a:xfrm>
          <a:custGeom>
            <a:avLst/>
            <a:gdLst/>
            <a:ahLst/>
            <a:cxnLst/>
            <a:rect l="l" t="t" r="r" b="b"/>
            <a:pathLst>
              <a:path w="4816592" h="833325">
                <a:moveTo>
                  <a:pt x="0" y="0"/>
                </a:moveTo>
                <a:lnTo>
                  <a:pt x="4816592" y="0"/>
                </a:lnTo>
                <a:lnTo>
                  <a:pt x="4816592" y="833325"/>
                </a:lnTo>
                <a:lnTo>
                  <a:pt x="0" y="833325"/>
                </a:lnTo>
                <a:close/>
              </a:path>
            </a:pathLst>
          </a:custGeom>
          <a:solidFill>
            <a:srgbClr val="1C8203"/>
          </a:solidFill>
        </p:spPr>
        <p:txBody>
          <a:bodyPr/>
          <a:lstStyle/>
          <a:p>
            <a:endParaRPr lang="en-US" dirty="0"/>
          </a:p>
        </p:txBody>
      </p:sp>
      <p:sp>
        <p:nvSpPr>
          <p:cNvPr id="7" name="TextBox 7"/>
          <p:cNvSpPr txBox="1"/>
          <p:nvPr/>
        </p:nvSpPr>
        <p:spPr>
          <a:xfrm>
            <a:off x="1073596" y="340941"/>
            <a:ext cx="16079837" cy="1409029"/>
          </a:xfrm>
          <a:prstGeom prst="rect">
            <a:avLst/>
          </a:prstGeom>
        </p:spPr>
        <p:txBody>
          <a:bodyPr lIns="0" tIns="0" rIns="0" bIns="0" rtlCol="0" anchor="t">
            <a:spAutoFit/>
          </a:bodyPr>
          <a:lstStyle/>
          <a:p>
            <a:pPr algn="ctr">
              <a:lnSpc>
                <a:spcPts val="11586"/>
              </a:lnSpc>
            </a:pPr>
            <a:r>
              <a:rPr lang="en-US" sz="8276" dirty="0">
                <a:solidFill>
                  <a:srgbClr val="FFFFFF"/>
                </a:solidFill>
                <a:latin typeface="Montserrat"/>
              </a:rPr>
              <a:t>Best Interest Standard</a:t>
            </a:r>
          </a:p>
        </p:txBody>
      </p:sp>
      <p:sp>
        <p:nvSpPr>
          <p:cNvPr id="11" name="TextBox 10">
            <a:extLst>
              <a:ext uri="{FF2B5EF4-FFF2-40B4-BE49-F238E27FC236}">
                <a16:creationId xmlns:a16="http://schemas.microsoft.com/office/drawing/2014/main" id="{1069A5C2-C49B-A415-B240-9A81A81536E4}"/>
              </a:ext>
            </a:extLst>
          </p:cNvPr>
          <p:cNvSpPr txBox="1"/>
          <p:nvPr/>
        </p:nvSpPr>
        <p:spPr>
          <a:xfrm>
            <a:off x="996552" y="3280689"/>
            <a:ext cx="15852964" cy="4832092"/>
          </a:xfrm>
          <a:prstGeom prst="rect">
            <a:avLst/>
          </a:prstGeom>
          <a:noFill/>
        </p:spPr>
        <p:txBody>
          <a:bodyPr wrap="square" rtlCol="0">
            <a:spAutoFit/>
          </a:bodyPr>
          <a:lstStyle/>
          <a:p>
            <a:pPr marL="514350" indent="-514350">
              <a:buFont typeface="+mj-lt"/>
              <a:buAutoNum type="arabicPeriod"/>
            </a:pPr>
            <a:r>
              <a:rPr lang="en-US" sz="2800" dirty="0">
                <a:solidFill>
                  <a:srgbClr val="205A73"/>
                </a:solidFill>
                <a:latin typeface="Montserrat"/>
              </a:rPr>
              <a:t>What are the person’s known values and beliefs?</a:t>
            </a:r>
          </a:p>
          <a:p>
            <a:pPr marL="514350" indent="-514350">
              <a:buFont typeface="+mj-lt"/>
              <a:buAutoNum type="arabicPeriod"/>
            </a:pPr>
            <a:endParaRPr lang="en-US" sz="2800" dirty="0">
              <a:solidFill>
                <a:srgbClr val="205A73"/>
              </a:solidFill>
              <a:latin typeface="Montserrat"/>
            </a:endParaRPr>
          </a:p>
          <a:p>
            <a:pPr marL="514350" indent="-514350">
              <a:buFont typeface="+mj-lt"/>
              <a:buAutoNum type="arabicPeriod"/>
            </a:pPr>
            <a:r>
              <a:rPr lang="en-US" sz="2800" dirty="0">
                <a:solidFill>
                  <a:srgbClr val="205A73"/>
                </a:solidFill>
                <a:latin typeface="Montserrat"/>
              </a:rPr>
              <a:t>Will treatment improve the condition, prevent deterioration, or reduce the extent/rate of deterioration from the condition?</a:t>
            </a:r>
          </a:p>
          <a:p>
            <a:pPr marL="514350" indent="-514350">
              <a:buFont typeface="+mj-lt"/>
              <a:buAutoNum type="arabicPeriod"/>
            </a:pPr>
            <a:endParaRPr lang="en-US" sz="2800" dirty="0">
              <a:solidFill>
                <a:srgbClr val="205A73"/>
              </a:solidFill>
              <a:latin typeface="Montserrat"/>
            </a:endParaRPr>
          </a:p>
          <a:p>
            <a:pPr marL="514350" indent="-514350">
              <a:buFont typeface="+mj-lt"/>
              <a:buAutoNum type="arabicPeriod"/>
            </a:pPr>
            <a:r>
              <a:rPr lang="en-US" sz="2800" dirty="0">
                <a:solidFill>
                  <a:srgbClr val="205A73"/>
                </a:solidFill>
                <a:latin typeface="Montserrat"/>
              </a:rPr>
              <a:t>Would the person’s condition improve, stay the same, or worsen if the treatment was not administered?</a:t>
            </a:r>
          </a:p>
          <a:p>
            <a:pPr marL="514350" indent="-514350">
              <a:buFont typeface="+mj-lt"/>
              <a:buAutoNum type="arabicPeriod"/>
            </a:pPr>
            <a:endParaRPr lang="en-US" sz="2800" dirty="0">
              <a:solidFill>
                <a:srgbClr val="205A73"/>
              </a:solidFill>
              <a:latin typeface="Montserrat"/>
            </a:endParaRPr>
          </a:p>
          <a:p>
            <a:pPr marL="514350" indent="-514350">
              <a:buFont typeface="+mj-lt"/>
              <a:buAutoNum type="arabicPeriod"/>
            </a:pPr>
            <a:r>
              <a:rPr lang="en-US" sz="2800" dirty="0">
                <a:solidFill>
                  <a:srgbClr val="205A73"/>
                </a:solidFill>
                <a:latin typeface="Montserrat"/>
              </a:rPr>
              <a:t>Do the benefits outweigh the risks?</a:t>
            </a:r>
          </a:p>
          <a:p>
            <a:pPr marL="514350" indent="-514350">
              <a:buFont typeface="+mj-lt"/>
              <a:buAutoNum type="arabicPeriod"/>
            </a:pPr>
            <a:endParaRPr lang="en-US" sz="2800" dirty="0">
              <a:solidFill>
                <a:srgbClr val="205A73"/>
              </a:solidFill>
              <a:latin typeface="Montserrat"/>
            </a:endParaRPr>
          </a:p>
          <a:p>
            <a:pPr marL="514350" indent="-514350">
              <a:buFont typeface="+mj-lt"/>
              <a:buAutoNum type="arabicPeriod"/>
            </a:pPr>
            <a:r>
              <a:rPr lang="en-US" sz="2800" dirty="0">
                <a:solidFill>
                  <a:srgbClr val="205A73"/>
                </a:solidFill>
                <a:latin typeface="Montserrat"/>
              </a:rPr>
              <a:t>Is there a less intrusive/invasive treatment that provides the same benefit?</a:t>
            </a:r>
          </a:p>
        </p:txBody>
      </p:sp>
      <p:sp>
        <p:nvSpPr>
          <p:cNvPr id="4" name="TextBox 3">
            <a:extLst>
              <a:ext uri="{FF2B5EF4-FFF2-40B4-BE49-F238E27FC236}">
                <a16:creationId xmlns:a16="http://schemas.microsoft.com/office/drawing/2014/main" id="{010A8C30-1FB8-6C6D-1825-5EB4A70ADDD3}"/>
              </a:ext>
            </a:extLst>
          </p:cNvPr>
          <p:cNvSpPr txBox="1"/>
          <p:nvPr/>
        </p:nvSpPr>
        <p:spPr>
          <a:xfrm>
            <a:off x="1073596" y="2395707"/>
            <a:ext cx="15698876" cy="584775"/>
          </a:xfrm>
          <a:prstGeom prst="rect">
            <a:avLst/>
          </a:prstGeom>
          <a:noFill/>
        </p:spPr>
        <p:txBody>
          <a:bodyPr wrap="square">
            <a:spAutoFit/>
          </a:bodyPr>
          <a:lstStyle/>
          <a:p>
            <a:pPr algn="ctr"/>
            <a:r>
              <a:rPr lang="en-US" sz="3200" i="1" dirty="0">
                <a:solidFill>
                  <a:schemeClr val="tx2">
                    <a:lumMod val="50000"/>
                  </a:schemeClr>
                </a:solidFill>
                <a:latin typeface="Montserrat"/>
              </a:rPr>
              <a:t>Applied when there are no known prior wishes</a:t>
            </a:r>
          </a:p>
        </p:txBody>
      </p:sp>
      <p:sp>
        <p:nvSpPr>
          <p:cNvPr id="6" name="TextBox 5">
            <a:extLst>
              <a:ext uri="{FF2B5EF4-FFF2-40B4-BE49-F238E27FC236}">
                <a16:creationId xmlns:a16="http://schemas.microsoft.com/office/drawing/2014/main" id="{57273680-F95F-224A-24D1-3E21BE48B05C}"/>
              </a:ext>
            </a:extLst>
          </p:cNvPr>
          <p:cNvSpPr txBox="1"/>
          <p:nvPr/>
        </p:nvSpPr>
        <p:spPr>
          <a:xfrm>
            <a:off x="-4" y="8789890"/>
            <a:ext cx="18287996" cy="1077218"/>
          </a:xfrm>
          <a:prstGeom prst="rect">
            <a:avLst/>
          </a:prstGeom>
          <a:noFill/>
        </p:spPr>
        <p:txBody>
          <a:bodyPr wrap="square">
            <a:spAutoFit/>
          </a:bodyPr>
          <a:lstStyle/>
          <a:p>
            <a:pPr algn="ctr"/>
            <a:r>
              <a:rPr lang="en-US" sz="3200" i="1" dirty="0">
                <a:solidFill>
                  <a:schemeClr val="tx2">
                    <a:lumMod val="50000"/>
                  </a:schemeClr>
                </a:solidFill>
                <a:latin typeface="Montserrat"/>
              </a:rPr>
              <a:t>Once these have been fairly considered, an SDM can be confident that they are acting in the best interest of the person.</a:t>
            </a:r>
          </a:p>
        </p:txBody>
      </p:sp>
    </p:spTree>
    <p:extLst>
      <p:ext uri="{BB962C8B-B14F-4D97-AF65-F5344CB8AC3E}">
        <p14:creationId xmlns:p14="http://schemas.microsoft.com/office/powerpoint/2010/main" val="3061994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3" name="Freeform 3"/>
          <p:cNvSpPr/>
          <p:nvPr/>
        </p:nvSpPr>
        <p:spPr>
          <a:xfrm>
            <a:off x="0" y="0"/>
            <a:ext cx="18287996" cy="2462645"/>
          </a:xfrm>
          <a:custGeom>
            <a:avLst/>
            <a:gdLst/>
            <a:ahLst/>
            <a:cxnLst/>
            <a:rect l="l" t="t" r="r" b="b"/>
            <a:pathLst>
              <a:path w="4816592" h="648598">
                <a:moveTo>
                  <a:pt x="0" y="0"/>
                </a:moveTo>
                <a:lnTo>
                  <a:pt x="4816592" y="0"/>
                </a:lnTo>
                <a:lnTo>
                  <a:pt x="4816592" y="648598"/>
                </a:lnTo>
                <a:lnTo>
                  <a:pt x="0" y="648598"/>
                </a:lnTo>
                <a:close/>
              </a:path>
            </a:pathLst>
          </a:custGeom>
          <a:solidFill>
            <a:srgbClr val="004400"/>
          </a:solidFill>
        </p:spPr>
        <p:txBody>
          <a:bodyPr/>
          <a:lstStyle/>
          <a:p>
            <a:endParaRPr lang="en-US"/>
          </a:p>
        </p:txBody>
      </p:sp>
      <p:sp>
        <p:nvSpPr>
          <p:cNvPr id="9" name="TextBox 9"/>
          <p:cNvSpPr txBox="1"/>
          <p:nvPr/>
        </p:nvSpPr>
        <p:spPr>
          <a:xfrm>
            <a:off x="1066800" y="383598"/>
            <a:ext cx="16230600" cy="1497076"/>
          </a:xfrm>
          <a:prstGeom prst="rect">
            <a:avLst/>
          </a:prstGeom>
        </p:spPr>
        <p:txBody>
          <a:bodyPr wrap="square" lIns="0" tIns="0" rIns="0" bIns="0" rtlCol="0" anchor="t">
            <a:spAutoFit/>
          </a:bodyPr>
          <a:lstStyle/>
          <a:p>
            <a:pPr algn="ctr">
              <a:lnSpc>
                <a:spcPts val="12599"/>
              </a:lnSpc>
            </a:pPr>
            <a:r>
              <a:rPr lang="en-US" sz="9000" dirty="0">
                <a:solidFill>
                  <a:srgbClr val="FFFFFF"/>
                </a:solidFill>
                <a:latin typeface="Montserrat"/>
              </a:rPr>
              <a:t>Goals of Care Conversations</a:t>
            </a:r>
          </a:p>
        </p:txBody>
      </p:sp>
      <p:sp>
        <p:nvSpPr>
          <p:cNvPr id="6" name="TextBox 5">
            <a:extLst>
              <a:ext uri="{FF2B5EF4-FFF2-40B4-BE49-F238E27FC236}">
                <a16:creationId xmlns:a16="http://schemas.microsoft.com/office/drawing/2014/main" id="{4ECBDDEB-D8BD-C0F6-C294-F35CE73B2B79}"/>
              </a:ext>
            </a:extLst>
          </p:cNvPr>
          <p:cNvSpPr txBox="1"/>
          <p:nvPr/>
        </p:nvSpPr>
        <p:spPr>
          <a:xfrm>
            <a:off x="1981200" y="4991100"/>
            <a:ext cx="15011400" cy="2062103"/>
          </a:xfrm>
          <a:prstGeom prst="rect">
            <a:avLst/>
          </a:prstGeom>
          <a:noFill/>
        </p:spPr>
        <p:txBody>
          <a:bodyPr wrap="square">
            <a:spAutoFit/>
          </a:bodyPr>
          <a:lstStyle/>
          <a:p>
            <a:pPr algn="l"/>
            <a:r>
              <a:rPr lang="en-CA" sz="4400" b="0" i="0" dirty="0">
                <a:solidFill>
                  <a:srgbClr val="222222"/>
                </a:solidFill>
                <a:effectLst/>
              </a:rPr>
              <a:t>Goals of care discussions are needed to support people with serious illness when they face treatment and/or care decisions. </a:t>
            </a:r>
          </a:p>
          <a:p>
            <a:pPr algn="l"/>
            <a:endParaRPr lang="en-CA" sz="4000" b="0" i="0" dirty="0">
              <a:solidFill>
                <a:srgbClr val="222222"/>
              </a:solidFill>
              <a:effectLst/>
            </a:endParaRPr>
          </a:p>
        </p:txBody>
      </p:sp>
    </p:spTree>
    <p:extLst>
      <p:ext uri="{BB962C8B-B14F-4D97-AF65-F5344CB8AC3E}">
        <p14:creationId xmlns:p14="http://schemas.microsoft.com/office/powerpoint/2010/main" val="4236177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3" name="Freeform 3"/>
          <p:cNvSpPr/>
          <p:nvPr/>
        </p:nvSpPr>
        <p:spPr>
          <a:xfrm>
            <a:off x="0" y="0"/>
            <a:ext cx="18287996" cy="2462645"/>
          </a:xfrm>
          <a:custGeom>
            <a:avLst/>
            <a:gdLst/>
            <a:ahLst/>
            <a:cxnLst/>
            <a:rect l="l" t="t" r="r" b="b"/>
            <a:pathLst>
              <a:path w="4816592" h="648598">
                <a:moveTo>
                  <a:pt x="0" y="0"/>
                </a:moveTo>
                <a:lnTo>
                  <a:pt x="4816592" y="0"/>
                </a:lnTo>
                <a:lnTo>
                  <a:pt x="4816592" y="648598"/>
                </a:lnTo>
                <a:lnTo>
                  <a:pt x="0" y="648598"/>
                </a:lnTo>
                <a:close/>
              </a:path>
            </a:pathLst>
          </a:custGeom>
          <a:solidFill>
            <a:srgbClr val="004400"/>
          </a:solidFill>
        </p:spPr>
        <p:txBody>
          <a:bodyPr/>
          <a:lstStyle/>
          <a:p>
            <a:endParaRPr lang="en-US"/>
          </a:p>
        </p:txBody>
      </p:sp>
      <p:sp>
        <p:nvSpPr>
          <p:cNvPr id="9" name="TextBox 9"/>
          <p:cNvSpPr txBox="1"/>
          <p:nvPr/>
        </p:nvSpPr>
        <p:spPr>
          <a:xfrm>
            <a:off x="1066800" y="383598"/>
            <a:ext cx="16230600" cy="1497076"/>
          </a:xfrm>
          <a:prstGeom prst="rect">
            <a:avLst/>
          </a:prstGeom>
        </p:spPr>
        <p:txBody>
          <a:bodyPr wrap="square" lIns="0" tIns="0" rIns="0" bIns="0" rtlCol="0" anchor="t">
            <a:spAutoFit/>
          </a:bodyPr>
          <a:lstStyle/>
          <a:p>
            <a:pPr algn="ctr">
              <a:lnSpc>
                <a:spcPts val="12599"/>
              </a:lnSpc>
            </a:pPr>
            <a:r>
              <a:rPr lang="en-US" sz="9000" dirty="0">
                <a:solidFill>
                  <a:srgbClr val="FFFFFF"/>
                </a:solidFill>
                <a:latin typeface="Montserrat"/>
              </a:rPr>
              <a:t>Goals of Care Conversations</a:t>
            </a:r>
          </a:p>
        </p:txBody>
      </p:sp>
      <p:pic>
        <p:nvPicPr>
          <p:cNvPr id="7" name="Picture 6">
            <a:extLst>
              <a:ext uri="{FF2B5EF4-FFF2-40B4-BE49-F238E27FC236}">
                <a16:creationId xmlns:a16="http://schemas.microsoft.com/office/drawing/2014/main" id="{36E8DA56-DB64-202E-5D43-C4947A77AD05}"/>
              </a:ext>
            </a:extLst>
          </p:cNvPr>
          <p:cNvPicPr>
            <a:picLocks noChangeAspect="1"/>
          </p:cNvPicPr>
          <p:nvPr/>
        </p:nvPicPr>
        <p:blipFill>
          <a:blip r:embed="rId3"/>
          <a:stretch>
            <a:fillRect/>
          </a:stretch>
        </p:blipFill>
        <p:spPr>
          <a:xfrm>
            <a:off x="3333750" y="2829479"/>
            <a:ext cx="11696700" cy="6503365"/>
          </a:xfrm>
          <a:prstGeom prst="rect">
            <a:avLst/>
          </a:prstGeom>
        </p:spPr>
      </p:pic>
      <p:sp>
        <p:nvSpPr>
          <p:cNvPr id="8" name="TextBox 7">
            <a:extLst>
              <a:ext uri="{FF2B5EF4-FFF2-40B4-BE49-F238E27FC236}">
                <a16:creationId xmlns:a16="http://schemas.microsoft.com/office/drawing/2014/main" id="{17BCA0F7-5C85-3C37-2EDA-53EB03D7DA8E}"/>
              </a:ext>
            </a:extLst>
          </p:cNvPr>
          <p:cNvSpPr txBox="1"/>
          <p:nvPr/>
        </p:nvSpPr>
        <p:spPr>
          <a:xfrm>
            <a:off x="381000" y="9718736"/>
            <a:ext cx="4858959" cy="369332"/>
          </a:xfrm>
          <a:prstGeom prst="rect">
            <a:avLst/>
          </a:prstGeom>
          <a:noFill/>
        </p:spPr>
        <p:txBody>
          <a:bodyPr wrap="none" rtlCol="0">
            <a:spAutoFit/>
          </a:bodyPr>
          <a:lstStyle/>
          <a:p>
            <a:r>
              <a:rPr lang="en-US" dirty="0" err="1"/>
              <a:t>Source:https</a:t>
            </a:r>
            <a:r>
              <a:rPr lang="en-US" dirty="0"/>
              <a:t>://</a:t>
            </a:r>
            <a:r>
              <a:rPr lang="en-US" dirty="0" err="1"/>
              <a:t>www.pcdm.ca</a:t>
            </a:r>
            <a:r>
              <a:rPr lang="en-US" dirty="0"/>
              <a:t>/</a:t>
            </a:r>
            <a:r>
              <a:rPr lang="en-US" dirty="0" err="1"/>
              <a:t>goc#gocdimportant</a:t>
            </a:r>
            <a:endParaRPr lang="en-US" dirty="0"/>
          </a:p>
        </p:txBody>
      </p:sp>
    </p:spTree>
    <p:extLst>
      <p:ext uri="{BB962C8B-B14F-4D97-AF65-F5344CB8AC3E}">
        <p14:creationId xmlns:p14="http://schemas.microsoft.com/office/powerpoint/2010/main" val="3671646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3" name="Freeform 3"/>
          <p:cNvSpPr/>
          <p:nvPr/>
        </p:nvSpPr>
        <p:spPr>
          <a:xfrm>
            <a:off x="0" y="0"/>
            <a:ext cx="18287996" cy="2462645"/>
          </a:xfrm>
          <a:custGeom>
            <a:avLst/>
            <a:gdLst/>
            <a:ahLst/>
            <a:cxnLst/>
            <a:rect l="l" t="t" r="r" b="b"/>
            <a:pathLst>
              <a:path w="4816592" h="648598">
                <a:moveTo>
                  <a:pt x="0" y="0"/>
                </a:moveTo>
                <a:lnTo>
                  <a:pt x="4816592" y="0"/>
                </a:lnTo>
                <a:lnTo>
                  <a:pt x="4816592" y="648598"/>
                </a:lnTo>
                <a:lnTo>
                  <a:pt x="0" y="648598"/>
                </a:lnTo>
                <a:close/>
              </a:path>
            </a:pathLst>
          </a:custGeom>
          <a:solidFill>
            <a:srgbClr val="004400"/>
          </a:solidFill>
        </p:spPr>
        <p:txBody>
          <a:bodyPr/>
          <a:lstStyle/>
          <a:p>
            <a:endParaRPr lang="en-US"/>
          </a:p>
        </p:txBody>
      </p:sp>
      <p:sp>
        <p:nvSpPr>
          <p:cNvPr id="9" name="TextBox 9"/>
          <p:cNvSpPr txBox="1"/>
          <p:nvPr/>
        </p:nvSpPr>
        <p:spPr>
          <a:xfrm>
            <a:off x="1066800" y="383598"/>
            <a:ext cx="16230600" cy="1497076"/>
          </a:xfrm>
          <a:prstGeom prst="rect">
            <a:avLst/>
          </a:prstGeom>
        </p:spPr>
        <p:txBody>
          <a:bodyPr wrap="square" lIns="0" tIns="0" rIns="0" bIns="0" rtlCol="0" anchor="t">
            <a:spAutoFit/>
          </a:bodyPr>
          <a:lstStyle/>
          <a:p>
            <a:pPr algn="ctr">
              <a:lnSpc>
                <a:spcPts val="12599"/>
              </a:lnSpc>
            </a:pPr>
            <a:r>
              <a:rPr lang="en-US" sz="9000" dirty="0">
                <a:solidFill>
                  <a:srgbClr val="FFFFFF"/>
                </a:solidFill>
                <a:latin typeface="Montserrat"/>
              </a:rPr>
              <a:t>Goals of Care Conversations</a:t>
            </a:r>
          </a:p>
        </p:txBody>
      </p:sp>
      <p:sp>
        <p:nvSpPr>
          <p:cNvPr id="6" name="TextBox 5">
            <a:extLst>
              <a:ext uri="{FF2B5EF4-FFF2-40B4-BE49-F238E27FC236}">
                <a16:creationId xmlns:a16="http://schemas.microsoft.com/office/drawing/2014/main" id="{0DB528D7-214B-E6FA-7CCB-ACDF7B976438}"/>
              </a:ext>
            </a:extLst>
          </p:cNvPr>
          <p:cNvSpPr txBox="1"/>
          <p:nvPr/>
        </p:nvSpPr>
        <p:spPr>
          <a:xfrm>
            <a:off x="457200" y="2846243"/>
            <a:ext cx="17830796" cy="7386638"/>
          </a:xfrm>
          <a:prstGeom prst="rect">
            <a:avLst/>
          </a:prstGeom>
          <a:noFill/>
        </p:spPr>
        <p:txBody>
          <a:bodyPr wrap="square">
            <a:spAutoFit/>
          </a:bodyPr>
          <a:lstStyle/>
          <a:p>
            <a:pPr algn="l"/>
            <a:r>
              <a:rPr lang="en-CA" sz="2800" b="0" i="0" dirty="0">
                <a:solidFill>
                  <a:srgbClr val="222222"/>
                </a:solidFill>
                <a:effectLst/>
              </a:rPr>
              <a:t>For example, consider a chemotherapy treatment that:                      </a:t>
            </a:r>
          </a:p>
          <a:p>
            <a:pPr marL="457200" indent="-457200" algn="l">
              <a:buFont typeface="Arial" panose="020B0604020202020204" pitchFamily="34" charset="0"/>
              <a:buChar char="•"/>
            </a:pPr>
            <a:r>
              <a:rPr lang="en-CA" sz="2800" b="0" i="0" dirty="0">
                <a:solidFill>
                  <a:srgbClr val="000000"/>
                </a:solidFill>
                <a:effectLst/>
              </a:rPr>
              <a:t>May give someone more time (months)</a:t>
            </a:r>
          </a:p>
          <a:p>
            <a:pPr marL="457200" indent="-457200" algn="l">
              <a:buFont typeface="Arial" panose="020B0604020202020204" pitchFamily="34" charset="0"/>
              <a:buChar char="•"/>
            </a:pPr>
            <a:r>
              <a:rPr lang="en-CA" sz="2800" b="0" i="0" dirty="0">
                <a:solidFill>
                  <a:srgbClr val="222222"/>
                </a:solidFill>
                <a:effectLst/>
              </a:rPr>
              <a:t>Requires visits to hospital and treatment</a:t>
            </a:r>
            <a:endParaRPr lang="en-CA" sz="2800" b="0" i="0" dirty="0">
              <a:solidFill>
                <a:srgbClr val="000000"/>
              </a:solidFill>
              <a:effectLst/>
            </a:endParaRPr>
          </a:p>
          <a:p>
            <a:pPr marL="457200" indent="-457200" algn="l">
              <a:buFont typeface="Arial" panose="020B0604020202020204" pitchFamily="34" charset="0"/>
              <a:buChar char="•"/>
            </a:pPr>
            <a:r>
              <a:rPr lang="en-CA" sz="2800" b="0" i="0" dirty="0">
                <a:solidFill>
                  <a:srgbClr val="000000"/>
                </a:solidFill>
                <a:effectLst/>
              </a:rPr>
              <a:t>Will cause fatigue and some other side effects.</a:t>
            </a:r>
          </a:p>
          <a:p>
            <a:pPr algn="l"/>
            <a:r>
              <a:rPr lang="en-CA" sz="2800" b="0" i="0" dirty="0">
                <a:solidFill>
                  <a:srgbClr val="222222"/>
                </a:solidFill>
                <a:effectLst/>
              </a:rPr>
              <a:t> </a:t>
            </a:r>
          </a:p>
          <a:p>
            <a:pPr algn="l"/>
            <a:r>
              <a:rPr lang="en-CA" sz="2800" b="1" i="0" dirty="0">
                <a:solidFill>
                  <a:srgbClr val="000000"/>
                </a:solidFill>
                <a:effectLst/>
              </a:rPr>
              <a:t>Person A: </a:t>
            </a:r>
          </a:p>
          <a:p>
            <a:pPr algn="l"/>
            <a:r>
              <a:rPr lang="en-CA" sz="2800" b="0" i="0" dirty="0">
                <a:solidFill>
                  <a:srgbClr val="222222"/>
                </a:solidFill>
                <a:effectLst/>
              </a:rPr>
              <a:t>This person's goals include spending as much time at home as possible and avoiding time in hospital and away from family.  His goals don't include adding additional quantity of time.  His worries include: worsening fatigued and worsening nausea. These symptoms make it hard for him to spend quality time with his family. </a:t>
            </a:r>
          </a:p>
          <a:p>
            <a:pPr algn="l"/>
            <a:r>
              <a:rPr lang="en-CA" sz="2800" b="0" i="1" dirty="0">
                <a:solidFill>
                  <a:srgbClr val="222222"/>
                </a:solidFill>
                <a:effectLst/>
              </a:rPr>
              <a:t>Based on these values and goals, Person B  is likely to decide against chemotherapy</a:t>
            </a:r>
          </a:p>
          <a:p>
            <a:pPr algn="l"/>
            <a:endParaRPr lang="en-CA" sz="2800" b="0" i="0" dirty="0">
              <a:solidFill>
                <a:srgbClr val="000000"/>
              </a:solidFill>
              <a:effectLst/>
            </a:endParaRPr>
          </a:p>
          <a:p>
            <a:pPr algn="l"/>
            <a:r>
              <a:rPr lang="en-CA" sz="2800" b="1" i="0" dirty="0">
                <a:solidFill>
                  <a:srgbClr val="000000"/>
                </a:solidFill>
                <a:effectLst/>
              </a:rPr>
              <a:t>Person B:</a:t>
            </a:r>
          </a:p>
          <a:p>
            <a:pPr algn="l"/>
            <a:r>
              <a:rPr lang="en-CA" sz="2800" b="0" i="0" dirty="0">
                <a:solidFill>
                  <a:srgbClr val="222222"/>
                </a:solidFill>
                <a:effectLst/>
              </a:rPr>
              <a:t>For Person B her goals include living until her son graduates in a few months.  She wishes to have any treatment that might add enough time.</a:t>
            </a:r>
          </a:p>
          <a:p>
            <a:pPr algn="l"/>
            <a:r>
              <a:rPr lang="en-CA" sz="2800" b="0" i="1" dirty="0">
                <a:solidFill>
                  <a:srgbClr val="222222"/>
                </a:solidFill>
                <a:effectLst/>
              </a:rPr>
              <a:t>Based on her goals, she may decide to accept chemotherapy if it has a chance of meeting that goal. </a:t>
            </a:r>
          </a:p>
          <a:p>
            <a:pPr algn="l"/>
            <a:r>
              <a:rPr lang="en-CA" b="0" i="0" dirty="0">
                <a:solidFill>
                  <a:srgbClr val="222222"/>
                </a:solidFill>
                <a:effectLst/>
                <a:latin typeface="Source Sans Pro" panose="020B0503030403020204" pitchFamily="34" charset="0"/>
              </a:rPr>
              <a:t> </a:t>
            </a:r>
          </a:p>
          <a:p>
            <a:br>
              <a:rPr lang="en-CA" dirty="0"/>
            </a:br>
            <a:endParaRPr lang="en-US" dirty="0"/>
          </a:p>
        </p:txBody>
      </p:sp>
    </p:spTree>
    <p:extLst>
      <p:ext uri="{BB962C8B-B14F-4D97-AF65-F5344CB8AC3E}">
        <p14:creationId xmlns:p14="http://schemas.microsoft.com/office/powerpoint/2010/main" val="2590271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3" name="Freeform 3"/>
          <p:cNvSpPr/>
          <p:nvPr/>
        </p:nvSpPr>
        <p:spPr>
          <a:xfrm>
            <a:off x="0" y="-190500"/>
            <a:ext cx="18287996" cy="2685669"/>
          </a:xfrm>
          <a:custGeom>
            <a:avLst/>
            <a:gdLst/>
            <a:ahLst/>
            <a:cxnLst/>
            <a:rect l="l" t="t" r="r" b="b"/>
            <a:pathLst>
              <a:path w="4816592" h="648598">
                <a:moveTo>
                  <a:pt x="0" y="0"/>
                </a:moveTo>
                <a:lnTo>
                  <a:pt x="4816592" y="0"/>
                </a:lnTo>
                <a:lnTo>
                  <a:pt x="4816592" y="648598"/>
                </a:lnTo>
                <a:lnTo>
                  <a:pt x="0" y="648598"/>
                </a:lnTo>
                <a:close/>
              </a:path>
            </a:pathLst>
          </a:custGeom>
          <a:solidFill>
            <a:srgbClr val="004400"/>
          </a:solidFill>
        </p:spPr>
        <p:txBody>
          <a:bodyPr/>
          <a:lstStyle/>
          <a:p>
            <a:endParaRPr lang="en-US"/>
          </a:p>
        </p:txBody>
      </p:sp>
      <p:sp>
        <p:nvSpPr>
          <p:cNvPr id="9" name="TextBox 9"/>
          <p:cNvSpPr txBox="1"/>
          <p:nvPr/>
        </p:nvSpPr>
        <p:spPr>
          <a:xfrm>
            <a:off x="1066800" y="383598"/>
            <a:ext cx="16230600" cy="1497076"/>
          </a:xfrm>
          <a:prstGeom prst="rect">
            <a:avLst/>
          </a:prstGeom>
        </p:spPr>
        <p:txBody>
          <a:bodyPr wrap="square" lIns="0" tIns="0" rIns="0" bIns="0" rtlCol="0" anchor="t">
            <a:spAutoFit/>
          </a:bodyPr>
          <a:lstStyle/>
          <a:p>
            <a:pPr algn="ctr">
              <a:lnSpc>
                <a:spcPts val="12599"/>
              </a:lnSpc>
            </a:pPr>
            <a:r>
              <a:rPr lang="en-US" sz="9000" dirty="0">
                <a:solidFill>
                  <a:srgbClr val="FFFFFF"/>
                </a:solidFill>
                <a:latin typeface="Montserrat"/>
              </a:rPr>
              <a:t>Goals of Care Conversations</a:t>
            </a:r>
          </a:p>
        </p:txBody>
      </p:sp>
      <p:sp>
        <p:nvSpPr>
          <p:cNvPr id="6" name="TextBox 5">
            <a:extLst>
              <a:ext uri="{FF2B5EF4-FFF2-40B4-BE49-F238E27FC236}">
                <a16:creationId xmlns:a16="http://schemas.microsoft.com/office/drawing/2014/main" id="{E9C16717-812C-25ED-1D82-8289B116AF82}"/>
              </a:ext>
            </a:extLst>
          </p:cNvPr>
          <p:cNvSpPr txBox="1"/>
          <p:nvPr/>
        </p:nvSpPr>
        <p:spPr>
          <a:xfrm>
            <a:off x="2362200" y="4229100"/>
            <a:ext cx="14706600" cy="3170099"/>
          </a:xfrm>
          <a:prstGeom prst="rect">
            <a:avLst/>
          </a:prstGeom>
          <a:noFill/>
        </p:spPr>
        <p:txBody>
          <a:bodyPr wrap="square">
            <a:spAutoFit/>
          </a:bodyPr>
          <a:lstStyle/>
          <a:p>
            <a:pPr algn="l"/>
            <a:r>
              <a:rPr lang="en-CA" sz="4000" b="0" i="0" dirty="0">
                <a:solidFill>
                  <a:srgbClr val="222222"/>
                </a:solidFill>
                <a:effectLst/>
              </a:rPr>
              <a:t>It is the </a:t>
            </a:r>
            <a:r>
              <a:rPr lang="en-CA" sz="4000" b="1" i="0" dirty="0">
                <a:solidFill>
                  <a:srgbClr val="222222"/>
                </a:solidFill>
                <a:effectLst/>
              </a:rPr>
              <a:t>same illness</a:t>
            </a:r>
            <a:r>
              <a:rPr lang="en-CA" sz="4000" b="0" i="0" dirty="0">
                <a:solidFill>
                  <a:srgbClr val="222222"/>
                </a:solidFill>
                <a:effectLst/>
              </a:rPr>
              <a:t>, the </a:t>
            </a:r>
            <a:r>
              <a:rPr lang="en-CA" sz="4000" b="1" i="0" dirty="0">
                <a:solidFill>
                  <a:srgbClr val="222222"/>
                </a:solidFill>
                <a:effectLst/>
              </a:rPr>
              <a:t>same illness trajectory</a:t>
            </a:r>
            <a:r>
              <a:rPr lang="en-CA" sz="4000" b="0" i="0" dirty="0">
                <a:solidFill>
                  <a:srgbClr val="222222"/>
                </a:solidFill>
                <a:effectLst/>
              </a:rPr>
              <a:t> and the </a:t>
            </a:r>
            <a:r>
              <a:rPr lang="en-CA" sz="4000" b="1" i="0" dirty="0">
                <a:solidFill>
                  <a:srgbClr val="222222"/>
                </a:solidFill>
                <a:effectLst/>
              </a:rPr>
              <a:t>same treatment options.</a:t>
            </a:r>
            <a:br>
              <a:rPr lang="en-CA" sz="4000" b="0" i="0" dirty="0">
                <a:solidFill>
                  <a:srgbClr val="222222"/>
                </a:solidFill>
                <a:effectLst/>
              </a:rPr>
            </a:br>
            <a:endParaRPr lang="en-CA" sz="4000" b="0" i="0" dirty="0">
              <a:solidFill>
                <a:srgbClr val="222222"/>
              </a:solidFill>
              <a:effectLst/>
            </a:endParaRPr>
          </a:p>
          <a:p>
            <a:pPr algn="l"/>
            <a:r>
              <a:rPr lang="en-CA" sz="4000" b="0" i="0" dirty="0">
                <a:solidFill>
                  <a:srgbClr val="222222"/>
                </a:solidFill>
                <a:effectLst/>
              </a:rPr>
              <a:t>Person A has different goals and values from person B</a:t>
            </a:r>
            <a:r>
              <a:rPr lang="en-CA" sz="4000" dirty="0">
                <a:solidFill>
                  <a:srgbClr val="222222"/>
                </a:solidFill>
              </a:rPr>
              <a:t> and that will result in different plans for treatment.</a:t>
            </a:r>
            <a:endParaRPr lang="en-CA" sz="4000" b="0" i="0" dirty="0">
              <a:solidFill>
                <a:srgbClr val="222222"/>
              </a:solidFill>
              <a:effectLst/>
            </a:endParaRPr>
          </a:p>
        </p:txBody>
      </p:sp>
    </p:spTree>
    <p:extLst>
      <p:ext uri="{BB962C8B-B14F-4D97-AF65-F5344CB8AC3E}">
        <p14:creationId xmlns:p14="http://schemas.microsoft.com/office/powerpoint/2010/main" val="3936270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3" name="Freeform 3"/>
          <p:cNvSpPr/>
          <p:nvPr/>
        </p:nvSpPr>
        <p:spPr>
          <a:xfrm>
            <a:off x="0" y="0"/>
            <a:ext cx="18287996" cy="2462645"/>
          </a:xfrm>
          <a:custGeom>
            <a:avLst/>
            <a:gdLst/>
            <a:ahLst/>
            <a:cxnLst/>
            <a:rect l="l" t="t" r="r" b="b"/>
            <a:pathLst>
              <a:path w="4816592" h="648598">
                <a:moveTo>
                  <a:pt x="0" y="0"/>
                </a:moveTo>
                <a:lnTo>
                  <a:pt x="4816592" y="0"/>
                </a:lnTo>
                <a:lnTo>
                  <a:pt x="4816592" y="648598"/>
                </a:lnTo>
                <a:lnTo>
                  <a:pt x="0" y="648598"/>
                </a:lnTo>
                <a:close/>
              </a:path>
            </a:pathLst>
          </a:custGeom>
          <a:solidFill>
            <a:srgbClr val="004400"/>
          </a:solidFill>
        </p:spPr>
        <p:txBody>
          <a:bodyPr/>
          <a:lstStyle/>
          <a:p>
            <a:endParaRPr lang="en-US"/>
          </a:p>
        </p:txBody>
      </p:sp>
      <p:sp>
        <p:nvSpPr>
          <p:cNvPr id="7" name="TextBox 6">
            <a:extLst>
              <a:ext uri="{FF2B5EF4-FFF2-40B4-BE49-F238E27FC236}">
                <a16:creationId xmlns:a16="http://schemas.microsoft.com/office/drawing/2014/main" id="{1D61D52B-4A03-85BD-5436-0ED8DAE1346A}"/>
              </a:ext>
            </a:extLst>
          </p:cNvPr>
          <p:cNvSpPr txBox="1"/>
          <p:nvPr/>
        </p:nvSpPr>
        <p:spPr>
          <a:xfrm>
            <a:off x="500743" y="2857500"/>
            <a:ext cx="17787253" cy="7048083"/>
          </a:xfrm>
          <a:prstGeom prst="rect">
            <a:avLst/>
          </a:prstGeom>
          <a:noFill/>
        </p:spPr>
        <p:txBody>
          <a:bodyPr wrap="square">
            <a:spAutoFit/>
          </a:bodyPr>
          <a:lstStyle/>
          <a:p>
            <a:pPr algn="l"/>
            <a:r>
              <a:rPr lang="en-CA" sz="4400" b="0" i="0" dirty="0">
                <a:solidFill>
                  <a:srgbClr val="222222"/>
                </a:solidFill>
                <a:effectLst/>
                <a:latin typeface="Source Sans Pro" panose="020B0503030403020204" pitchFamily="34" charset="0"/>
              </a:rPr>
              <a:t>Documentation of a goals of care discussion helps ensure clarity and consistent care.</a:t>
            </a:r>
          </a:p>
          <a:p>
            <a:pPr algn="l"/>
            <a:endParaRPr lang="en-CA" sz="4400" b="0" i="0" dirty="0">
              <a:solidFill>
                <a:srgbClr val="222222"/>
              </a:solidFill>
              <a:effectLst/>
              <a:latin typeface="Source Sans Pro" panose="020B0503030403020204" pitchFamily="34" charset="0"/>
            </a:endParaRPr>
          </a:p>
          <a:p>
            <a:pPr marL="571500" indent="-571500">
              <a:buFont typeface="Arial" panose="020B0604020202020204" pitchFamily="34" charset="0"/>
              <a:buChar char="•"/>
            </a:pPr>
            <a:r>
              <a:rPr lang="en-CA" sz="4000" b="0" i="0" dirty="0">
                <a:solidFill>
                  <a:srgbClr val="000000"/>
                </a:solidFill>
                <a:effectLst/>
                <a:latin typeface="Source Sans Pro" panose="020B0503030403020204" pitchFamily="34" charset="0"/>
              </a:rPr>
              <a:t>Even partial discussions can and should be documented.  Other clinicians can pick up and continue the conversation if it is well documented. </a:t>
            </a:r>
          </a:p>
          <a:p>
            <a:pPr marL="571500" indent="-571500">
              <a:buFont typeface="Arial" panose="020B0604020202020204" pitchFamily="34" charset="0"/>
              <a:buChar char="•"/>
            </a:pPr>
            <a:r>
              <a:rPr lang="en-CA" sz="4000" b="0" i="0" dirty="0">
                <a:solidFill>
                  <a:srgbClr val="000000"/>
                </a:solidFill>
                <a:effectLst/>
                <a:latin typeface="Source Sans Pro" panose="020B0503030403020204" pitchFamily="34" charset="0"/>
              </a:rPr>
              <a:t>Document in the patient's own words as much as possible.</a:t>
            </a:r>
          </a:p>
          <a:p>
            <a:pPr marL="571500" indent="-571500">
              <a:buFont typeface="Arial" panose="020B0604020202020204" pitchFamily="34" charset="0"/>
              <a:buChar char="•"/>
            </a:pPr>
            <a:r>
              <a:rPr lang="en-CA" sz="4000" b="0" i="0" dirty="0">
                <a:solidFill>
                  <a:srgbClr val="222222"/>
                </a:solidFill>
                <a:effectLst/>
                <a:latin typeface="Source Sans Pro" panose="020B0503030403020204" pitchFamily="34" charset="0"/>
              </a:rPr>
              <a:t>There are four components to document. </a:t>
            </a:r>
          </a:p>
          <a:p>
            <a:pPr marL="571500" indent="-571500">
              <a:buFont typeface="Arial" panose="020B0604020202020204" pitchFamily="34" charset="0"/>
              <a:buChar char="•"/>
            </a:pPr>
            <a:r>
              <a:rPr lang="en-CA" sz="4000" b="0" i="0" dirty="0">
                <a:solidFill>
                  <a:srgbClr val="222222"/>
                </a:solidFill>
                <a:effectLst/>
                <a:latin typeface="Source Sans Pro" panose="020B0503030403020204" pitchFamily="34" charset="0"/>
              </a:rPr>
              <a:t>Illness understanding</a:t>
            </a:r>
            <a:endParaRPr lang="en-CA" sz="4000" b="0" i="0" dirty="0">
              <a:solidFill>
                <a:srgbClr val="000000"/>
              </a:solidFill>
              <a:effectLst/>
              <a:latin typeface="Source Sans Pro" panose="020B0503030403020204" pitchFamily="34" charset="0"/>
            </a:endParaRPr>
          </a:p>
          <a:p>
            <a:pPr marL="571500" indent="-571500">
              <a:buFont typeface="Arial" panose="020B0604020202020204" pitchFamily="34" charset="0"/>
              <a:buChar char="•"/>
            </a:pPr>
            <a:r>
              <a:rPr lang="en-CA" sz="4000" b="0" i="0" dirty="0">
                <a:solidFill>
                  <a:srgbClr val="222222"/>
                </a:solidFill>
                <a:effectLst/>
                <a:latin typeface="Source Sans Pro" panose="020B0503030403020204" pitchFamily="34" charset="0"/>
              </a:rPr>
              <a:t>Information given</a:t>
            </a:r>
            <a:endParaRPr lang="en-CA" sz="4000" b="0" i="0" dirty="0">
              <a:solidFill>
                <a:srgbClr val="000000"/>
              </a:solidFill>
              <a:effectLst/>
              <a:latin typeface="Source Sans Pro" panose="020B0503030403020204" pitchFamily="34" charset="0"/>
            </a:endParaRPr>
          </a:p>
          <a:p>
            <a:pPr marL="571500" indent="-571500">
              <a:buFont typeface="Arial" panose="020B0604020202020204" pitchFamily="34" charset="0"/>
              <a:buChar char="•"/>
            </a:pPr>
            <a:r>
              <a:rPr lang="en-CA" sz="4000" b="0" i="0" dirty="0">
                <a:solidFill>
                  <a:srgbClr val="222222"/>
                </a:solidFill>
                <a:effectLst/>
                <a:latin typeface="Source Sans Pro" panose="020B0503030403020204" pitchFamily="34" charset="0"/>
              </a:rPr>
              <a:t>Goals/values</a:t>
            </a:r>
            <a:endParaRPr lang="en-CA" sz="4000" b="0" i="0" dirty="0">
              <a:solidFill>
                <a:srgbClr val="000000"/>
              </a:solidFill>
              <a:effectLst/>
              <a:latin typeface="Source Sans Pro" panose="020B0503030403020204" pitchFamily="34" charset="0"/>
            </a:endParaRPr>
          </a:p>
          <a:p>
            <a:pPr marL="571500" indent="-571500">
              <a:buFont typeface="Arial" panose="020B0604020202020204" pitchFamily="34" charset="0"/>
              <a:buChar char="•"/>
            </a:pPr>
            <a:r>
              <a:rPr lang="en-CA" sz="4000" b="0" i="0" dirty="0">
                <a:solidFill>
                  <a:srgbClr val="222222"/>
                </a:solidFill>
                <a:effectLst/>
                <a:latin typeface="Source Sans Pro" panose="020B0503030403020204" pitchFamily="34" charset="0"/>
              </a:rPr>
              <a:t>Treatment recommendations</a:t>
            </a:r>
            <a:endParaRPr lang="en-CA" sz="4000" b="0" i="0" dirty="0">
              <a:solidFill>
                <a:srgbClr val="000000"/>
              </a:solidFill>
              <a:effectLst/>
              <a:latin typeface="Source Sans Pro" panose="020B0503030403020204" pitchFamily="34" charset="0"/>
            </a:endParaRPr>
          </a:p>
        </p:txBody>
      </p:sp>
      <p:sp>
        <p:nvSpPr>
          <p:cNvPr id="6" name="TextBox 5">
            <a:extLst>
              <a:ext uri="{FF2B5EF4-FFF2-40B4-BE49-F238E27FC236}">
                <a16:creationId xmlns:a16="http://schemas.microsoft.com/office/drawing/2014/main" id="{EDB6FE63-3651-E7B1-49B1-E675C28B6C58}"/>
              </a:ext>
            </a:extLst>
          </p:cNvPr>
          <p:cNvSpPr txBox="1"/>
          <p:nvPr/>
        </p:nvSpPr>
        <p:spPr>
          <a:xfrm>
            <a:off x="1866898" y="404538"/>
            <a:ext cx="14554200" cy="1477328"/>
          </a:xfrm>
          <a:prstGeom prst="rect">
            <a:avLst/>
          </a:prstGeom>
          <a:noFill/>
        </p:spPr>
        <p:txBody>
          <a:bodyPr wrap="square">
            <a:spAutoFit/>
          </a:bodyPr>
          <a:lstStyle/>
          <a:p>
            <a:r>
              <a:rPr lang="en-CA" sz="9000" i="0" dirty="0">
                <a:solidFill>
                  <a:schemeClr val="bg1"/>
                </a:solidFill>
                <a:effectLst/>
                <a:latin typeface=""/>
              </a:rPr>
              <a:t>Document </a:t>
            </a:r>
            <a:r>
              <a:rPr lang="en-CA" sz="9000" i="0" dirty="0" err="1">
                <a:solidFill>
                  <a:schemeClr val="bg1"/>
                </a:solidFill>
                <a:effectLst/>
                <a:latin typeface=""/>
              </a:rPr>
              <a:t>GoC</a:t>
            </a:r>
            <a:r>
              <a:rPr lang="en-CA" sz="9000" i="0" dirty="0">
                <a:solidFill>
                  <a:schemeClr val="bg1"/>
                </a:solidFill>
                <a:effectLst/>
                <a:latin typeface=""/>
              </a:rPr>
              <a:t> Discussions</a:t>
            </a:r>
          </a:p>
        </p:txBody>
      </p:sp>
    </p:spTree>
    <p:extLst>
      <p:ext uri="{BB962C8B-B14F-4D97-AF65-F5344CB8AC3E}">
        <p14:creationId xmlns:p14="http://schemas.microsoft.com/office/powerpoint/2010/main" val="3976017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2289811" y="1630728"/>
            <a:ext cx="13708378" cy="7025544"/>
            <a:chOff x="0" y="0"/>
            <a:chExt cx="18277837" cy="9367392"/>
          </a:xfrm>
        </p:grpSpPr>
        <p:pic>
          <p:nvPicPr>
            <p:cNvPr id="3" name="Picture 3"/>
            <p:cNvPicPr>
              <a:picLocks noChangeAspect="1"/>
            </p:cNvPicPr>
            <p:nvPr/>
          </p:nvPicPr>
          <p:blipFill>
            <a:blip r:embed="rId3"/>
            <a:srcRect/>
            <a:stretch>
              <a:fillRect/>
            </a:stretch>
          </p:blipFill>
          <p:spPr>
            <a:xfrm>
              <a:off x="0" y="0"/>
              <a:ext cx="18277837" cy="9367392"/>
            </a:xfrm>
            <a:prstGeom prst="rect">
              <a:avLst/>
            </a:prstGeom>
          </p:spPr>
        </p:pic>
        <p:pic>
          <p:nvPicPr>
            <p:cNvPr id="4" name="Picture 4"/>
            <p:cNvPicPr>
              <a:picLocks noChangeAspect="1"/>
            </p:cNvPicPr>
            <p:nvPr/>
          </p:nvPicPr>
          <p:blipFill>
            <a:blip r:embed="rId4"/>
            <a:srcRect/>
            <a:stretch>
              <a:fillRect/>
            </a:stretch>
          </p:blipFill>
          <p:spPr>
            <a:xfrm>
              <a:off x="10562906" y="1711023"/>
              <a:ext cx="5185021" cy="4627953"/>
            </a:xfrm>
            <a:prstGeom prst="rect">
              <a:avLst/>
            </a:prstGeom>
          </p:spPr>
        </p:pic>
        <p:pic>
          <p:nvPicPr>
            <p:cNvPr id="5" name="Picture 5"/>
            <p:cNvPicPr>
              <a:picLocks noChangeAspect="1"/>
            </p:cNvPicPr>
            <p:nvPr/>
          </p:nvPicPr>
          <p:blipFill>
            <a:blip r:embed="rId5"/>
            <a:srcRect/>
            <a:stretch>
              <a:fillRect/>
            </a:stretch>
          </p:blipFill>
          <p:spPr>
            <a:xfrm>
              <a:off x="1683508" y="1156235"/>
              <a:ext cx="5521433" cy="4914682"/>
            </a:xfrm>
            <a:prstGeom prst="rect">
              <a:avLst/>
            </a:prstGeom>
          </p:spPr>
        </p:pic>
        <p:sp>
          <p:nvSpPr>
            <p:cNvPr id="6" name="TextBox 6"/>
            <p:cNvSpPr txBox="1"/>
            <p:nvPr/>
          </p:nvSpPr>
          <p:spPr>
            <a:xfrm>
              <a:off x="1683508" y="1634823"/>
              <a:ext cx="5521433" cy="2760135"/>
            </a:xfrm>
            <a:prstGeom prst="rect">
              <a:avLst/>
            </a:prstGeom>
          </p:spPr>
          <p:txBody>
            <a:bodyPr lIns="0" tIns="0" rIns="0" bIns="0" rtlCol="0" anchor="t">
              <a:spAutoFit/>
            </a:bodyPr>
            <a:lstStyle/>
            <a:p>
              <a:pPr algn="ctr">
                <a:lnSpc>
                  <a:spcPts val="5599"/>
                </a:lnSpc>
                <a:spcBef>
                  <a:spcPct val="0"/>
                </a:spcBef>
              </a:pPr>
              <a:r>
                <a:rPr lang="en-US" sz="3999">
                  <a:solidFill>
                    <a:srgbClr val="000000"/>
                  </a:solidFill>
                  <a:latin typeface="Canva Sans"/>
                </a:rPr>
                <a:t>Some day, we will all die Snoopy!</a:t>
              </a:r>
            </a:p>
          </p:txBody>
        </p:sp>
        <p:sp>
          <p:nvSpPr>
            <p:cNvPr id="7" name="TextBox 7"/>
            <p:cNvSpPr txBox="1"/>
            <p:nvPr/>
          </p:nvSpPr>
          <p:spPr>
            <a:xfrm>
              <a:off x="10579073" y="2186823"/>
              <a:ext cx="5168854" cy="2496873"/>
            </a:xfrm>
            <a:prstGeom prst="rect">
              <a:avLst/>
            </a:prstGeom>
          </p:spPr>
          <p:txBody>
            <a:bodyPr lIns="0" tIns="0" rIns="0" bIns="0" rtlCol="0" anchor="t">
              <a:spAutoFit/>
            </a:bodyPr>
            <a:lstStyle/>
            <a:p>
              <a:pPr algn="ctr">
                <a:lnSpc>
                  <a:spcPts val="5064"/>
                </a:lnSpc>
                <a:spcBef>
                  <a:spcPct val="0"/>
                </a:spcBef>
              </a:pPr>
              <a:r>
                <a:rPr lang="en-US" sz="3617">
                  <a:solidFill>
                    <a:srgbClr val="000000"/>
                  </a:solidFill>
                  <a:latin typeface="Canva Sans"/>
                </a:rPr>
                <a:t>True, but on all </a:t>
              </a:r>
            </a:p>
            <a:p>
              <a:pPr algn="ctr">
                <a:lnSpc>
                  <a:spcPts val="5064"/>
                </a:lnSpc>
                <a:spcBef>
                  <a:spcPct val="0"/>
                </a:spcBef>
              </a:pPr>
              <a:r>
                <a:rPr lang="en-US" sz="3617">
                  <a:solidFill>
                    <a:srgbClr val="000000"/>
                  </a:solidFill>
                  <a:latin typeface="Canva Sans"/>
                </a:rPr>
                <a:t>the other days, </a:t>
              </a:r>
            </a:p>
            <a:p>
              <a:pPr algn="ctr">
                <a:lnSpc>
                  <a:spcPts val="5064"/>
                </a:lnSpc>
                <a:spcBef>
                  <a:spcPct val="0"/>
                </a:spcBef>
              </a:pPr>
              <a:r>
                <a:rPr lang="en-US" sz="3617">
                  <a:solidFill>
                    <a:srgbClr val="000000"/>
                  </a:solidFill>
                  <a:latin typeface="Canva Sans"/>
                </a:rPr>
                <a:t>we will not.</a:t>
              </a: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b="10108"/>
          <a:stretch>
            <a:fillRect/>
          </a:stretch>
        </p:blipFill>
        <p:spPr>
          <a:xfrm>
            <a:off x="4343400" y="348201"/>
            <a:ext cx="9493661" cy="9590597"/>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2462645"/>
            <a:chOff x="0" y="0"/>
            <a:chExt cx="4816593" cy="648598"/>
          </a:xfrm>
        </p:grpSpPr>
        <p:sp>
          <p:nvSpPr>
            <p:cNvPr id="3" name="Freeform 3"/>
            <p:cNvSpPr/>
            <p:nvPr/>
          </p:nvSpPr>
          <p:spPr>
            <a:xfrm>
              <a:off x="0" y="0"/>
              <a:ext cx="4816592" cy="648598"/>
            </a:xfrm>
            <a:custGeom>
              <a:avLst/>
              <a:gdLst/>
              <a:ahLst/>
              <a:cxnLst/>
              <a:rect l="l" t="t" r="r" b="b"/>
              <a:pathLst>
                <a:path w="4816592" h="648598">
                  <a:moveTo>
                    <a:pt x="0" y="0"/>
                  </a:moveTo>
                  <a:lnTo>
                    <a:pt x="4816592" y="0"/>
                  </a:lnTo>
                  <a:lnTo>
                    <a:pt x="4816592" y="648598"/>
                  </a:lnTo>
                  <a:lnTo>
                    <a:pt x="0" y="648598"/>
                  </a:lnTo>
                  <a:close/>
                </a:path>
              </a:pathLst>
            </a:custGeom>
            <a:solidFill>
              <a:srgbClr val="004400"/>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66800" y="383598"/>
            <a:ext cx="16230600" cy="1497076"/>
          </a:xfrm>
          <a:prstGeom prst="rect">
            <a:avLst/>
          </a:prstGeom>
        </p:spPr>
        <p:txBody>
          <a:bodyPr wrap="square" lIns="0" tIns="0" rIns="0" bIns="0" rtlCol="0" anchor="t">
            <a:spAutoFit/>
          </a:bodyPr>
          <a:lstStyle/>
          <a:p>
            <a:pPr algn="ctr">
              <a:lnSpc>
                <a:spcPts val="12599"/>
              </a:lnSpc>
            </a:pPr>
            <a:r>
              <a:rPr lang="en-US" sz="9000" dirty="0">
                <a:solidFill>
                  <a:srgbClr val="FFFFFF"/>
                </a:solidFill>
                <a:latin typeface="Montserrat"/>
              </a:rPr>
              <a:t>Goals of Care Conversations</a:t>
            </a:r>
          </a:p>
        </p:txBody>
      </p:sp>
      <p:sp>
        <p:nvSpPr>
          <p:cNvPr id="5" name="TextBox 4">
            <a:extLst>
              <a:ext uri="{FF2B5EF4-FFF2-40B4-BE49-F238E27FC236}">
                <a16:creationId xmlns:a16="http://schemas.microsoft.com/office/drawing/2014/main" id="{685CC67D-773B-6B6A-2CF6-463131681938}"/>
              </a:ext>
            </a:extLst>
          </p:cNvPr>
          <p:cNvSpPr txBox="1"/>
          <p:nvPr/>
        </p:nvSpPr>
        <p:spPr>
          <a:xfrm>
            <a:off x="2667000" y="6078029"/>
            <a:ext cx="4037888" cy="707886"/>
          </a:xfrm>
          <a:prstGeom prst="rect">
            <a:avLst/>
          </a:prstGeom>
          <a:noFill/>
        </p:spPr>
        <p:txBody>
          <a:bodyPr wrap="square" rtlCol="0">
            <a:spAutoFit/>
          </a:bodyPr>
          <a:lstStyle/>
          <a:p>
            <a:r>
              <a:rPr lang="en-US" sz="4000" dirty="0"/>
              <a:t>See handout</a:t>
            </a:r>
          </a:p>
        </p:txBody>
      </p:sp>
      <p:pic>
        <p:nvPicPr>
          <p:cNvPr id="8" name="Picture 7">
            <a:extLst>
              <a:ext uri="{FF2B5EF4-FFF2-40B4-BE49-F238E27FC236}">
                <a16:creationId xmlns:a16="http://schemas.microsoft.com/office/drawing/2014/main" id="{2347DEE5-ED61-7DDA-DAE9-F0DA09BFDB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2264273"/>
            <a:ext cx="7774857" cy="8139600"/>
          </a:xfrm>
          <a:prstGeom prst="rect">
            <a:avLst/>
          </a:prstGeom>
        </p:spPr>
      </p:pic>
    </p:spTree>
    <p:extLst>
      <p:ext uri="{BB962C8B-B14F-4D97-AF65-F5344CB8AC3E}">
        <p14:creationId xmlns:p14="http://schemas.microsoft.com/office/powerpoint/2010/main" val="30085409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2462645"/>
            <a:chOff x="0" y="0"/>
            <a:chExt cx="4816593" cy="648598"/>
          </a:xfrm>
        </p:grpSpPr>
        <p:sp>
          <p:nvSpPr>
            <p:cNvPr id="3" name="Freeform 3"/>
            <p:cNvSpPr/>
            <p:nvPr/>
          </p:nvSpPr>
          <p:spPr>
            <a:xfrm>
              <a:off x="0" y="0"/>
              <a:ext cx="4816592" cy="648598"/>
            </a:xfrm>
            <a:custGeom>
              <a:avLst/>
              <a:gdLst/>
              <a:ahLst/>
              <a:cxnLst/>
              <a:rect l="l" t="t" r="r" b="b"/>
              <a:pathLst>
                <a:path w="4816592" h="648598">
                  <a:moveTo>
                    <a:pt x="0" y="0"/>
                  </a:moveTo>
                  <a:lnTo>
                    <a:pt x="4816592" y="0"/>
                  </a:lnTo>
                  <a:lnTo>
                    <a:pt x="4816592" y="648598"/>
                  </a:lnTo>
                  <a:lnTo>
                    <a:pt x="0" y="648598"/>
                  </a:lnTo>
                  <a:close/>
                </a:path>
              </a:pathLst>
            </a:custGeom>
            <a:solidFill>
              <a:srgbClr val="004400"/>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52400" y="342900"/>
            <a:ext cx="18440400" cy="1421030"/>
          </a:xfrm>
          <a:prstGeom prst="rect">
            <a:avLst/>
          </a:prstGeom>
        </p:spPr>
        <p:txBody>
          <a:bodyPr wrap="square" lIns="0" tIns="0" rIns="0" bIns="0" rtlCol="0" anchor="t">
            <a:spAutoFit/>
          </a:bodyPr>
          <a:lstStyle/>
          <a:p>
            <a:pPr algn="ctr">
              <a:lnSpc>
                <a:spcPts val="12599"/>
              </a:lnSpc>
            </a:pPr>
            <a:r>
              <a:rPr lang="en-US" sz="6600" dirty="0">
                <a:solidFill>
                  <a:srgbClr val="FFFFFF"/>
                </a:solidFill>
                <a:latin typeface="Montserrat"/>
              </a:rPr>
              <a:t>Case Study: Incapacity in the Community</a:t>
            </a:r>
          </a:p>
        </p:txBody>
      </p:sp>
      <p:sp>
        <p:nvSpPr>
          <p:cNvPr id="5" name="TextBox 4">
            <a:extLst>
              <a:ext uri="{FF2B5EF4-FFF2-40B4-BE49-F238E27FC236}">
                <a16:creationId xmlns:a16="http://schemas.microsoft.com/office/drawing/2014/main" id="{685CC67D-773B-6B6A-2CF6-463131681938}"/>
              </a:ext>
            </a:extLst>
          </p:cNvPr>
          <p:cNvSpPr txBox="1"/>
          <p:nvPr/>
        </p:nvSpPr>
        <p:spPr>
          <a:xfrm>
            <a:off x="533400" y="3230760"/>
            <a:ext cx="16840200" cy="6124754"/>
          </a:xfrm>
          <a:prstGeom prst="rect">
            <a:avLst/>
          </a:prstGeom>
          <a:noFill/>
        </p:spPr>
        <p:txBody>
          <a:bodyPr wrap="square" rtlCol="0">
            <a:spAutoFit/>
          </a:bodyPr>
          <a:lstStyle/>
          <a:p>
            <a:r>
              <a:rPr lang="en-US" sz="2800">
                <a:latin typeface=""/>
              </a:rPr>
              <a:t>Sarah has dementia </a:t>
            </a:r>
            <a:r>
              <a:rPr lang="en-US" sz="2800" dirty="0">
                <a:latin typeface=""/>
              </a:rPr>
              <a:t>and also diabetes.</a:t>
            </a:r>
          </a:p>
          <a:p>
            <a:endParaRPr lang="en-US" sz="2800" dirty="0">
              <a:latin typeface=""/>
            </a:endParaRPr>
          </a:p>
          <a:p>
            <a:r>
              <a:rPr lang="en-US" sz="2800" dirty="0">
                <a:latin typeface=""/>
              </a:rPr>
              <a:t>During her appointment with a GP, Sarah indicates that she has stopped taking her diabetes medication since she feels fine and doesn’t see the point anymore.</a:t>
            </a:r>
          </a:p>
          <a:p>
            <a:endParaRPr lang="en-US" sz="2800" dirty="0">
              <a:latin typeface=""/>
            </a:endParaRPr>
          </a:p>
          <a:p>
            <a:r>
              <a:rPr lang="en-US" sz="2800" dirty="0">
                <a:latin typeface=""/>
              </a:rPr>
              <a:t>Sarah’s GP is concerned about this decision and provides more information about the purpose of the medication and the risks of stopping it. However, Sarah seems unable to repeat the information back or appreciate the impact of her choice on her future. </a:t>
            </a:r>
          </a:p>
          <a:p>
            <a:endParaRPr lang="en-US" sz="2800" dirty="0">
              <a:latin typeface=""/>
            </a:endParaRPr>
          </a:p>
          <a:p>
            <a:r>
              <a:rPr lang="en-US" sz="2800" dirty="0">
                <a:latin typeface=""/>
              </a:rPr>
              <a:t>The GP is unsure about Sarah’s capacity to make this decision and believes that an SDM may be helpful. Sarah is estranged from her family and her SDM would have to be the PG&amp;T.</a:t>
            </a:r>
          </a:p>
          <a:p>
            <a:endParaRPr lang="en-US" sz="2800" dirty="0">
              <a:latin typeface=""/>
            </a:endParaRPr>
          </a:p>
          <a:p>
            <a:r>
              <a:rPr lang="en-US" sz="2800" dirty="0">
                <a:latin typeface=""/>
              </a:rPr>
              <a:t>However, even if the PG&amp;T intervenes and consents, Sarah’s GP is unsure how to enforce the decision – should she be Formed and sent to hospital or restrained?</a:t>
            </a:r>
          </a:p>
        </p:txBody>
      </p:sp>
    </p:spTree>
    <p:extLst>
      <p:ext uri="{BB962C8B-B14F-4D97-AF65-F5344CB8AC3E}">
        <p14:creationId xmlns:p14="http://schemas.microsoft.com/office/powerpoint/2010/main" val="21123840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2462645"/>
            <a:chOff x="0" y="0"/>
            <a:chExt cx="4816593" cy="648598"/>
          </a:xfrm>
        </p:grpSpPr>
        <p:sp>
          <p:nvSpPr>
            <p:cNvPr id="3" name="Freeform 3"/>
            <p:cNvSpPr/>
            <p:nvPr/>
          </p:nvSpPr>
          <p:spPr>
            <a:xfrm>
              <a:off x="0" y="0"/>
              <a:ext cx="4816592" cy="648598"/>
            </a:xfrm>
            <a:custGeom>
              <a:avLst/>
              <a:gdLst/>
              <a:ahLst/>
              <a:cxnLst/>
              <a:rect l="l" t="t" r="r" b="b"/>
              <a:pathLst>
                <a:path w="4816592" h="648598">
                  <a:moveTo>
                    <a:pt x="0" y="0"/>
                  </a:moveTo>
                  <a:lnTo>
                    <a:pt x="4816592" y="0"/>
                  </a:lnTo>
                  <a:lnTo>
                    <a:pt x="4816592" y="648598"/>
                  </a:lnTo>
                  <a:lnTo>
                    <a:pt x="0" y="648598"/>
                  </a:lnTo>
                  <a:close/>
                </a:path>
              </a:pathLst>
            </a:custGeom>
            <a:solidFill>
              <a:srgbClr val="004400"/>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52400" y="342900"/>
            <a:ext cx="18440400" cy="1421030"/>
          </a:xfrm>
          <a:prstGeom prst="rect">
            <a:avLst/>
          </a:prstGeom>
        </p:spPr>
        <p:txBody>
          <a:bodyPr wrap="square" lIns="0" tIns="0" rIns="0" bIns="0" rtlCol="0" anchor="t">
            <a:spAutoFit/>
          </a:bodyPr>
          <a:lstStyle/>
          <a:p>
            <a:pPr algn="ctr">
              <a:lnSpc>
                <a:spcPts val="12599"/>
              </a:lnSpc>
            </a:pPr>
            <a:r>
              <a:rPr lang="en-US" sz="6600" dirty="0">
                <a:solidFill>
                  <a:srgbClr val="FFFFFF"/>
                </a:solidFill>
                <a:latin typeface="Montserrat"/>
              </a:rPr>
              <a:t>Case Study: Questions</a:t>
            </a:r>
          </a:p>
        </p:txBody>
      </p:sp>
      <p:sp>
        <p:nvSpPr>
          <p:cNvPr id="5" name="TextBox 4">
            <a:extLst>
              <a:ext uri="{FF2B5EF4-FFF2-40B4-BE49-F238E27FC236}">
                <a16:creationId xmlns:a16="http://schemas.microsoft.com/office/drawing/2014/main" id="{685CC67D-773B-6B6A-2CF6-463131681938}"/>
              </a:ext>
            </a:extLst>
          </p:cNvPr>
          <p:cNvSpPr txBox="1"/>
          <p:nvPr/>
        </p:nvSpPr>
        <p:spPr>
          <a:xfrm>
            <a:off x="533400" y="3230760"/>
            <a:ext cx="16840200" cy="6555641"/>
          </a:xfrm>
          <a:prstGeom prst="rect">
            <a:avLst/>
          </a:prstGeom>
          <a:noFill/>
        </p:spPr>
        <p:txBody>
          <a:bodyPr wrap="square" rtlCol="0">
            <a:spAutoFit/>
          </a:bodyPr>
          <a:lstStyle/>
          <a:p>
            <a:r>
              <a:rPr lang="en-US" sz="2800" dirty="0">
                <a:latin typeface=""/>
              </a:rPr>
              <a:t>What additional evidence exists that could help the GP evaluate Sarah’s capacity? </a:t>
            </a:r>
          </a:p>
          <a:p>
            <a:pPr marL="457200" indent="-457200">
              <a:buFont typeface="Arial" panose="020B0604020202020204" pitchFamily="34" charset="0"/>
              <a:buChar char="•"/>
            </a:pPr>
            <a:r>
              <a:rPr lang="en-US" sz="2800" dirty="0">
                <a:latin typeface=""/>
              </a:rPr>
              <a:t>Previous history, further narratives, advice from other providers?</a:t>
            </a:r>
          </a:p>
          <a:p>
            <a:endParaRPr lang="en-US" sz="2800" dirty="0">
              <a:latin typeface=""/>
            </a:endParaRPr>
          </a:p>
          <a:p>
            <a:r>
              <a:rPr lang="en-US" sz="2800" dirty="0">
                <a:latin typeface=""/>
              </a:rPr>
              <a:t>If Sarah’s GP did in fact believe Sarah must take her medications and is at imminent risk without them, what options would be reasonable?</a:t>
            </a:r>
          </a:p>
          <a:p>
            <a:pPr marL="457200" indent="-457200">
              <a:buFont typeface="Arial" panose="020B0604020202020204" pitchFamily="34" charset="0"/>
              <a:buChar char="•"/>
            </a:pPr>
            <a:r>
              <a:rPr lang="en-US" sz="2800" dirty="0">
                <a:latin typeface=""/>
              </a:rPr>
              <a:t>CTO, involuntary hospitalization, restraints, etc.</a:t>
            </a:r>
          </a:p>
          <a:p>
            <a:pPr marL="457200" indent="-457200">
              <a:buFont typeface="Arial" panose="020B0604020202020204" pitchFamily="34" charset="0"/>
              <a:buChar char="•"/>
            </a:pPr>
            <a:endParaRPr lang="en-US" sz="2800" dirty="0">
              <a:latin typeface=""/>
            </a:endParaRPr>
          </a:p>
          <a:p>
            <a:r>
              <a:rPr lang="en-US" sz="2800" dirty="0">
                <a:latin typeface=""/>
              </a:rPr>
              <a:t>How is Sarah’s perceived BPD playing a part in the decision regarding capacity? Is the GP demonstrating bias or stigma?</a:t>
            </a:r>
          </a:p>
          <a:p>
            <a:endParaRPr lang="en-US" sz="2800" dirty="0">
              <a:latin typeface=""/>
            </a:endParaRPr>
          </a:p>
          <a:p>
            <a:r>
              <a:rPr lang="en-US" sz="2800" dirty="0">
                <a:latin typeface=""/>
              </a:rPr>
              <a:t>What other supports could be offered to Sarah regarding her medical care?</a:t>
            </a:r>
          </a:p>
          <a:p>
            <a:endParaRPr lang="en-US" sz="2800" dirty="0">
              <a:latin typeface=""/>
            </a:endParaRPr>
          </a:p>
          <a:p>
            <a:r>
              <a:rPr lang="en-US" sz="2800" dirty="0">
                <a:latin typeface=""/>
              </a:rPr>
              <a:t>Are there other friends/family who can get involved in Sarah’s care?</a:t>
            </a:r>
          </a:p>
          <a:p>
            <a:endParaRPr lang="en-US" sz="2800" dirty="0">
              <a:latin typeface=""/>
            </a:endParaRPr>
          </a:p>
          <a:p>
            <a:r>
              <a:rPr lang="en-US" sz="2800" dirty="0">
                <a:latin typeface=""/>
              </a:rPr>
              <a:t>Other ideas?</a:t>
            </a:r>
          </a:p>
        </p:txBody>
      </p:sp>
    </p:spTree>
    <p:extLst>
      <p:ext uri="{BB962C8B-B14F-4D97-AF65-F5344CB8AC3E}">
        <p14:creationId xmlns:p14="http://schemas.microsoft.com/office/powerpoint/2010/main" val="1247456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rot="-508170">
            <a:off x="-3503556" y="5374455"/>
            <a:ext cx="7779188" cy="6806789"/>
            <a:chOff x="0" y="0"/>
            <a:chExt cx="812800" cy="711200"/>
          </a:xfrm>
        </p:grpSpPr>
        <p:sp>
          <p:nvSpPr>
            <p:cNvPr id="3" name="Freeform 3"/>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01364A"/>
            </a:solidFill>
          </p:spPr>
          <p:txBody>
            <a:bodyPr/>
            <a:lstStyle/>
            <a:p>
              <a:endParaRPr lang="en-US"/>
            </a:p>
          </p:txBody>
        </p:sp>
        <p:sp>
          <p:nvSpPr>
            <p:cNvPr id="4" name="TextBox 4"/>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4535230" y="-17318"/>
            <a:ext cx="9217540" cy="2189317"/>
          </a:xfrm>
          <a:prstGeom prst="rect">
            <a:avLst/>
          </a:prstGeom>
        </p:spPr>
        <p:txBody>
          <a:bodyPr lIns="0" tIns="0" rIns="0" bIns="0" rtlCol="0" anchor="t">
            <a:spAutoFit/>
          </a:bodyPr>
          <a:lstStyle/>
          <a:p>
            <a:pPr algn="ctr">
              <a:lnSpc>
                <a:spcPts val="19642"/>
              </a:lnSpc>
            </a:pPr>
            <a:r>
              <a:rPr lang="en-US" sz="9600" dirty="0">
                <a:solidFill>
                  <a:srgbClr val="205A73"/>
                </a:solidFill>
                <a:latin typeface="Montserrat"/>
              </a:rPr>
              <a:t>Resources</a:t>
            </a:r>
          </a:p>
        </p:txBody>
      </p:sp>
      <p:sp>
        <p:nvSpPr>
          <p:cNvPr id="6" name="TextBox 6"/>
          <p:cNvSpPr txBox="1"/>
          <p:nvPr/>
        </p:nvSpPr>
        <p:spPr>
          <a:xfrm>
            <a:off x="4535230" y="2505931"/>
            <a:ext cx="11771570" cy="7764305"/>
          </a:xfrm>
          <a:prstGeom prst="rect">
            <a:avLst/>
          </a:prstGeom>
        </p:spPr>
        <p:txBody>
          <a:bodyPr wrap="square" lIns="0" tIns="0" rIns="0" bIns="0" rtlCol="0" anchor="t">
            <a:spAutoFit/>
          </a:bodyPr>
          <a:lstStyle/>
          <a:p>
            <a:pPr>
              <a:lnSpc>
                <a:spcPts val="3769"/>
              </a:lnSpc>
            </a:pPr>
            <a:r>
              <a:rPr lang="en-US" sz="2692" dirty="0">
                <a:solidFill>
                  <a:srgbClr val="205A73"/>
                </a:solidFill>
                <a:latin typeface="Canva Sans"/>
              </a:rPr>
              <a:t>Speak Up Ontario - Advance Care Planning Workbook</a:t>
            </a:r>
          </a:p>
          <a:p>
            <a:pPr>
              <a:lnSpc>
                <a:spcPts val="3769"/>
              </a:lnSpc>
            </a:pPr>
            <a:r>
              <a:rPr lang="en-US" sz="2692" dirty="0">
                <a:solidFill>
                  <a:srgbClr val="205A73"/>
                </a:solidFill>
                <a:latin typeface="Canva Sans"/>
              </a:rPr>
              <a:t>https://</a:t>
            </a:r>
            <a:r>
              <a:rPr lang="en-US" sz="2692" dirty="0" err="1">
                <a:solidFill>
                  <a:srgbClr val="205A73"/>
                </a:solidFill>
                <a:latin typeface="Canva Sans"/>
              </a:rPr>
              <a:t>www.speakupontario.ca</a:t>
            </a:r>
            <a:r>
              <a:rPr lang="en-US" sz="2692" dirty="0">
                <a:solidFill>
                  <a:srgbClr val="205A73"/>
                </a:solidFill>
                <a:latin typeface="Canva Sans"/>
              </a:rPr>
              <a:t>/resource/</a:t>
            </a:r>
            <a:r>
              <a:rPr lang="en-US" sz="2692" dirty="0" err="1">
                <a:solidFill>
                  <a:srgbClr val="205A73"/>
                </a:solidFill>
                <a:latin typeface="Canva Sans"/>
              </a:rPr>
              <a:t>acp</a:t>
            </a:r>
            <a:r>
              <a:rPr lang="en-US" sz="2692" dirty="0">
                <a:solidFill>
                  <a:srgbClr val="205A73"/>
                </a:solidFill>
                <a:latin typeface="Canva Sans"/>
              </a:rPr>
              <a:t>-workbook-</a:t>
            </a:r>
            <a:r>
              <a:rPr lang="en-US" sz="2692" dirty="0" err="1">
                <a:solidFill>
                  <a:srgbClr val="205A73"/>
                </a:solidFill>
                <a:latin typeface="Canva Sans"/>
              </a:rPr>
              <a:t>en</a:t>
            </a:r>
            <a:r>
              <a:rPr lang="en-US" sz="2692" dirty="0">
                <a:solidFill>
                  <a:srgbClr val="205A73"/>
                </a:solidFill>
                <a:latin typeface="Canva Sans"/>
              </a:rPr>
              <a:t>/ </a:t>
            </a:r>
          </a:p>
          <a:p>
            <a:pPr>
              <a:lnSpc>
                <a:spcPts val="3769"/>
              </a:lnSpc>
            </a:pPr>
            <a:endParaRPr lang="en-US" sz="2692" dirty="0">
              <a:solidFill>
                <a:srgbClr val="205A73"/>
              </a:solidFill>
              <a:latin typeface="Canva Sans"/>
            </a:endParaRPr>
          </a:p>
          <a:p>
            <a:pPr>
              <a:lnSpc>
                <a:spcPts val="3769"/>
              </a:lnSpc>
            </a:pPr>
            <a:r>
              <a:rPr lang="en-US" sz="2692" dirty="0">
                <a:solidFill>
                  <a:srgbClr val="205A73"/>
                </a:solidFill>
                <a:latin typeface="Canva Sans"/>
              </a:rPr>
              <a:t>Speak Up Ontario - Resources for Individuals and Families https://</a:t>
            </a:r>
            <a:r>
              <a:rPr lang="en-US" sz="2692" dirty="0" err="1">
                <a:solidFill>
                  <a:srgbClr val="205A73"/>
                </a:solidFill>
                <a:latin typeface="Canva Sans"/>
              </a:rPr>
              <a:t>www.speakupontario.ca</a:t>
            </a:r>
            <a:r>
              <a:rPr lang="en-US" sz="2692" dirty="0">
                <a:solidFill>
                  <a:srgbClr val="205A73"/>
                </a:solidFill>
                <a:latin typeface="Canva Sans"/>
              </a:rPr>
              <a:t>/resources-for-individuals-and-families/ </a:t>
            </a:r>
          </a:p>
          <a:p>
            <a:pPr>
              <a:lnSpc>
                <a:spcPts val="3769"/>
              </a:lnSpc>
            </a:pPr>
            <a:endParaRPr lang="en-US" sz="2692" dirty="0">
              <a:solidFill>
                <a:srgbClr val="205A73"/>
              </a:solidFill>
              <a:latin typeface="Canva Sans"/>
            </a:endParaRPr>
          </a:p>
          <a:p>
            <a:pPr>
              <a:lnSpc>
                <a:spcPts val="3769"/>
              </a:lnSpc>
            </a:pPr>
            <a:r>
              <a:rPr lang="en-US" sz="2692" dirty="0">
                <a:solidFill>
                  <a:srgbClr val="205A73"/>
                </a:solidFill>
                <a:latin typeface="Canva Sans"/>
              </a:rPr>
              <a:t>Go Wish Cards</a:t>
            </a:r>
          </a:p>
          <a:p>
            <a:pPr>
              <a:lnSpc>
                <a:spcPts val="3769"/>
              </a:lnSpc>
            </a:pPr>
            <a:r>
              <a:rPr lang="en-US" sz="2692" dirty="0">
                <a:solidFill>
                  <a:srgbClr val="205A73"/>
                </a:solidFill>
                <a:latin typeface="Canva Sans"/>
              </a:rPr>
              <a:t>http://</a:t>
            </a:r>
            <a:r>
              <a:rPr lang="en-US" sz="2692" dirty="0" err="1">
                <a:solidFill>
                  <a:srgbClr val="205A73"/>
                </a:solidFill>
                <a:latin typeface="Canva Sans"/>
              </a:rPr>
              <a:t>www.gowish.org</a:t>
            </a:r>
            <a:r>
              <a:rPr lang="en-US" sz="2692" dirty="0">
                <a:solidFill>
                  <a:srgbClr val="205A73"/>
                </a:solidFill>
                <a:latin typeface="Canva Sans"/>
              </a:rPr>
              <a:t>/ </a:t>
            </a:r>
          </a:p>
          <a:p>
            <a:pPr>
              <a:lnSpc>
                <a:spcPts val="3769"/>
              </a:lnSpc>
            </a:pPr>
            <a:endParaRPr lang="en-US" sz="2692" dirty="0">
              <a:solidFill>
                <a:srgbClr val="205A73"/>
              </a:solidFill>
              <a:latin typeface="Canva Sans"/>
            </a:endParaRPr>
          </a:p>
          <a:p>
            <a:pPr>
              <a:lnSpc>
                <a:spcPts val="3769"/>
              </a:lnSpc>
            </a:pPr>
            <a:r>
              <a:rPr lang="en-US" sz="2692" dirty="0">
                <a:solidFill>
                  <a:srgbClr val="205A73"/>
                </a:solidFill>
                <a:latin typeface="Canva Sans"/>
              </a:rPr>
              <a:t>Hello Game</a:t>
            </a:r>
          </a:p>
          <a:p>
            <a:pPr>
              <a:lnSpc>
                <a:spcPts val="3769"/>
              </a:lnSpc>
            </a:pPr>
            <a:r>
              <a:rPr lang="en-US" sz="2692" dirty="0">
                <a:solidFill>
                  <a:srgbClr val="205A73"/>
                </a:solidFill>
                <a:latin typeface="Canva Sans"/>
              </a:rPr>
              <a:t>https://</a:t>
            </a:r>
            <a:r>
              <a:rPr lang="en-US" sz="2692" dirty="0" err="1">
                <a:solidFill>
                  <a:srgbClr val="205A73"/>
                </a:solidFill>
                <a:latin typeface="Canva Sans"/>
              </a:rPr>
              <a:t>commonpractice.com</a:t>
            </a:r>
            <a:r>
              <a:rPr lang="en-US" sz="2692" dirty="0">
                <a:solidFill>
                  <a:srgbClr val="205A73"/>
                </a:solidFill>
                <a:latin typeface="Canva Sans"/>
              </a:rPr>
              <a:t>/ </a:t>
            </a:r>
          </a:p>
          <a:p>
            <a:pPr>
              <a:lnSpc>
                <a:spcPts val="3769"/>
              </a:lnSpc>
            </a:pPr>
            <a:endParaRPr lang="en-US" sz="2692" dirty="0">
              <a:solidFill>
                <a:srgbClr val="205A73"/>
              </a:solidFill>
              <a:latin typeface="Canva Sans"/>
            </a:endParaRPr>
          </a:p>
          <a:p>
            <a:pPr>
              <a:lnSpc>
                <a:spcPts val="3769"/>
              </a:lnSpc>
            </a:pPr>
            <a:r>
              <a:rPr lang="en-US" sz="2692" dirty="0">
                <a:solidFill>
                  <a:srgbClr val="205A73"/>
                </a:solidFill>
                <a:latin typeface="Canva Sans"/>
              </a:rPr>
              <a:t>Hospice Palliative Care Ontario https://</a:t>
            </a:r>
            <a:r>
              <a:rPr lang="en-US" sz="2692" dirty="0" err="1">
                <a:solidFill>
                  <a:srgbClr val="205A73"/>
                </a:solidFill>
                <a:latin typeface="Canva Sans"/>
              </a:rPr>
              <a:t>www.pcdm.ca</a:t>
            </a:r>
            <a:r>
              <a:rPr lang="en-US" sz="2692" dirty="0">
                <a:solidFill>
                  <a:srgbClr val="205A73"/>
                </a:solidFill>
                <a:latin typeface="Canva Sans"/>
              </a:rPr>
              <a:t>/</a:t>
            </a:r>
            <a:r>
              <a:rPr lang="en-US" sz="2692" dirty="0" err="1">
                <a:solidFill>
                  <a:srgbClr val="205A73"/>
                </a:solidFill>
                <a:latin typeface="Canva Sans"/>
              </a:rPr>
              <a:t>goc#gocdimportant</a:t>
            </a:r>
            <a:endParaRPr lang="en-US" sz="2692" dirty="0">
              <a:solidFill>
                <a:srgbClr val="205A73"/>
              </a:solidFill>
              <a:latin typeface="Canva Sans"/>
            </a:endParaRPr>
          </a:p>
          <a:p>
            <a:pPr>
              <a:lnSpc>
                <a:spcPts val="3769"/>
              </a:lnSpc>
            </a:pPr>
            <a:endParaRPr lang="en-US" sz="2692" dirty="0">
              <a:solidFill>
                <a:srgbClr val="205A73"/>
              </a:solidFill>
              <a:latin typeface="Canva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7066680"/>
            <a:chOff x="0" y="0"/>
            <a:chExt cx="4816593" cy="1861183"/>
          </a:xfrm>
        </p:grpSpPr>
        <p:sp>
          <p:nvSpPr>
            <p:cNvPr id="3" name="Freeform 3"/>
            <p:cNvSpPr/>
            <p:nvPr/>
          </p:nvSpPr>
          <p:spPr>
            <a:xfrm>
              <a:off x="0" y="0"/>
              <a:ext cx="4816592" cy="1861183"/>
            </a:xfrm>
            <a:custGeom>
              <a:avLst/>
              <a:gdLst/>
              <a:ahLst/>
              <a:cxnLst/>
              <a:rect l="l" t="t" r="r" b="b"/>
              <a:pathLst>
                <a:path w="4816592" h="1861183">
                  <a:moveTo>
                    <a:pt x="0" y="0"/>
                  </a:moveTo>
                  <a:lnTo>
                    <a:pt x="4816592" y="0"/>
                  </a:lnTo>
                  <a:lnTo>
                    <a:pt x="4816592" y="1861183"/>
                  </a:lnTo>
                  <a:lnTo>
                    <a:pt x="0" y="1861183"/>
                  </a:lnTo>
                  <a:close/>
                </a:path>
              </a:pathLst>
            </a:custGeom>
            <a:solidFill>
              <a:schemeClr val="accent5">
                <a:lumMod val="40000"/>
                <a:lumOff val="60000"/>
              </a:schemeClr>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5" name="Picture 5"/>
          <p:cNvPicPr>
            <a:picLocks noChangeAspect="1"/>
          </p:cNvPicPr>
          <p:nvPr/>
        </p:nvPicPr>
        <p:blipFill>
          <a:blip r:embed="rId3"/>
          <a:srcRect/>
          <a:stretch>
            <a:fillRect/>
          </a:stretch>
        </p:blipFill>
        <p:spPr>
          <a:xfrm>
            <a:off x="3514725" y="2831088"/>
            <a:ext cx="11033776" cy="3080262"/>
          </a:xfrm>
          <a:prstGeom prst="rect">
            <a:avLst/>
          </a:prstGeom>
        </p:spPr>
      </p:pic>
      <p:sp>
        <p:nvSpPr>
          <p:cNvPr id="6" name="TextBox 6"/>
          <p:cNvSpPr txBox="1"/>
          <p:nvPr/>
        </p:nvSpPr>
        <p:spPr>
          <a:xfrm>
            <a:off x="-428625" y="1475945"/>
            <a:ext cx="19145250" cy="1244571"/>
          </a:xfrm>
          <a:prstGeom prst="rect">
            <a:avLst/>
          </a:prstGeom>
        </p:spPr>
        <p:txBody>
          <a:bodyPr lIns="0" tIns="0" rIns="0" bIns="0" rtlCol="0" anchor="t">
            <a:spAutoFit/>
          </a:bodyPr>
          <a:lstStyle/>
          <a:p>
            <a:pPr algn="ctr">
              <a:lnSpc>
                <a:spcPts val="10500"/>
              </a:lnSpc>
            </a:pPr>
            <a:r>
              <a:rPr lang="en-US" sz="7500" dirty="0">
                <a:solidFill>
                  <a:srgbClr val="FFFFFF"/>
                </a:solidFill>
                <a:latin typeface="Clear Sans Regular"/>
              </a:rPr>
              <a:t>For more information contact:</a:t>
            </a:r>
          </a:p>
        </p:txBody>
      </p:sp>
      <p:sp>
        <p:nvSpPr>
          <p:cNvPr id="7" name="TextBox 6">
            <a:extLst>
              <a:ext uri="{FF2B5EF4-FFF2-40B4-BE49-F238E27FC236}">
                <a16:creationId xmlns:a16="http://schemas.microsoft.com/office/drawing/2014/main" id="{A123BE75-7914-796A-6BFD-6C0A1DBECFE1}"/>
              </a:ext>
            </a:extLst>
          </p:cNvPr>
          <p:cNvSpPr txBox="1"/>
          <p:nvPr/>
        </p:nvSpPr>
        <p:spPr>
          <a:xfrm>
            <a:off x="5293895" y="7964904"/>
            <a:ext cx="6898105" cy="1064795"/>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9A99A2D1-9F3C-B4EF-DF0B-D0BAC70AA287}"/>
              </a:ext>
            </a:extLst>
          </p:cNvPr>
          <p:cNvSpPr txBox="1"/>
          <p:nvPr/>
        </p:nvSpPr>
        <p:spPr>
          <a:xfrm>
            <a:off x="2684546" y="7388463"/>
            <a:ext cx="16032079" cy="2308324"/>
          </a:xfrm>
          <a:prstGeom prst="rect">
            <a:avLst/>
          </a:prstGeom>
          <a:noFill/>
        </p:spPr>
        <p:txBody>
          <a:bodyPr wrap="square">
            <a:spAutoFit/>
          </a:bodyPr>
          <a:lstStyle/>
          <a:p>
            <a:r>
              <a:rPr lang="en-US" sz="7200" dirty="0">
                <a:latin typeface=""/>
              </a:rPr>
              <a:t>Tara Cohen, Program Manager</a:t>
            </a:r>
            <a:br>
              <a:rPr lang="en-US" sz="7200" dirty="0">
                <a:latin typeface=""/>
              </a:rPr>
            </a:br>
            <a:r>
              <a:rPr lang="en-US" sz="7200" dirty="0" err="1">
                <a:latin typeface=""/>
              </a:rPr>
              <a:t>tcohen@champlainpalliative.ca</a:t>
            </a:r>
            <a:endParaRPr lang="en-US" sz="7200" dirty="0">
              <a:latin typeface=""/>
            </a:endParaRPr>
          </a:p>
        </p:txBody>
      </p:sp>
    </p:spTree>
    <p:extLst>
      <p:ext uri="{BB962C8B-B14F-4D97-AF65-F5344CB8AC3E}">
        <p14:creationId xmlns:p14="http://schemas.microsoft.com/office/powerpoint/2010/main" val="924129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8" name="Online Media 7" descr="Advance Care Planning: A Guide for Healthcare Providers">
            <a:hlinkClick r:id="" action="ppaction://media"/>
            <a:extLst>
              <a:ext uri="{FF2B5EF4-FFF2-40B4-BE49-F238E27FC236}">
                <a16:creationId xmlns:a16="http://schemas.microsoft.com/office/drawing/2014/main" id="{59C8BD04-3A2D-AD02-6735-6462BD58CED0}"/>
              </a:ext>
            </a:extLst>
          </p:cNvPr>
          <p:cNvPicPr>
            <a:picLocks noRot="1" noChangeAspect="1"/>
          </p:cNvPicPr>
          <p:nvPr>
            <a:videoFile r:link="rId1"/>
          </p:nvPr>
        </p:nvPicPr>
        <p:blipFill>
          <a:blip r:embed="rId4"/>
          <a:stretch>
            <a:fillRect/>
          </a:stretch>
        </p:blipFill>
        <p:spPr>
          <a:xfrm>
            <a:off x="647363" y="342900"/>
            <a:ext cx="16650037" cy="9407271"/>
          </a:xfrm>
          <a:prstGeom prst="rect">
            <a:avLst/>
          </a:prstGeom>
        </p:spPr>
      </p:pic>
    </p:spTree>
    <p:extLst>
      <p:ext uri="{BB962C8B-B14F-4D97-AF65-F5344CB8AC3E}">
        <p14:creationId xmlns:p14="http://schemas.microsoft.com/office/powerpoint/2010/main" val="284967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2" name="Freeform 4">
            <a:extLst>
              <a:ext uri="{FF2B5EF4-FFF2-40B4-BE49-F238E27FC236}">
                <a16:creationId xmlns:a16="http://schemas.microsoft.com/office/drawing/2014/main" id="{7B358121-5489-C37B-D439-86C0A9EC422D}"/>
              </a:ext>
            </a:extLst>
          </p:cNvPr>
          <p:cNvSpPr/>
          <p:nvPr/>
        </p:nvSpPr>
        <p:spPr>
          <a:xfrm>
            <a:off x="0" y="-26973"/>
            <a:ext cx="18288000" cy="2728699"/>
          </a:xfrm>
          <a:custGeom>
            <a:avLst/>
            <a:gdLst/>
            <a:ahLst/>
            <a:cxnLst/>
            <a:rect l="l" t="t" r="r" b="b"/>
            <a:pathLst>
              <a:path w="4816592" h="1045420">
                <a:moveTo>
                  <a:pt x="0" y="0"/>
                </a:moveTo>
                <a:lnTo>
                  <a:pt x="4816592" y="0"/>
                </a:lnTo>
                <a:lnTo>
                  <a:pt x="4816592" y="1045420"/>
                </a:lnTo>
                <a:lnTo>
                  <a:pt x="0" y="1045420"/>
                </a:lnTo>
                <a:close/>
              </a:path>
            </a:pathLst>
          </a:custGeom>
          <a:solidFill>
            <a:schemeClr val="accent5">
              <a:lumMod val="75000"/>
            </a:schemeClr>
          </a:solidFill>
        </p:spPr>
        <p:txBody>
          <a:bodyPr/>
          <a:lstStyle/>
          <a:p>
            <a:pPr algn="ctr"/>
            <a:endParaRPr lang="en-US" sz="9600" dirty="0">
              <a:solidFill>
                <a:schemeClr val="bg1"/>
              </a:solidFill>
              <a:latin typeface="Montserrat"/>
            </a:endParaRPr>
          </a:p>
          <a:p>
            <a:endParaRPr lang="en-US" dirty="0">
              <a:solidFill>
                <a:schemeClr val="accent5">
                  <a:lumMod val="75000"/>
                </a:schemeClr>
              </a:solidFill>
            </a:endParaRPr>
          </a:p>
        </p:txBody>
      </p:sp>
      <p:sp>
        <p:nvSpPr>
          <p:cNvPr id="15" name="TextBox 14">
            <a:extLst>
              <a:ext uri="{FF2B5EF4-FFF2-40B4-BE49-F238E27FC236}">
                <a16:creationId xmlns:a16="http://schemas.microsoft.com/office/drawing/2014/main" id="{061F2094-52C4-AF6F-0CFB-FFCE7689740A}"/>
              </a:ext>
            </a:extLst>
          </p:cNvPr>
          <p:cNvSpPr txBox="1"/>
          <p:nvPr/>
        </p:nvSpPr>
        <p:spPr>
          <a:xfrm>
            <a:off x="346386" y="575450"/>
            <a:ext cx="17468218" cy="1446550"/>
          </a:xfrm>
          <a:prstGeom prst="rect">
            <a:avLst/>
          </a:prstGeom>
          <a:noFill/>
        </p:spPr>
        <p:txBody>
          <a:bodyPr wrap="square" rtlCol="0">
            <a:spAutoFit/>
          </a:bodyPr>
          <a:lstStyle/>
          <a:p>
            <a:pPr algn="ctr"/>
            <a:r>
              <a:rPr lang="en-US" sz="8800" dirty="0">
                <a:solidFill>
                  <a:schemeClr val="bg1"/>
                </a:solidFill>
                <a:latin typeface="Montserrat"/>
              </a:rPr>
              <a:t>Dementia Journey Infographic </a:t>
            </a:r>
          </a:p>
        </p:txBody>
      </p:sp>
      <p:pic>
        <p:nvPicPr>
          <p:cNvPr id="3" name="Picture 2" descr="A diagram of a diagram of a path&#10;&#10;Description automatically generated with medium confidence">
            <a:extLst>
              <a:ext uri="{FF2B5EF4-FFF2-40B4-BE49-F238E27FC236}">
                <a16:creationId xmlns:a16="http://schemas.microsoft.com/office/drawing/2014/main" id="{EDEB91A9-62B1-3E57-D6C5-E4FA4EBFF4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01726"/>
            <a:ext cx="18288000" cy="758527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6431885" y="4048015"/>
            <a:ext cx="4680645" cy="3968098"/>
            <a:chOff x="0" y="0"/>
            <a:chExt cx="6240859" cy="5290798"/>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58652" y="0"/>
              <a:ext cx="3545655" cy="3638266"/>
            </a:xfrm>
            <a:prstGeom prst="rect">
              <a:avLst/>
            </a:prstGeom>
          </p:spPr>
        </p:pic>
        <p:sp>
          <p:nvSpPr>
            <p:cNvPr id="4" name="TextBox 4"/>
            <p:cNvSpPr txBox="1"/>
            <p:nvPr/>
          </p:nvSpPr>
          <p:spPr>
            <a:xfrm>
              <a:off x="0" y="4034330"/>
              <a:ext cx="6240859" cy="1256468"/>
            </a:xfrm>
            <a:prstGeom prst="rect">
              <a:avLst/>
            </a:prstGeom>
          </p:spPr>
          <p:txBody>
            <a:bodyPr lIns="0" tIns="0" rIns="0" bIns="0" rtlCol="0" anchor="t">
              <a:spAutoFit/>
            </a:bodyPr>
            <a:lstStyle/>
            <a:p>
              <a:pPr algn="ctr">
                <a:lnSpc>
                  <a:spcPts val="7909"/>
                </a:lnSpc>
              </a:pPr>
              <a:r>
                <a:rPr lang="en-US" sz="4800" dirty="0">
                  <a:solidFill>
                    <a:srgbClr val="205A73"/>
                  </a:solidFill>
                  <a:latin typeface="Montserrat"/>
                </a:rPr>
                <a:t>Goals of Care</a:t>
              </a:r>
            </a:p>
          </p:txBody>
        </p:sp>
      </p:grpSp>
      <p:grpSp>
        <p:nvGrpSpPr>
          <p:cNvPr id="5" name="Group 5"/>
          <p:cNvGrpSpPr/>
          <p:nvPr/>
        </p:nvGrpSpPr>
        <p:grpSpPr>
          <a:xfrm>
            <a:off x="438782" y="4091807"/>
            <a:ext cx="4962823" cy="4896468"/>
            <a:chOff x="0" y="0"/>
            <a:chExt cx="6617097" cy="6528624"/>
          </a:xfrm>
        </p:grpSpPr>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65399" y="0"/>
              <a:ext cx="3958664" cy="3671661"/>
            </a:xfrm>
            <a:prstGeom prst="rect">
              <a:avLst/>
            </a:prstGeom>
          </p:spPr>
        </p:pic>
        <p:sp>
          <p:nvSpPr>
            <p:cNvPr id="7" name="TextBox 7"/>
            <p:cNvSpPr txBox="1"/>
            <p:nvPr/>
          </p:nvSpPr>
          <p:spPr>
            <a:xfrm>
              <a:off x="0" y="3938671"/>
              <a:ext cx="6617097" cy="2589953"/>
            </a:xfrm>
            <a:prstGeom prst="rect">
              <a:avLst/>
            </a:prstGeom>
          </p:spPr>
          <p:txBody>
            <a:bodyPr lIns="0" tIns="0" rIns="0" bIns="0" rtlCol="0" anchor="t">
              <a:spAutoFit/>
            </a:bodyPr>
            <a:lstStyle/>
            <a:p>
              <a:pPr algn="ctr">
                <a:lnSpc>
                  <a:spcPts val="7909"/>
                </a:lnSpc>
              </a:pPr>
              <a:r>
                <a:rPr lang="en-US" sz="4800" dirty="0">
                  <a:solidFill>
                    <a:srgbClr val="205A73"/>
                  </a:solidFill>
                  <a:latin typeface="Montserrat"/>
                </a:rPr>
                <a:t>Advance Care</a:t>
              </a:r>
            </a:p>
            <a:p>
              <a:pPr algn="ctr">
                <a:lnSpc>
                  <a:spcPts val="7909"/>
                </a:lnSpc>
              </a:pPr>
              <a:r>
                <a:rPr lang="en-US" sz="4800" dirty="0">
                  <a:solidFill>
                    <a:srgbClr val="205A73"/>
                  </a:solidFill>
                  <a:latin typeface="Montserrat"/>
                </a:rPr>
                <a:t>Planning</a:t>
              </a:r>
            </a:p>
          </p:txBody>
        </p:sp>
      </p:grpSp>
      <p:grpSp>
        <p:nvGrpSpPr>
          <p:cNvPr id="9" name="Group 9"/>
          <p:cNvGrpSpPr/>
          <p:nvPr/>
        </p:nvGrpSpPr>
        <p:grpSpPr>
          <a:xfrm>
            <a:off x="11779240" y="4090878"/>
            <a:ext cx="6324600" cy="5920996"/>
            <a:chOff x="-1858468" y="0"/>
            <a:chExt cx="8432801" cy="7894662"/>
          </a:xfrm>
        </p:grpSpPr>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75085" y="0"/>
              <a:ext cx="3765696" cy="3765696"/>
            </a:xfrm>
            <a:prstGeom prst="rect">
              <a:avLst/>
            </a:prstGeom>
          </p:spPr>
        </p:pic>
        <p:sp>
          <p:nvSpPr>
            <p:cNvPr id="11" name="TextBox 11"/>
            <p:cNvSpPr txBox="1"/>
            <p:nvPr/>
          </p:nvSpPr>
          <p:spPr>
            <a:xfrm>
              <a:off x="-1858468" y="3977179"/>
              <a:ext cx="8432801" cy="3917483"/>
            </a:xfrm>
            <a:prstGeom prst="rect">
              <a:avLst/>
            </a:prstGeom>
          </p:spPr>
          <p:txBody>
            <a:bodyPr wrap="square" lIns="0" tIns="0" rIns="0" bIns="0" rtlCol="0" anchor="t">
              <a:spAutoFit/>
            </a:bodyPr>
            <a:lstStyle/>
            <a:p>
              <a:pPr algn="ctr">
                <a:lnSpc>
                  <a:spcPts val="7909"/>
                </a:lnSpc>
              </a:pPr>
              <a:r>
                <a:rPr lang="en-US" sz="4800" dirty="0">
                  <a:solidFill>
                    <a:srgbClr val="205A73"/>
                  </a:solidFill>
                  <a:latin typeface="Montserrat"/>
                </a:rPr>
                <a:t>Capacity and Informed </a:t>
              </a:r>
            </a:p>
            <a:p>
              <a:pPr algn="ctr">
                <a:lnSpc>
                  <a:spcPts val="7909"/>
                </a:lnSpc>
              </a:pPr>
              <a:r>
                <a:rPr lang="en-US" sz="4800" dirty="0">
                  <a:solidFill>
                    <a:srgbClr val="205A73"/>
                  </a:solidFill>
                  <a:latin typeface="Montserrat"/>
                </a:rPr>
                <a:t>Consent</a:t>
              </a:r>
            </a:p>
          </p:txBody>
        </p:sp>
      </p:grpSp>
      <p:sp>
        <p:nvSpPr>
          <p:cNvPr id="12" name="Freeform 4">
            <a:extLst>
              <a:ext uri="{FF2B5EF4-FFF2-40B4-BE49-F238E27FC236}">
                <a16:creationId xmlns:a16="http://schemas.microsoft.com/office/drawing/2014/main" id="{7B358121-5489-C37B-D439-86C0A9EC422D}"/>
              </a:ext>
            </a:extLst>
          </p:cNvPr>
          <p:cNvSpPr/>
          <p:nvPr/>
        </p:nvSpPr>
        <p:spPr>
          <a:xfrm>
            <a:off x="0" y="-26973"/>
            <a:ext cx="18288000" cy="3268163"/>
          </a:xfrm>
          <a:custGeom>
            <a:avLst/>
            <a:gdLst/>
            <a:ahLst/>
            <a:cxnLst/>
            <a:rect l="l" t="t" r="r" b="b"/>
            <a:pathLst>
              <a:path w="4816592" h="1045420">
                <a:moveTo>
                  <a:pt x="0" y="0"/>
                </a:moveTo>
                <a:lnTo>
                  <a:pt x="4816592" y="0"/>
                </a:lnTo>
                <a:lnTo>
                  <a:pt x="4816592" y="1045420"/>
                </a:lnTo>
                <a:lnTo>
                  <a:pt x="0" y="1045420"/>
                </a:lnTo>
                <a:close/>
              </a:path>
            </a:pathLst>
          </a:custGeom>
          <a:solidFill>
            <a:schemeClr val="accent5">
              <a:lumMod val="75000"/>
            </a:schemeClr>
          </a:solidFill>
        </p:spPr>
        <p:txBody>
          <a:bodyPr/>
          <a:lstStyle/>
          <a:p>
            <a:pPr algn="ctr"/>
            <a:endParaRPr lang="en-US" sz="9600" dirty="0">
              <a:solidFill>
                <a:schemeClr val="bg1"/>
              </a:solidFill>
              <a:latin typeface="Montserrat"/>
            </a:endParaRPr>
          </a:p>
          <a:p>
            <a:endParaRPr lang="en-US" dirty="0">
              <a:solidFill>
                <a:schemeClr val="accent5">
                  <a:lumMod val="75000"/>
                </a:schemeClr>
              </a:solidFill>
            </a:endParaRPr>
          </a:p>
        </p:txBody>
      </p:sp>
      <p:sp>
        <p:nvSpPr>
          <p:cNvPr id="15" name="TextBox 14">
            <a:extLst>
              <a:ext uri="{FF2B5EF4-FFF2-40B4-BE49-F238E27FC236}">
                <a16:creationId xmlns:a16="http://schemas.microsoft.com/office/drawing/2014/main" id="{061F2094-52C4-AF6F-0CFB-FFCE7689740A}"/>
              </a:ext>
            </a:extLst>
          </p:cNvPr>
          <p:cNvSpPr txBox="1"/>
          <p:nvPr/>
        </p:nvSpPr>
        <p:spPr>
          <a:xfrm>
            <a:off x="4576714" y="915378"/>
            <a:ext cx="9134572" cy="1446550"/>
          </a:xfrm>
          <a:prstGeom prst="rect">
            <a:avLst/>
          </a:prstGeom>
          <a:noFill/>
        </p:spPr>
        <p:txBody>
          <a:bodyPr wrap="square" rtlCol="0">
            <a:spAutoFit/>
          </a:bodyPr>
          <a:lstStyle/>
          <a:p>
            <a:pPr algn="ctr"/>
            <a:r>
              <a:rPr lang="en-US" sz="8800" dirty="0">
                <a:solidFill>
                  <a:schemeClr val="bg1"/>
                </a:solidFill>
                <a:latin typeface="Montserrat"/>
              </a:rPr>
              <a:t>Terminology</a:t>
            </a:r>
          </a:p>
        </p:txBody>
      </p:sp>
    </p:spTree>
    <p:extLst>
      <p:ext uri="{BB962C8B-B14F-4D97-AF65-F5344CB8AC3E}">
        <p14:creationId xmlns:p14="http://schemas.microsoft.com/office/powerpoint/2010/main" val="34038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898390" y="5390919"/>
            <a:ext cx="2491220" cy="2491220"/>
          </a:xfrm>
          <a:prstGeom prst="rect">
            <a:avLst/>
          </a:prstGeom>
        </p:spPr>
      </p:pic>
      <p:sp>
        <p:nvSpPr>
          <p:cNvPr id="4" name="TextBox 4"/>
          <p:cNvSpPr txBox="1"/>
          <p:nvPr/>
        </p:nvSpPr>
        <p:spPr>
          <a:xfrm>
            <a:off x="1028700" y="4672446"/>
            <a:ext cx="5676900" cy="1309846"/>
          </a:xfrm>
          <a:prstGeom prst="rect">
            <a:avLst/>
          </a:prstGeom>
        </p:spPr>
        <p:txBody>
          <a:bodyPr wrap="square" lIns="0" tIns="0" rIns="0" bIns="0" rtlCol="0" anchor="t">
            <a:spAutoFit/>
          </a:bodyPr>
          <a:lstStyle/>
          <a:p>
            <a:pPr algn="ctr">
              <a:lnSpc>
                <a:spcPts val="5320"/>
              </a:lnSpc>
            </a:pPr>
            <a:r>
              <a:rPr lang="en-US" sz="3800" b="1" dirty="0">
                <a:solidFill>
                  <a:srgbClr val="01364A"/>
                </a:solidFill>
                <a:latin typeface="Montserrat"/>
              </a:rPr>
              <a:t>Not aligned well with</a:t>
            </a:r>
          </a:p>
          <a:p>
            <a:pPr algn="ctr">
              <a:lnSpc>
                <a:spcPts val="5320"/>
              </a:lnSpc>
            </a:pPr>
            <a:r>
              <a:rPr lang="en-US" sz="3800" b="1" dirty="0">
                <a:solidFill>
                  <a:srgbClr val="01364A"/>
                </a:solidFill>
                <a:latin typeface="Montserrat"/>
              </a:rPr>
              <a:t>Ontario law</a:t>
            </a:r>
          </a:p>
        </p:txBody>
      </p:sp>
      <p:sp>
        <p:nvSpPr>
          <p:cNvPr id="5" name="TextBox 5"/>
          <p:cNvSpPr txBox="1"/>
          <p:nvPr/>
        </p:nvSpPr>
        <p:spPr>
          <a:xfrm>
            <a:off x="1247998" y="6569854"/>
            <a:ext cx="4738390" cy="2306955"/>
          </a:xfrm>
          <a:prstGeom prst="rect">
            <a:avLst/>
          </a:prstGeom>
        </p:spPr>
        <p:txBody>
          <a:bodyPr lIns="0" tIns="0" rIns="0" bIns="0" rtlCol="0" anchor="t">
            <a:spAutoFit/>
          </a:bodyPr>
          <a:lstStyle/>
          <a:p>
            <a:pPr marL="712470" lvl="1" indent="-356235">
              <a:lnSpc>
                <a:spcPts val="4620"/>
              </a:lnSpc>
              <a:buFont typeface="Arial"/>
              <a:buChar char="•"/>
            </a:pPr>
            <a:r>
              <a:rPr lang="en-US" sz="3300">
                <a:solidFill>
                  <a:srgbClr val="01364A"/>
                </a:solidFill>
                <a:latin typeface="Montserrat"/>
              </a:rPr>
              <a:t>Advance Care Plan</a:t>
            </a:r>
          </a:p>
          <a:p>
            <a:pPr marL="712470" lvl="1" indent="-356235">
              <a:lnSpc>
                <a:spcPts val="4620"/>
              </a:lnSpc>
              <a:buFont typeface="Arial"/>
              <a:buChar char="•"/>
            </a:pPr>
            <a:r>
              <a:rPr lang="en-US" sz="3300">
                <a:solidFill>
                  <a:srgbClr val="01364A"/>
                </a:solidFill>
                <a:latin typeface="Montserrat"/>
              </a:rPr>
              <a:t>Advance Directives</a:t>
            </a:r>
          </a:p>
          <a:p>
            <a:pPr marL="712470" lvl="1" indent="-356235">
              <a:lnSpc>
                <a:spcPts val="4620"/>
              </a:lnSpc>
              <a:buFont typeface="Arial"/>
              <a:buChar char="•"/>
            </a:pPr>
            <a:r>
              <a:rPr lang="en-US" sz="3300">
                <a:solidFill>
                  <a:srgbClr val="01364A"/>
                </a:solidFill>
                <a:latin typeface="Montserrat"/>
              </a:rPr>
              <a:t>Living Will</a:t>
            </a:r>
          </a:p>
          <a:p>
            <a:pPr marL="712470" lvl="1" indent="-356235">
              <a:lnSpc>
                <a:spcPts val="4620"/>
              </a:lnSpc>
              <a:buFont typeface="Arial"/>
              <a:buChar char="•"/>
            </a:pPr>
            <a:r>
              <a:rPr lang="en-US" sz="3300">
                <a:solidFill>
                  <a:srgbClr val="01364A"/>
                </a:solidFill>
                <a:latin typeface="Montserrat"/>
              </a:rPr>
              <a:t>Personal Directive</a:t>
            </a:r>
          </a:p>
        </p:txBody>
      </p:sp>
      <p:sp>
        <p:nvSpPr>
          <p:cNvPr id="6" name="TextBox 6"/>
          <p:cNvSpPr txBox="1"/>
          <p:nvPr/>
        </p:nvSpPr>
        <p:spPr>
          <a:xfrm>
            <a:off x="12286357" y="6569854"/>
            <a:ext cx="5646093" cy="2306955"/>
          </a:xfrm>
          <a:prstGeom prst="rect">
            <a:avLst/>
          </a:prstGeom>
        </p:spPr>
        <p:txBody>
          <a:bodyPr lIns="0" tIns="0" rIns="0" bIns="0" rtlCol="0" anchor="t">
            <a:spAutoFit/>
          </a:bodyPr>
          <a:lstStyle/>
          <a:p>
            <a:pPr marL="712470" lvl="1" indent="-356235">
              <a:lnSpc>
                <a:spcPts val="4620"/>
              </a:lnSpc>
              <a:buFont typeface="Arial"/>
              <a:buChar char="•"/>
            </a:pPr>
            <a:r>
              <a:rPr lang="en-US" sz="3300">
                <a:solidFill>
                  <a:srgbClr val="01364A"/>
                </a:solidFill>
                <a:latin typeface="Montserrat"/>
              </a:rPr>
              <a:t>Advance Care Planning</a:t>
            </a:r>
          </a:p>
          <a:p>
            <a:pPr marL="712470" lvl="1" indent="-356235">
              <a:lnSpc>
                <a:spcPts val="4620"/>
              </a:lnSpc>
              <a:buFont typeface="Arial"/>
              <a:buChar char="•"/>
            </a:pPr>
            <a:r>
              <a:rPr lang="en-US" sz="3300">
                <a:solidFill>
                  <a:srgbClr val="01364A"/>
                </a:solidFill>
                <a:latin typeface="Montserrat"/>
              </a:rPr>
              <a:t>Health Care Consent</a:t>
            </a:r>
          </a:p>
          <a:p>
            <a:pPr marL="712470" lvl="1" indent="-356235">
              <a:lnSpc>
                <a:spcPts val="4620"/>
              </a:lnSpc>
              <a:buFont typeface="Arial"/>
              <a:buChar char="•"/>
            </a:pPr>
            <a:r>
              <a:rPr lang="en-US" sz="3300">
                <a:solidFill>
                  <a:srgbClr val="01364A"/>
                </a:solidFill>
                <a:latin typeface="Montserrat"/>
              </a:rPr>
              <a:t>Power of Attorney</a:t>
            </a:r>
          </a:p>
          <a:p>
            <a:pPr marL="712470" lvl="1" indent="-356235">
              <a:lnSpc>
                <a:spcPts val="4620"/>
              </a:lnSpc>
              <a:buFont typeface="Arial"/>
              <a:buChar char="•"/>
            </a:pPr>
            <a:r>
              <a:rPr lang="en-US" sz="3300">
                <a:solidFill>
                  <a:srgbClr val="01364A"/>
                </a:solidFill>
                <a:latin typeface="Montserrat"/>
              </a:rPr>
              <a:t>Goals of Care</a:t>
            </a:r>
          </a:p>
        </p:txBody>
      </p:sp>
      <p:sp>
        <p:nvSpPr>
          <p:cNvPr id="7" name="TextBox 7"/>
          <p:cNvSpPr txBox="1"/>
          <p:nvPr/>
        </p:nvSpPr>
        <p:spPr>
          <a:xfrm>
            <a:off x="12766997" y="4672446"/>
            <a:ext cx="4684812" cy="1309846"/>
          </a:xfrm>
          <a:prstGeom prst="rect">
            <a:avLst/>
          </a:prstGeom>
        </p:spPr>
        <p:txBody>
          <a:bodyPr wrap="square" lIns="0" tIns="0" rIns="0" bIns="0" rtlCol="0" anchor="t">
            <a:spAutoFit/>
          </a:bodyPr>
          <a:lstStyle/>
          <a:p>
            <a:pPr algn="ctr">
              <a:lnSpc>
                <a:spcPts val="5320"/>
              </a:lnSpc>
            </a:pPr>
            <a:r>
              <a:rPr lang="en-US" sz="3800" b="1" dirty="0">
                <a:solidFill>
                  <a:srgbClr val="01364A"/>
                </a:solidFill>
                <a:latin typeface="Montserrat"/>
              </a:rPr>
              <a:t>Well aligned with</a:t>
            </a:r>
          </a:p>
          <a:p>
            <a:pPr algn="ctr">
              <a:lnSpc>
                <a:spcPts val="5320"/>
              </a:lnSpc>
            </a:pPr>
            <a:r>
              <a:rPr lang="en-US" sz="3800" b="1" dirty="0">
                <a:solidFill>
                  <a:srgbClr val="01364A"/>
                </a:solidFill>
                <a:latin typeface="Montserrat"/>
              </a:rPr>
              <a:t>Ontario law</a:t>
            </a:r>
          </a:p>
        </p:txBody>
      </p:sp>
      <p:sp>
        <p:nvSpPr>
          <p:cNvPr id="8" name="Freeform 4">
            <a:extLst>
              <a:ext uri="{FF2B5EF4-FFF2-40B4-BE49-F238E27FC236}">
                <a16:creationId xmlns:a16="http://schemas.microsoft.com/office/drawing/2014/main" id="{3948653C-DF50-B05F-42B1-FFDCF69B9D08}"/>
              </a:ext>
            </a:extLst>
          </p:cNvPr>
          <p:cNvSpPr/>
          <p:nvPr/>
        </p:nvSpPr>
        <p:spPr>
          <a:xfrm>
            <a:off x="0" y="-26973"/>
            <a:ext cx="18288000" cy="3268163"/>
          </a:xfrm>
          <a:custGeom>
            <a:avLst/>
            <a:gdLst/>
            <a:ahLst/>
            <a:cxnLst/>
            <a:rect l="l" t="t" r="r" b="b"/>
            <a:pathLst>
              <a:path w="4816592" h="1045420">
                <a:moveTo>
                  <a:pt x="0" y="0"/>
                </a:moveTo>
                <a:lnTo>
                  <a:pt x="4816592" y="0"/>
                </a:lnTo>
                <a:lnTo>
                  <a:pt x="4816592" y="1045420"/>
                </a:lnTo>
                <a:lnTo>
                  <a:pt x="0" y="1045420"/>
                </a:lnTo>
                <a:close/>
              </a:path>
            </a:pathLst>
          </a:custGeom>
          <a:solidFill>
            <a:schemeClr val="accent5">
              <a:lumMod val="75000"/>
            </a:schemeClr>
          </a:solidFill>
        </p:spPr>
        <p:txBody>
          <a:bodyPr/>
          <a:lstStyle/>
          <a:p>
            <a:pPr algn="ctr"/>
            <a:endParaRPr lang="en-US" sz="9600" dirty="0">
              <a:solidFill>
                <a:schemeClr val="bg1"/>
              </a:solidFill>
              <a:latin typeface="Montserrat"/>
            </a:endParaRPr>
          </a:p>
          <a:p>
            <a:endParaRPr lang="en-US" dirty="0">
              <a:solidFill>
                <a:schemeClr val="accent5">
                  <a:lumMod val="75000"/>
                </a:schemeClr>
              </a:solidFill>
            </a:endParaRPr>
          </a:p>
        </p:txBody>
      </p:sp>
      <p:sp>
        <p:nvSpPr>
          <p:cNvPr id="3" name="TextBox 3"/>
          <p:cNvSpPr txBox="1"/>
          <p:nvPr/>
        </p:nvSpPr>
        <p:spPr>
          <a:xfrm>
            <a:off x="-1447800" y="130934"/>
            <a:ext cx="20040600" cy="2952347"/>
          </a:xfrm>
          <a:prstGeom prst="rect">
            <a:avLst/>
          </a:prstGeom>
        </p:spPr>
        <p:txBody>
          <a:bodyPr wrap="square" lIns="0" tIns="0" rIns="0" bIns="0" rtlCol="0" anchor="t">
            <a:spAutoFit/>
          </a:bodyPr>
          <a:lstStyle/>
          <a:p>
            <a:pPr algn="ctr">
              <a:lnSpc>
                <a:spcPts val="11758"/>
              </a:lnSpc>
            </a:pPr>
            <a:r>
              <a:rPr lang="en-US" sz="8800" dirty="0">
                <a:solidFill>
                  <a:schemeClr val="bg1"/>
                </a:solidFill>
                <a:latin typeface=""/>
              </a:rPr>
              <a:t>Clarifying Confusing</a:t>
            </a:r>
          </a:p>
          <a:p>
            <a:pPr algn="ctr">
              <a:lnSpc>
                <a:spcPts val="11758"/>
              </a:lnSpc>
            </a:pPr>
            <a:r>
              <a:rPr lang="en-US" sz="8800" dirty="0">
                <a:solidFill>
                  <a:schemeClr val="bg1"/>
                </a:solidFill>
                <a:latin typeface=""/>
              </a:rPr>
              <a:t>Terminology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b="13828"/>
          <a:stretch>
            <a:fillRect/>
          </a:stretch>
        </p:blipFill>
        <p:spPr>
          <a:xfrm>
            <a:off x="0" y="3077937"/>
            <a:ext cx="18135599" cy="7209062"/>
          </a:xfrm>
          <a:prstGeom prst="rect">
            <a:avLst/>
          </a:prstGeom>
        </p:spPr>
      </p:pic>
      <p:grpSp>
        <p:nvGrpSpPr>
          <p:cNvPr id="3" name="Group 3"/>
          <p:cNvGrpSpPr/>
          <p:nvPr/>
        </p:nvGrpSpPr>
        <p:grpSpPr>
          <a:xfrm>
            <a:off x="0" y="-131911"/>
            <a:ext cx="18287996" cy="3077936"/>
            <a:chOff x="0" y="-38100"/>
            <a:chExt cx="4816592" cy="889000"/>
          </a:xfrm>
        </p:grpSpPr>
        <p:sp>
          <p:nvSpPr>
            <p:cNvPr id="4" name="Freeform 4"/>
            <p:cNvSpPr/>
            <p:nvPr/>
          </p:nvSpPr>
          <p:spPr>
            <a:xfrm>
              <a:off x="0" y="0"/>
              <a:ext cx="4816592" cy="850900"/>
            </a:xfrm>
            <a:custGeom>
              <a:avLst/>
              <a:gdLst/>
              <a:ahLst/>
              <a:cxnLst/>
              <a:rect l="l" t="t" r="r" b="b"/>
              <a:pathLst>
                <a:path w="4816592" h="1045420">
                  <a:moveTo>
                    <a:pt x="0" y="0"/>
                  </a:moveTo>
                  <a:lnTo>
                    <a:pt x="4816592" y="0"/>
                  </a:lnTo>
                  <a:lnTo>
                    <a:pt x="4816592" y="1045420"/>
                  </a:lnTo>
                  <a:lnTo>
                    <a:pt x="0" y="1045420"/>
                  </a:lnTo>
                  <a:close/>
                </a:path>
              </a:pathLst>
            </a:custGeom>
            <a:solidFill>
              <a:schemeClr val="accent5">
                <a:lumMod val="75000"/>
              </a:schemeClr>
            </a:solidFill>
          </p:spPr>
          <p:txBody>
            <a:bodyPr/>
            <a:lstStyle/>
            <a:p>
              <a:endParaRPr lang="en-US" dirty="0">
                <a:solidFill>
                  <a:schemeClr val="accent5">
                    <a:lumMod val="75000"/>
                  </a:schemeClr>
                </a:solidFill>
              </a:endParaRPr>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solidFill>
                  <a:schemeClr val="accent5">
                    <a:lumMod val="75000"/>
                  </a:schemeClr>
                </a:solidFill>
              </a:endParaRPr>
            </a:p>
          </p:txBody>
        </p:sp>
      </p:grpSp>
      <p:sp>
        <p:nvSpPr>
          <p:cNvPr id="6" name="TextBox 6"/>
          <p:cNvSpPr txBox="1"/>
          <p:nvPr/>
        </p:nvSpPr>
        <p:spPr>
          <a:xfrm>
            <a:off x="2496813" y="352240"/>
            <a:ext cx="13294370" cy="1977721"/>
          </a:xfrm>
          <a:prstGeom prst="rect">
            <a:avLst/>
          </a:prstGeom>
        </p:spPr>
        <p:txBody>
          <a:bodyPr lIns="0" tIns="0" rIns="0" bIns="0" rtlCol="0" anchor="t">
            <a:spAutoFit/>
          </a:bodyPr>
          <a:lstStyle/>
          <a:p>
            <a:pPr algn="ctr">
              <a:lnSpc>
                <a:spcPts val="17428"/>
              </a:lnSpc>
            </a:pPr>
            <a:r>
              <a:rPr lang="en-US" sz="9600" dirty="0">
                <a:solidFill>
                  <a:srgbClr val="FFFFFF"/>
                </a:solidFill>
                <a:latin typeface="Montserrat"/>
              </a:rPr>
              <a:t>Terms in Ontario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3" name="Group 3"/>
          <p:cNvGrpSpPr/>
          <p:nvPr/>
        </p:nvGrpSpPr>
        <p:grpSpPr>
          <a:xfrm>
            <a:off x="0" y="16063"/>
            <a:ext cx="18287996" cy="2384237"/>
            <a:chOff x="0" y="-333156"/>
            <a:chExt cx="4816592" cy="1378576"/>
          </a:xfrm>
        </p:grpSpPr>
        <p:sp>
          <p:nvSpPr>
            <p:cNvPr id="4" name="Freeform 4"/>
            <p:cNvSpPr/>
            <p:nvPr/>
          </p:nvSpPr>
          <p:spPr>
            <a:xfrm>
              <a:off x="0" y="-333156"/>
              <a:ext cx="4816592" cy="1378576"/>
            </a:xfrm>
            <a:custGeom>
              <a:avLst/>
              <a:gdLst/>
              <a:ahLst/>
              <a:cxnLst/>
              <a:rect l="l" t="t" r="r" b="b"/>
              <a:pathLst>
                <a:path w="4816592" h="1045420">
                  <a:moveTo>
                    <a:pt x="0" y="0"/>
                  </a:moveTo>
                  <a:lnTo>
                    <a:pt x="4816592" y="0"/>
                  </a:lnTo>
                  <a:lnTo>
                    <a:pt x="4816592" y="1045420"/>
                  </a:lnTo>
                  <a:lnTo>
                    <a:pt x="0" y="1045420"/>
                  </a:lnTo>
                  <a:close/>
                </a:path>
              </a:pathLst>
            </a:custGeom>
            <a:solidFill>
              <a:schemeClr val="accent5">
                <a:lumMod val="75000"/>
              </a:schemeClr>
            </a:solidFill>
          </p:spPr>
          <p:txBody>
            <a:bodyPr/>
            <a:lstStyle/>
            <a:p>
              <a:endParaRPr lang="en-US" dirty="0">
                <a:solidFill>
                  <a:schemeClr val="accent5">
                    <a:lumMod val="75000"/>
                  </a:schemeClr>
                </a:solidFill>
              </a:endParaRPr>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solidFill>
                  <a:schemeClr val="accent5">
                    <a:lumMod val="75000"/>
                  </a:schemeClr>
                </a:solidFill>
              </a:endParaRPr>
            </a:p>
          </p:txBody>
        </p:sp>
      </p:grpSp>
      <p:sp>
        <p:nvSpPr>
          <p:cNvPr id="6" name="TextBox 6"/>
          <p:cNvSpPr txBox="1"/>
          <p:nvPr/>
        </p:nvSpPr>
        <p:spPr>
          <a:xfrm>
            <a:off x="342898" y="111512"/>
            <a:ext cx="17602199" cy="2047420"/>
          </a:xfrm>
          <a:prstGeom prst="rect">
            <a:avLst/>
          </a:prstGeom>
        </p:spPr>
        <p:txBody>
          <a:bodyPr wrap="square" lIns="0" tIns="0" rIns="0" bIns="0" rtlCol="0" anchor="t">
            <a:spAutoFit/>
          </a:bodyPr>
          <a:lstStyle/>
          <a:p>
            <a:pPr algn="ctr">
              <a:lnSpc>
                <a:spcPts val="17428"/>
              </a:lnSpc>
            </a:pPr>
            <a:r>
              <a:rPr lang="en-US" sz="9600" dirty="0">
                <a:solidFill>
                  <a:srgbClr val="FFFFFF"/>
                </a:solidFill>
                <a:latin typeface="Montserrat"/>
              </a:rPr>
              <a:t>Why is ACP Important</a:t>
            </a:r>
          </a:p>
        </p:txBody>
      </p:sp>
      <p:sp>
        <p:nvSpPr>
          <p:cNvPr id="7" name="TextBox 6">
            <a:extLst>
              <a:ext uri="{FF2B5EF4-FFF2-40B4-BE49-F238E27FC236}">
                <a16:creationId xmlns:a16="http://schemas.microsoft.com/office/drawing/2014/main" id="{F402006C-3AB9-D186-1218-0D317514F7C9}"/>
              </a:ext>
            </a:extLst>
          </p:cNvPr>
          <p:cNvSpPr txBox="1"/>
          <p:nvPr/>
        </p:nvSpPr>
        <p:spPr>
          <a:xfrm>
            <a:off x="533400" y="2643210"/>
            <a:ext cx="16260337" cy="6986528"/>
          </a:xfrm>
          <a:prstGeom prst="rect">
            <a:avLst/>
          </a:prstGeom>
          <a:noFill/>
        </p:spPr>
        <p:txBody>
          <a:bodyPr wrap="square" rtlCol="0">
            <a:spAutoFit/>
          </a:bodyPr>
          <a:lstStyle/>
          <a:p>
            <a:pPr algn="l"/>
            <a:r>
              <a:rPr lang="en-CA" sz="3200" b="0" i="0" dirty="0">
                <a:solidFill>
                  <a:schemeClr val="tx2">
                    <a:lumMod val="50000"/>
                  </a:schemeClr>
                </a:solidFill>
                <a:effectLst/>
                <a:latin typeface=""/>
              </a:rPr>
              <a:t>ACP is a way to help prepare for future health and personal care needs by:</a:t>
            </a:r>
          </a:p>
          <a:p>
            <a:pPr marL="742950" lvl="1" indent="-285750" algn="l">
              <a:buFont typeface="Arial" panose="020B0604020202020204" pitchFamily="34" charset="0"/>
              <a:buChar char="•"/>
            </a:pPr>
            <a:r>
              <a:rPr lang="en-CA" sz="3200" b="0" i="0" dirty="0">
                <a:solidFill>
                  <a:schemeClr val="tx2">
                    <a:lumMod val="50000"/>
                  </a:schemeClr>
                </a:solidFill>
                <a:effectLst/>
                <a:latin typeface=""/>
              </a:rPr>
              <a:t>Identifying a substitute decision-maker</a:t>
            </a:r>
          </a:p>
          <a:p>
            <a:pPr marL="742950" lvl="1" indent="-285750" algn="l">
              <a:buFont typeface="Arial" panose="020B0604020202020204" pitchFamily="34" charset="0"/>
              <a:buChar char="•"/>
            </a:pPr>
            <a:r>
              <a:rPr lang="en-CA" sz="3200" b="0" i="0" dirty="0">
                <a:solidFill>
                  <a:schemeClr val="tx2">
                    <a:lumMod val="50000"/>
                  </a:schemeClr>
                </a:solidFill>
                <a:effectLst/>
                <a:latin typeface=""/>
              </a:rPr>
              <a:t>Thinking about priorities and values about health and well-being</a:t>
            </a:r>
          </a:p>
          <a:p>
            <a:pPr lvl="1" algn="l"/>
            <a:endParaRPr lang="en-CA" sz="3200" b="0" i="0" dirty="0">
              <a:solidFill>
                <a:schemeClr val="tx2">
                  <a:lumMod val="50000"/>
                </a:schemeClr>
              </a:solidFill>
              <a:effectLst/>
              <a:latin typeface=""/>
            </a:endParaRPr>
          </a:p>
          <a:p>
            <a:pPr algn="l"/>
            <a:r>
              <a:rPr lang="en-CA" sz="3200" b="0" i="0" dirty="0">
                <a:solidFill>
                  <a:schemeClr val="tx2">
                    <a:lumMod val="50000"/>
                  </a:schemeClr>
                </a:solidFill>
                <a:effectLst/>
                <a:latin typeface=""/>
              </a:rPr>
              <a:t>ACP helps </a:t>
            </a:r>
            <a:r>
              <a:rPr lang="en-CA" sz="3200" dirty="0">
                <a:solidFill>
                  <a:schemeClr val="tx2">
                    <a:lumMod val="50000"/>
                  </a:schemeClr>
                </a:solidFill>
                <a:latin typeface=""/>
              </a:rPr>
              <a:t>a </a:t>
            </a:r>
            <a:r>
              <a:rPr lang="en-CA" sz="3200" b="0" i="0" dirty="0">
                <a:solidFill>
                  <a:schemeClr val="tx2">
                    <a:lumMod val="50000"/>
                  </a:schemeClr>
                </a:solidFill>
                <a:effectLst/>
                <a:latin typeface=""/>
              </a:rPr>
              <a:t>substitute decision maker learn more about a person’s values and priorities in case they need to make decisions for them in the future</a:t>
            </a:r>
          </a:p>
          <a:p>
            <a:pPr algn="l"/>
            <a:endParaRPr lang="en-CA" sz="3200" b="0" i="0" dirty="0">
              <a:solidFill>
                <a:schemeClr val="tx2">
                  <a:lumMod val="50000"/>
                </a:schemeClr>
              </a:solidFill>
              <a:effectLst/>
              <a:latin typeface=""/>
            </a:endParaRPr>
          </a:p>
          <a:p>
            <a:pPr algn="l"/>
            <a:r>
              <a:rPr lang="en-CA" sz="3200" b="0" i="0" dirty="0">
                <a:solidFill>
                  <a:schemeClr val="tx2">
                    <a:lumMod val="50000"/>
                  </a:schemeClr>
                </a:solidFill>
                <a:effectLst/>
                <a:latin typeface=""/>
              </a:rPr>
              <a:t>ACP prepares </a:t>
            </a:r>
            <a:r>
              <a:rPr lang="en-CA" sz="3200" dirty="0">
                <a:solidFill>
                  <a:schemeClr val="tx2">
                    <a:lumMod val="50000"/>
                  </a:schemeClr>
                </a:solidFill>
                <a:latin typeface=""/>
              </a:rPr>
              <a:t>a </a:t>
            </a:r>
            <a:r>
              <a:rPr lang="en-CA" sz="3200" b="0" i="0" dirty="0">
                <a:solidFill>
                  <a:schemeClr val="tx2">
                    <a:lumMod val="50000"/>
                  </a:schemeClr>
                </a:solidFill>
                <a:effectLst/>
                <a:latin typeface=""/>
              </a:rPr>
              <a:t>SDM(s) to give consent for treatments in the future, if a person is NOT mentally capable.</a:t>
            </a:r>
          </a:p>
          <a:p>
            <a:pPr algn="l"/>
            <a:endParaRPr lang="en-CA" sz="3200" b="0" i="0" dirty="0">
              <a:solidFill>
                <a:schemeClr val="tx2">
                  <a:lumMod val="50000"/>
                </a:schemeClr>
              </a:solidFill>
              <a:effectLst/>
              <a:latin typeface=""/>
            </a:endParaRPr>
          </a:p>
          <a:p>
            <a:pPr algn="l"/>
            <a:r>
              <a:rPr lang="en-CA" sz="3200" b="0" i="0" dirty="0">
                <a:solidFill>
                  <a:schemeClr val="tx2">
                    <a:lumMod val="50000"/>
                  </a:schemeClr>
                </a:solidFill>
                <a:effectLst/>
                <a:latin typeface=""/>
              </a:rPr>
              <a:t>ACP conversations today will make it easier for a SDM(s) in the future so they don’t have to guess at an individual’s wishes in the middle of a difficult time.</a:t>
            </a:r>
          </a:p>
          <a:p>
            <a:pPr algn="l"/>
            <a:endParaRPr lang="en-CA" sz="3200" b="0" i="0" dirty="0">
              <a:solidFill>
                <a:schemeClr val="tx2">
                  <a:lumMod val="50000"/>
                </a:schemeClr>
              </a:solidFill>
              <a:effectLst/>
              <a:latin typeface=""/>
            </a:endParaRPr>
          </a:p>
          <a:p>
            <a:pPr algn="l"/>
            <a:r>
              <a:rPr lang="en-CA" sz="3200" b="0" i="0" dirty="0">
                <a:solidFill>
                  <a:schemeClr val="tx2">
                    <a:lumMod val="50000"/>
                  </a:schemeClr>
                </a:solidFill>
                <a:effectLst/>
                <a:latin typeface=""/>
              </a:rPr>
              <a:t>ACP can decrease the burden and stress experienced by a SDM.</a:t>
            </a:r>
          </a:p>
        </p:txBody>
      </p:sp>
    </p:spTree>
    <p:extLst>
      <p:ext uri="{BB962C8B-B14F-4D97-AF65-F5344CB8AC3E}">
        <p14:creationId xmlns:p14="http://schemas.microsoft.com/office/powerpoint/2010/main" val="4373045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68208</TotalTime>
  <Words>3246</Words>
  <Application>Microsoft Office PowerPoint</Application>
  <PresentationFormat>Custom</PresentationFormat>
  <Paragraphs>346</Paragraphs>
  <Slides>35</Slides>
  <Notes>32</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Canva Sans</vt:lpstr>
      <vt:lpstr>Calibri</vt:lpstr>
      <vt:lpstr>Montserrat</vt:lpstr>
      <vt:lpstr>Source Sans Pro</vt:lpstr>
      <vt:lpstr>Clear Sans Regular</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 Care Planning, Goals of Care, an Health Care Consent in Ontario</dc:title>
  <dc:creator>Tara Cohen</dc:creator>
  <cp:lastModifiedBy>Catharina Van Es</cp:lastModifiedBy>
  <cp:revision>45</cp:revision>
  <cp:lastPrinted>2024-11-28T14:06:43Z</cp:lastPrinted>
  <dcterms:created xsi:type="dcterms:W3CDTF">2006-08-16T00:00:00Z</dcterms:created>
  <dcterms:modified xsi:type="dcterms:W3CDTF">2025-04-09T16:13:01Z</dcterms:modified>
  <dc:identifier>DAFQDsHxHKA</dc:identifier>
</cp:coreProperties>
</file>