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0"/>
  </p:notesMasterIdLst>
  <p:sldIdLst>
    <p:sldId id="256" r:id="rId2"/>
    <p:sldId id="257" r:id="rId3"/>
    <p:sldId id="258" r:id="rId4"/>
    <p:sldId id="1214" r:id="rId5"/>
    <p:sldId id="259" r:id="rId6"/>
    <p:sldId id="1227" r:id="rId7"/>
    <p:sldId id="1229" r:id="rId8"/>
    <p:sldId id="261" r:id="rId9"/>
    <p:sldId id="1217" r:id="rId10"/>
    <p:sldId id="1228" r:id="rId11"/>
    <p:sldId id="266" r:id="rId12"/>
    <p:sldId id="267" r:id="rId13"/>
    <p:sldId id="268" r:id="rId14"/>
    <p:sldId id="269" r:id="rId15"/>
    <p:sldId id="1199" r:id="rId16"/>
    <p:sldId id="1200" r:id="rId17"/>
    <p:sldId id="1203" r:id="rId18"/>
    <p:sldId id="263" r:id="rId19"/>
    <p:sldId id="274" r:id="rId20"/>
    <p:sldId id="1215" r:id="rId21"/>
    <p:sldId id="1219" r:id="rId22"/>
    <p:sldId id="1223" r:id="rId23"/>
    <p:sldId id="1220" r:id="rId24"/>
    <p:sldId id="1222" r:id="rId25"/>
    <p:sldId id="1221" r:id="rId26"/>
    <p:sldId id="308" r:id="rId27"/>
    <p:sldId id="305" r:id="rId28"/>
    <p:sldId id="1204" r:id="rId29"/>
    <p:sldId id="1207" r:id="rId30"/>
    <p:sldId id="1205" r:id="rId31"/>
    <p:sldId id="1206" r:id="rId32"/>
    <p:sldId id="1212" r:id="rId33"/>
    <p:sldId id="1209" r:id="rId34"/>
    <p:sldId id="1224" r:id="rId35"/>
    <p:sldId id="1210" r:id="rId36"/>
    <p:sldId id="1225" r:id="rId37"/>
    <p:sldId id="279" r:id="rId38"/>
    <p:sldId id="1226" r:id="rId39"/>
  </p:sldIdLst>
  <p:sldSz cx="18288000" cy="10287000"/>
  <p:notesSz cx="6858000" cy="9144000"/>
  <p:embeddedFontLst>
    <p:embeddedFont>
      <p:font typeface="Blogger" panose="020B0604020202020204" charset="0"/>
      <p:regular r:id="rId41"/>
      <p:bold r:id="rId42"/>
      <p:italic r:id="rId43"/>
      <p:boldItalic r:id="rId44"/>
    </p:embeddedFont>
    <p:embeddedFont>
      <p:font typeface="Blogger Bold" panose="020B0604020202020204" charset="0"/>
      <p:regular r:id="rId45"/>
      <p:bold r:id="rId46"/>
      <p:italic r:id="rId47"/>
      <p:boldItalic r:id="rId48"/>
    </p:embeddedFont>
    <p:embeddedFont>
      <p:font typeface="Canva Sans" panose="020B0604020202020204" charset="0"/>
      <p:regular r:id="rId49"/>
    </p:embeddedFont>
    <p:embeddedFont>
      <p:font typeface="Canva Sans Bold" panose="020B0604020202020204" charset="0"/>
      <p:regular r:id="rId50"/>
      <p:bold r:id="rId51"/>
      <p:italic r:id="rId52"/>
      <p:boldItalic r:id="rId53"/>
    </p:embeddedFont>
    <p:embeddedFont>
      <p:font typeface="Clear Sans" panose="020B0604020202020204" charset="0"/>
      <p:regular r:id="rId54"/>
      <p:bold r:id="rId55"/>
      <p:italic r:id="rId56"/>
      <p:boldItalic r:id="rId57"/>
    </p:embeddedFont>
    <p:embeddedFont>
      <p:font typeface="Clear Sans Bold" panose="020B0604020202020204" charset="0"/>
      <p:regular r:id="rId58"/>
      <p:bold r:id="rId59"/>
      <p:italic r:id="rId60"/>
      <p:boldItalic r:id="rId61"/>
    </p:embeddedFont>
    <p:embeddedFont>
      <p:font typeface="Clear Sans Regular" panose="020B0604020202020204" charset="0"/>
      <p:regular r:id="rId62"/>
    </p:embeddedFont>
    <p:embeddedFont>
      <p:font typeface="Montserrat" panose="00000500000000000000" pitchFamily="2" charset="0"/>
      <p:regular r:id="rId63"/>
      <p:bold r:id="rId64"/>
      <p:italic r:id="rId65"/>
      <p:boldItalic r:id="rId66"/>
    </p:embeddedFont>
    <p:embeddedFont>
      <p:font typeface="Montserrat Bold" panose="00000800000000000000" charset="0"/>
      <p:regular r:id="rId67"/>
      <p:bold r:id="rId68"/>
      <p:italic r:id="rId69"/>
      <p:boldItalic r:id="rId70"/>
    </p:embeddedFont>
    <p:embeddedFont>
      <p:font typeface="Source Sans Pro" panose="020B0503030403020204" pitchFamily="34" charset="0"/>
      <p:regular r:id="rId71"/>
      <p:bold r:id="rId72"/>
      <p:italic r:id="rId73"/>
      <p:boldItalic r:id="rId74"/>
    </p:embeddedFont>
    <p:embeddedFont>
      <p:font typeface="Telegraf Bold" panose="020B0604020202020204" charset="0"/>
      <p:regular r:id="rId75"/>
      <p:bold r:id="rId76"/>
      <p:italic r:id="rId77"/>
      <p:boldItalic r:id="rId7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EFF7"/>
    <a:srgbClr val="BE72E0"/>
    <a:srgbClr val="C581E3"/>
    <a:srgbClr val="CB8EE6"/>
    <a:srgbClr val="766BCB"/>
    <a:srgbClr val="8D51CF"/>
    <a:srgbClr val="EEB500"/>
    <a:srgbClr val="0FB0C1"/>
    <a:srgbClr val="11C6D9"/>
    <a:srgbClr val="008A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59" autoAdjust="0"/>
    <p:restoredTop sz="78520" autoAdjust="0"/>
  </p:normalViewPr>
  <p:slideViewPr>
    <p:cSldViewPr>
      <p:cViewPr varScale="1">
        <p:scale>
          <a:sx n="31" d="100"/>
          <a:sy n="31" d="100"/>
        </p:scale>
        <p:origin x="1544" y="48"/>
      </p:cViewPr>
      <p:guideLst>
        <p:guide orient="horz" pos="2160"/>
        <p:guide pos="2880"/>
      </p:guideLst>
    </p:cSldViewPr>
  </p:slideViewPr>
  <p:outlineViewPr>
    <p:cViewPr>
      <p:scale>
        <a:sx n="33" d="100"/>
        <a:sy n="33" d="100"/>
      </p:scale>
      <p:origin x="0" y="0"/>
    </p:cViewPr>
  </p:outlineViewPr>
  <p:notesTextViewPr>
    <p:cViewPr>
      <p:scale>
        <a:sx n="75" d="100"/>
        <a:sy n="75"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font" Target="fonts/font2.fntdata"/><Relationship Id="rId47" Type="http://schemas.openxmlformats.org/officeDocument/2006/relationships/font" Target="fonts/font7.fntdata"/><Relationship Id="rId63" Type="http://schemas.openxmlformats.org/officeDocument/2006/relationships/font" Target="fonts/font23.fntdata"/><Relationship Id="rId68" Type="http://schemas.openxmlformats.org/officeDocument/2006/relationships/font" Target="fonts/font28.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font" Target="fonts/font13.fntdata"/><Relationship Id="rId58" Type="http://schemas.openxmlformats.org/officeDocument/2006/relationships/font" Target="fonts/font18.fntdata"/><Relationship Id="rId74" Type="http://schemas.openxmlformats.org/officeDocument/2006/relationships/font" Target="fonts/font34.fntdata"/><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font" Target="fonts/font21.fntdata"/><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64" Type="http://schemas.openxmlformats.org/officeDocument/2006/relationships/font" Target="fonts/font24.fntdata"/><Relationship Id="rId69" Type="http://schemas.openxmlformats.org/officeDocument/2006/relationships/font" Target="fonts/font29.fntdata"/><Relationship Id="rId77" Type="http://schemas.openxmlformats.org/officeDocument/2006/relationships/font" Target="fonts/font37.fntdata"/><Relationship Id="rId8" Type="http://schemas.openxmlformats.org/officeDocument/2006/relationships/slide" Target="slides/slide7.xml"/><Relationship Id="rId51" Type="http://schemas.openxmlformats.org/officeDocument/2006/relationships/font" Target="fonts/font11.fntdata"/><Relationship Id="rId72" Type="http://schemas.openxmlformats.org/officeDocument/2006/relationships/font" Target="fonts/font32.fntdata"/><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59" Type="http://schemas.openxmlformats.org/officeDocument/2006/relationships/font" Target="fonts/font19.fntdata"/><Relationship Id="rId67" Type="http://schemas.openxmlformats.org/officeDocument/2006/relationships/font" Target="fonts/font27.fntdata"/><Relationship Id="rId20" Type="http://schemas.openxmlformats.org/officeDocument/2006/relationships/slide" Target="slides/slide19.xml"/><Relationship Id="rId41" Type="http://schemas.openxmlformats.org/officeDocument/2006/relationships/font" Target="fonts/font1.fntdata"/><Relationship Id="rId54" Type="http://schemas.openxmlformats.org/officeDocument/2006/relationships/font" Target="fonts/font14.fntdata"/><Relationship Id="rId62" Type="http://schemas.openxmlformats.org/officeDocument/2006/relationships/font" Target="fonts/font22.fntdata"/><Relationship Id="rId70" Type="http://schemas.openxmlformats.org/officeDocument/2006/relationships/font" Target="fonts/font30.fntdata"/><Relationship Id="rId75" Type="http://schemas.openxmlformats.org/officeDocument/2006/relationships/font" Target="fonts/font35.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9.fntdata"/><Relationship Id="rId57" Type="http://schemas.openxmlformats.org/officeDocument/2006/relationships/font" Target="fonts/font17.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font" Target="fonts/font20.fntdata"/><Relationship Id="rId65" Type="http://schemas.openxmlformats.org/officeDocument/2006/relationships/font" Target="fonts/font25.fntdata"/><Relationship Id="rId73" Type="http://schemas.openxmlformats.org/officeDocument/2006/relationships/font" Target="fonts/font33.fntdata"/><Relationship Id="rId78" Type="http://schemas.openxmlformats.org/officeDocument/2006/relationships/font" Target="fonts/font38.fntdata"/><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10.fntdata"/><Relationship Id="rId55" Type="http://schemas.openxmlformats.org/officeDocument/2006/relationships/font" Target="fonts/font15.fntdata"/><Relationship Id="rId76" Type="http://schemas.openxmlformats.org/officeDocument/2006/relationships/font" Target="fonts/font36.fntdata"/><Relationship Id="rId7" Type="http://schemas.openxmlformats.org/officeDocument/2006/relationships/slide" Target="slides/slide6.xml"/><Relationship Id="rId71" Type="http://schemas.openxmlformats.org/officeDocument/2006/relationships/font" Target="fonts/font31.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notesMaster" Target="notesMasters/notesMaster1.xml"/><Relationship Id="rId45" Type="http://schemas.openxmlformats.org/officeDocument/2006/relationships/font" Target="fonts/font5.fntdata"/><Relationship Id="rId66" Type="http://schemas.openxmlformats.org/officeDocument/2006/relationships/font" Target="fonts/font26.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41B1D4-7151-384E-A2E2-BD3188291B1B}" type="doc">
      <dgm:prSet loTypeId="urn:microsoft.com/office/officeart/2005/8/layout/chevron1" loCatId="" qsTypeId="urn:microsoft.com/office/officeart/2005/8/quickstyle/simple1" qsCatId="simple" csTypeId="urn:microsoft.com/office/officeart/2005/8/colors/accent1_2" csCatId="accent1" phldr="1"/>
      <dgm:spPr/>
    </dgm:pt>
    <dgm:pt modelId="{55D9C741-E9A1-0C43-99E8-FAC276BABDBE}" type="pres">
      <dgm:prSet presAssocID="{7841B1D4-7151-384E-A2E2-BD3188291B1B}" presName="Name0" presStyleCnt="0">
        <dgm:presLayoutVars>
          <dgm:dir/>
          <dgm:animLvl val="lvl"/>
          <dgm:resizeHandles val="exact"/>
        </dgm:presLayoutVars>
      </dgm:prSet>
      <dgm:spPr/>
    </dgm:pt>
  </dgm:ptLst>
  <dgm:cxnLst>
    <dgm:cxn modelId="{32D0D64E-CCEC-BC48-BAC1-494A85666801}" type="presOf" srcId="{7841B1D4-7151-384E-A2E2-BD3188291B1B}" destId="{55D9C741-E9A1-0C43-99E8-FAC276BABDBE}" srcOrd="0"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841B1D4-7151-384E-A2E2-BD3188291B1B}" type="doc">
      <dgm:prSet loTypeId="urn:microsoft.com/office/officeart/2005/8/layout/chevron1" loCatId="" qsTypeId="urn:microsoft.com/office/officeart/2005/8/quickstyle/simple1" qsCatId="simple" csTypeId="urn:microsoft.com/office/officeart/2005/8/colors/accent1_2" csCatId="accent1" phldr="1"/>
      <dgm:spPr/>
    </dgm:pt>
    <dgm:pt modelId="{7BB39E26-6759-8540-94C4-5430F3111D92}">
      <dgm:prSet phldrT="[Text]"/>
      <dgm:spPr>
        <a:solidFill>
          <a:schemeClr val="tx2">
            <a:lumMod val="50000"/>
          </a:schemeClr>
        </a:solidFill>
      </dgm:spPr>
      <dgm:t>
        <a:bodyPr/>
        <a:lstStyle/>
        <a:p>
          <a:r>
            <a:rPr lang="fr-CA"/>
            <a:t>1. Une demande est présentée à la Commission</a:t>
          </a:r>
        </a:p>
      </dgm:t>
    </dgm:pt>
    <dgm:pt modelId="{AF523E37-040E-0E4E-A9A0-7D715BAEE6B2}" type="parTrans" cxnId="{9632A8DC-D7CB-6149-9657-6A186046C100}">
      <dgm:prSet/>
      <dgm:spPr/>
      <dgm:t>
        <a:bodyPr/>
        <a:lstStyle/>
        <a:p>
          <a:endParaRPr lang="en-US"/>
        </a:p>
      </dgm:t>
    </dgm:pt>
    <dgm:pt modelId="{ED89DD50-E29F-0E40-85C7-7DC85D02F6A1}" type="sibTrans" cxnId="{9632A8DC-D7CB-6149-9657-6A186046C100}">
      <dgm:prSet/>
      <dgm:spPr/>
      <dgm:t>
        <a:bodyPr/>
        <a:lstStyle/>
        <a:p>
          <a:endParaRPr lang="en-US"/>
        </a:p>
      </dgm:t>
    </dgm:pt>
    <dgm:pt modelId="{45824CE4-2A9A-8D47-A63E-7B89F9CC8E62}">
      <dgm:prSet phldrT="[Text]"/>
      <dgm:spPr>
        <a:solidFill>
          <a:schemeClr val="tx2">
            <a:lumMod val="50000"/>
          </a:schemeClr>
        </a:solidFill>
      </dgm:spPr>
      <dgm:t>
        <a:bodyPr/>
        <a:lstStyle/>
        <a:p>
          <a:r>
            <a:rPr lang="fr-CA"/>
            <a:t>2. Une audience est organisée</a:t>
          </a:r>
        </a:p>
      </dgm:t>
    </dgm:pt>
    <dgm:pt modelId="{B20EB1DB-22F1-774C-9C7B-F7EF1CDB1635}" type="parTrans" cxnId="{8538A9E1-99EA-964F-A5F2-825501504A03}">
      <dgm:prSet/>
      <dgm:spPr/>
      <dgm:t>
        <a:bodyPr/>
        <a:lstStyle/>
        <a:p>
          <a:endParaRPr lang="en-US"/>
        </a:p>
      </dgm:t>
    </dgm:pt>
    <dgm:pt modelId="{428A391B-446A-DF41-9EC1-9533BFC1E59E}" type="sibTrans" cxnId="{8538A9E1-99EA-964F-A5F2-825501504A03}">
      <dgm:prSet/>
      <dgm:spPr/>
      <dgm:t>
        <a:bodyPr/>
        <a:lstStyle/>
        <a:p>
          <a:endParaRPr lang="en-US"/>
        </a:p>
      </dgm:t>
    </dgm:pt>
    <dgm:pt modelId="{B325ECEB-5608-4644-BE59-63DBA619B5B5}">
      <dgm:prSet phldrT="[Text]"/>
      <dgm:spPr>
        <a:solidFill>
          <a:schemeClr val="tx2">
            <a:lumMod val="50000"/>
          </a:schemeClr>
        </a:solidFill>
      </dgm:spPr>
      <dgm:t>
        <a:bodyPr/>
        <a:lstStyle/>
        <a:p>
          <a:r>
            <a:rPr lang="fr-CA"/>
            <a:t>3. L’audience a lieu</a:t>
          </a:r>
        </a:p>
      </dgm:t>
    </dgm:pt>
    <dgm:pt modelId="{EE257B27-37BE-E34F-88D9-E31F9C171941}" type="parTrans" cxnId="{31E72881-F6B2-6E41-A410-0BB0F9AE32BD}">
      <dgm:prSet/>
      <dgm:spPr/>
      <dgm:t>
        <a:bodyPr/>
        <a:lstStyle/>
        <a:p>
          <a:endParaRPr lang="en-US"/>
        </a:p>
      </dgm:t>
    </dgm:pt>
    <dgm:pt modelId="{E86071B5-3DAE-EC4D-A5FC-5F161B58E33D}" type="sibTrans" cxnId="{31E72881-F6B2-6E41-A410-0BB0F9AE32BD}">
      <dgm:prSet/>
      <dgm:spPr/>
      <dgm:t>
        <a:bodyPr/>
        <a:lstStyle/>
        <a:p>
          <a:endParaRPr lang="en-US"/>
        </a:p>
      </dgm:t>
    </dgm:pt>
    <dgm:pt modelId="{5DD6DC71-CDA4-844A-8333-FF4985B15760}">
      <dgm:prSet phldrT="[Text]"/>
      <dgm:spPr>
        <a:solidFill>
          <a:schemeClr val="tx2">
            <a:lumMod val="50000"/>
          </a:schemeClr>
        </a:solidFill>
      </dgm:spPr>
      <dgm:t>
        <a:bodyPr/>
        <a:lstStyle/>
        <a:p>
          <a:r>
            <a:rPr lang="fr-CA"/>
            <a:t>4. Une décision est prise</a:t>
          </a:r>
        </a:p>
      </dgm:t>
    </dgm:pt>
    <dgm:pt modelId="{B02AA109-32AF-4148-80E9-3BE3DDFE1887}" type="parTrans" cxnId="{031C7068-2E6B-954A-BCD8-2F0DF504BEBE}">
      <dgm:prSet/>
      <dgm:spPr/>
      <dgm:t>
        <a:bodyPr/>
        <a:lstStyle/>
        <a:p>
          <a:endParaRPr lang="en-US"/>
        </a:p>
      </dgm:t>
    </dgm:pt>
    <dgm:pt modelId="{6DE3708A-081C-7D48-85FD-A5B1D009A711}" type="sibTrans" cxnId="{031C7068-2E6B-954A-BCD8-2F0DF504BEBE}">
      <dgm:prSet/>
      <dgm:spPr/>
      <dgm:t>
        <a:bodyPr/>
        <a:lstStyle/>
        <a:p>
          <a:endParaRPr lang="en-US"/>
        </a:p>
      </dgm:t>
    </dgm:pt>
    <dgm:pt modelId="{55D9C741-E9A1-0C43-99E8-FAC276BABDBE}" type="pres">
      <dgm:prSet presAssocID="{7841B1D4-7151-384E-A2E2-BD3188291B1B}" presName="Name0" presStyleCnt="0">
        <dgm:presLayoutVars>
          <dgm:dir/>
          <dgm:animLvl val="lvl"/>
          <dgm:resizeHandles val="exact"/>
        </dgm:presLayoutVars>
      </dgm:prSet>
      <dgm:spPr/>
    </dgm:pt>
    <dgm:pt modelId="{CCF1024D-7C5E-F346-9DD0-9B110F9E18CD}" type="pres">
      <dgm:prSet presAssocID="{7BB39E26-6759-8540-94C4-5430F3111D92}" presName="parTxOnly" presStyleLbl="node1" presStyleIdx="0" presStyleCnt="4">
        <dgm:presLayoutVars>
          <dgm:chMax val="0"/>
          <dgm:chPref val="0"/>
          <dgm:bulletEnabled val="1"/>
        </dgm:presLayoutVars>
      </dgm:prSet>
      <dgm:spPr/>
    </dgm:pt>
    <dgm:pt modelId="{7F1CA13E-A97C-E243-B831-8884CF4FDCE3}" type="pres">
      <dgm:prSet presAssocID="{ED89DD50-E29F-0E40-85C7-7DC85D02F6A1}" presName="parTxOnlySpace" presStyleCnt="0"/>
      <dgm:spPr/>
    </dgm:pt>
    <dgm:pt modelId="{0D0C51D4-FB61-4F47-A97C-0A7D640C3BA7}" type="pres">
      <dgm:prSet presAssocID="{45824CE4-2A9A-8D47-A63E-7B89F9CC8E62}" presName="parTxOnly" presStyleLbl="node1" presStyleIdx="1" presStyleCnt="4">
        <dgm:presLayoutVars>
          <dgm:chMax val="0"/>
          <dgm:chPref val="0"/>
          <dgm:bulletEnabled val="1"/>
        </dgm:presLayoutVars>
      </dgm:prSet>
      <dgm:spPr/>
    </dgm:pt>
    <dgm:pt modelId="{5C3F40B3-7AC6-144B-A067-552C00B677B4}" type="pres">
      <dgm:prSet presAssocID="{428A391B-446A-DF41-9EC1-9533BFC1E59E}" presName="parTxOnlySpace" presStyleCnt="0"/>
      <dgm:spPr/>
    </dgm:pt>
    <dgm:pt modelId="{730C2DC3-8C26-264D-8830-F5837B9D68AD}" type="pres">
      <dgm:prSet presAssocID="{B325ECEB-5608-4644-BE59-63DBA619B5B5}" presName="parTxOnly" presStyleLbl="node1" presStyleIdx="2" presStyleCnt="4">
        <dgm:presLayoutVars>
          <dgm:chMax val="0"/>
          <dgm:chPref val="0"/>
          <dgm:bulletEnabled val="1"/>
        </dgm:presLayoutVars>
      </dgm:prSet>
      <dgm:spPr/>
    </dgm:pt>
    <dgm:pt modelId="{4773BDEB-432E-3D40-9814-45DCABCED634}" type="pres">
      <dgm:prSet presAssocID="{E86071B5-3DAE-EC4D-A5FC-5F161B58E33D}" presName="parTxOnlySpace" presStyleCnt="0"/>
      <dgm:spPr/>
    </dgm:pt>
    <dgm:pt modelId="{1C639EAD-2CD4-5B4B-AF14-FFF471FCF077}" type="pres">
      <dgm:prSet presAssocID="{5DD6DC71-CDA4-844A-8333-FF4985B15760}" presName="parTxOnly" presStyleLbl="node1" presStyleIdx="3" presStyleCnt="4">
        <dgm:presLayoutVars>
          <dgm:chMax val="0"/>
          <dgm:chPref val="0"/>
          <dgm:bulletEnabled val="1"/>
        </dgm:presLayoutVars>
      </dgm:prSet>
      <dgm:spPr/>
    </dgm:pt>
  </dgm:ptLst>
  <dgm:cxnLst>
    <dgm:cxn modelId="{45D62618-F013-D347-98EA-A388359FE475}" type="presOf" srcId="{7BB39E26-6759-8540-94C4-5430F3111D92}" destId="{CCF1024D-7C5E-F346-9DD0-9B110F9E18CD}" srcOrd="0" destOrd="0" presId="urn:microsoft.com/office/officeart/2005/8/layout/chevron1"/>
    <dgm:cxn modelId="{F91EA52A-5AF5-3545-A60A-B01EC741752F}" type="presOf" srcId="{45824CE4-2A9A-8D47-A63E-7B89F9CC8E62}" destId="{0D0C51D4-FB61-4F47-A97C-0A7D640C3BA7}" srcOrd="0" destOrd="0" presId="urn:microsoft.com/office/officeart/2005/8/layout/chevron1"/>
    <dgm:cxn modelId="{936B2D5B-14C0-9E4D-A364-939E0B8535CD}" type="presOf" srcId="{B325ECEB-5608-4644-BE59-63DBA619B5B5}" destId="{730C2DC3-8C26-264D-8830-F5837B9D68AD}" srcOrd="0" destOrd="0" presId="urn:microsoft.com/office/officeart/2005/8/layout/chevron1"/>
    <dgm:cxn modelId="{031C7068-2E6B-954A-BCD8-2F0DF504BEBE}" srcId="{7841B1D4-7151-384E-A2E2-BD3188291B1B}" destId="{5DD6DC71-CDA4-844A-8333-FF4985B15760}" srcOrd="3" destOrd="0" parTransId="{B02AA109-32AF-4148-80E9-3BE3DDFE1887}" sibTransId="{6DE3708A-081C-7D48-85FD-A5B1D009A711}"/>
    <dgm:cxn modelId="{32D0D64E-CCEC-BC48-BAC1-494A85666801}" type="presOf" srcId="{7841B1D4-7151-384E-A2E2-BD3188291B1B}" destId="{55D9C741-E9A1-0C43-99E8-FAC276BABDBE}" srcOrd="0" destOrd="0" presId="urn:microsoft.com/office/officeart/2005/8/layout/chevron1"/>
    <dgm:cxn modelId="{31E72881-F6B2-6E41-A410-0BB0F9AE32BD}" srcId="{7841B1D4-7151-384E-A2E2-BD3188291B1B}" destId="{B325ECEB-5608-4644-BE59-63DBA619B5B5}" srcOrd="2" destOrd="0" parTransId="{EE257B27-37BE-E34F-88D9-E31F9C171941}" sibTransId="{E86071B5-3DAE-EC4D-A5FC-5F161B58E33D}"/>
    <dgm:cxn modelId="{E18C8C96-967E-784A-8F4B-9E5DCB78B59F}" type="presOf" srcId="{5DD6DC71-CDA4-844A-8333-FF4985B15760}" destId="{1C639EAD-2CD4-5B4B-AF14-FFF471FCF077}" srcOrd="0" destOrd="0" presId="urn:microsoft.com/office/officeart/2005/8/layout/chevron1"/>
    <dgm:cxn modelId="{9632A8DC-D7CB-6149-9657-6A186046C100}" srcId="{7841B1D4-7151-384E-A2E2-BD3188291B1B}" destId="{7BB39E26-6759-8540-94C4-5430F3111D92}" srcOrd="0" destOrd="0" parTransId="{AF523E37-040E-0E4E-A9A0-7D715BAEE6B2}" sibTransId="{ED89DD50-E29F-0E40-85C7-7DC85D02F6A1}"/>
    <dgm:cxn modelId="{8538A9E1-99EA-964F-A5F2-825501504A03}" srcId="{7841B1D4-7151-384E-A2E2-BD3188291B1B}" destId="{45824CE4-2A9A-8D47-A63E-7B89F9CC8E62}" srcOrd="1" destOrd="0" parTransId="{B20EB1DB-22F1-774C-9C7B-F7EF1CDB1635}" sibTransId="{428A391B-446A-DF41-9EC1-9533BFC1E59E}"/>
    <dgm:cxn modelId="{5003C4E0-727E-A440-A625-313B6CD7D2BF}" type="presParOf" srcId="{55D9C741-E9A1-0C43-99E8-FAC276BABDBE}" destId="{CCF1024D-7C5E-F346-9DD0-9B110F9E18CD}" srcOrd="0" destOrd="0" presId="urn:microsoft.com/office/officeart/2005/8/layout/chevron1"/>
    <dgm:cxn modelId="{FD58548A-C58E-6A48-8DE6-9B11DE4B330A}" type="presParOf" srcId="{55D9C741-E9A1-0C43-99E8-FAC276BABDBE}" destId="{7F1CA13E-A97C-E243-B831-8884CF4FDCE3}" srcOrd="1" destOrd="0" presId="urn:microsoft.com/office/officeart/2005/8/layout/chevron1"/>
    <dgm:cxn modelId="{C6A20F65-0C1C-B849-823E-F0393AC8DA78}" type="presParOf" srcId="{55D9C741-E9A1-0C43-99E8-FAC276BABDBE}" destId="{0D0C51D4-FB61-4F47-A97C-0A7D640C3BA7}" srcOrd="2" destOrd="0" presId="urn:microsoft.com/office/officeart/2005/8/layout/chevron1"/>
    <dgm:cxn modelId="{BD2851D1-A756-1947-A693-8882F1F1B3F5}" type="presParOf" srcId="{55D9C741-E9A1-0C43-99E8-FAC276BABDBE}" destId="{5C3F40B3-7AC6-144B-A067-552C00B677B4}" srcOrd="3" destOrd="0" presId="urn:microsoft.com/office/officeart/2005/8/layout/chevron1"/>
    <dgm:cxn modelId="{88C8FD8D-8EA9-4C4F-BB98-6B52EF494BCD}" type="presParOf" srcId="{55D9C741-E9A1-0C43-99E8-FAC276BABDBE}" destId="{730C2DC3-8C26-264D-8830-F5837B9D68AD}" srcOrd="4" destOrd="0" presId="urn:microsoft.com/office/officeart/2005/8/layout/chevron1"/>
    <dgm:cxn modelId="{D5825B26-E472-734C-A815-0EFE4DB3565C}" type="presParOf" srcId="{55D9C741-E9A1-0C43-99E8-FAC276BABDBE}" destId="{4773BDEB-432E-3D40-9814-45DCABCED634}" srcOrd="5" destOrd="0" presId="urn:microsoft.com/office/officeart/2005/8/layout/chevron1"/>
    <dgm:cxn modelId="{8A7185C9-38DE-5C4F-A354-454E97FC297F}" type="presParOf" srcId="{55D9C741-E9A1-0C43-99E8-FAC276BABDBE}" destId="{1C639EAD-2CD4-5B4B-AF14-FFF471FCF077}"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F1024D-7C5E-F346-9DD0-9B110F9E18CD}">
      <dsp:nvSpPr>
        <dsp:cNvPr id="0" name=""/>
        <dsp:cNvSpPr/>
      </dsp:nvSpPr>
      <dsp:spPr>
        <a:xfrm>
          <a:off x="5832" y="598255"/>
          <a:ext cx="3394955" cy="1357982"/>
        </a:xfrm>
        <a:prstGeom prst="chevron">
          <a:avLst/>
        </a:prstGeom>
        <a:solidFill>
          <a:schemeClr val="tx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30671" rIns="30671" bIns="30671" numCol="1" spcCol="1270" anchor="ctr" anchorCtr="0">
          <a:noAutofit/>
        </a:bodyPr>
        <a:lstStyle/>
        <a:p>
          <a:pPr marL="0" lvl="0" indent="0" algn="ctr" defTabSz="1022350">
            <a:lnSpc>
              <a:spcPct val="90000"/>
            </a:lnSpc>
            <a:spcBef>
              <a:spcPct val="0"/>
            </a:spcBef>
            <a:spcAft>
              <a:spcPct val="35000"/>
            </a:spcAft>
            <a:buNone/>
          </a:pPr>
          <a:r>
            <a:rPr lang="fr-CA" sz="2300" kern="1200"/>
            <a:t>1. Une demande est présentée à la Commission</a:t>
          </a:r>
        </a:p>
      </dsp:txBody>
      <dsp:txXfrm>
        <a:off x="684823" y="598255"/>
        <a:ext cx="2036973" cy="1357982"/>
      </dsp:txXfrm>
    </dsp:sp>
    <dsp:sp modelId="{0D0C51D4-FB61-4F47-A97C-0A7D640C3BA7}">
      <dsp:nvSpPr>
        <dsp:cNvPr id="0" name=""/>
        <dsp:cNvSpPr/>
      </dsp:nvSpPr>
      <dsp:spPr>
        <a:xfrm>
          <a:off x="3061292" y="598255"/>
          <a:ext cx="3394955" cy="1357982"/>
        </a:xfrm>
        <a:prstGeom prst="chevron">
          <a:avLst/>
        </a:prstGeom>
        <a:solidFill>
          <a:schemeClr val="tx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30671" rIns="30671" bIns="30671" numCol="1" spcCol="1270" anchor="ctr" anchorCtr="0">
          <a:noAutofit/>
        </a:bodyPr>
        <a:lstStyle/>
        <a:p>
          <a:pPr marL="0" lvl="0" indent="0" algn="ctr" defTabSz="1022350">
            <a:lnSpc>
              <a:spcPct val="90000"/>
            </a:lnSpc>
            <a:spcBef>
              <a:spcPct val="0"/>
            </a:spcBef>
            <a:spcAft>
              <a:spcPct val="35000"/>
            </a:spcAft>
            <a:buNone/>
          </a:pPr>
          <a:r>
            <a:rPr lang="fr-CA" sz="2300" kern="1200"/>
            <a:t>2. Une audience est organisée</a:t>
          </a:r>
        </a:p>
      </dsp:txBody>
      <dsp:txXfrm>
        <a:off x="3740283" y="598255"/>
        <a:ext cx="2036973" cy="1357982"/>
      </dsp:txXfrm>
    </dsp:sp>
    <dsp:sp modelId="{730C2DC3-8C26-264D-8830-F5837B9D68AD}">
      <dsp:nvSpPr>
        <dsp:cNvPr id="0" name=""/>
        <dsp:cNvSpPr/>
      </dsp:nvSpPr>
      <dsp:spPr>
        <a:xfrm>
          <a:off x="6116752" y="598255"/>
          <a:ext cx="3394955" cy="1357982"/>
        </a:xfrm>
        <a:prstGeom prst="chevron">
          <a:avLst/>
        </a:prstGeom>
        <a:solidFill>
          <a:schemeClr val="tx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30671" rIns="30671" bIns="30671" numCol="1" spcCol="1270" anchor="ctr" anchorCtr="0">
          <a:noAutofit/>
        </a:bodyPr>
        <a:lstStyle/>
        <a:p>
          <a:pPr marL="0" lvl="0" indent="0" algn="ctr" defTabSz="1022350">
            <a:lnSpc>
              <a:spcPct val="90000"/>
            </a:lnSpc>
            <a:spcBef>
              <a:spcPct val="0"/>
            </a:spcBef>
            <a:spcAft>
              <a:spcPct val="35000"/>
            </a:spcAft>
            <a:buNone/>
          </a:pPr>
          <a:r>
            <a:rPr lang="fr-CA" sz="2300" kern="1200"/>
            <a:t>3. L’audience a lieu</a:t>
          </a:r>
        </a:p>
      </dsp:txBody>
      <dsp:txXfrm>
        <a:off x="6795743" y="598255"/>
        <a:ext cx="2036973" cy="1357982"/>
      </dsp:txXfrm>
    </dsp:sp>
    <dsp:sp modelId="{1C639EAD-2CD4-5B4B-AF14-FFF471FCF077}">
      <dsp:nvSpPr>
        <dsp:cNvPr id="0" name=""/>
        <dsp:cNvSpPr/>
      </dsp:nvSpPr>
      <dsp:spPr>
        <a:xfrm>
          <a:off x="9172212" y="598255"/>
          <a:ext cx="3394955" cy="1357982"/>
        </a:xfrm>
        <a:prstGeom prst="chevron">
          <a:avLst/>
        </a:prstGeom>
        <a:solidFill>
          <a:schemeClr val="tx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30671" rIns="30671" bIns="30671" numCol="1" spcCol="1270" anchor="ctr" anchorCtr="0">
          <a:noAutofit/>
        </a:bodyPr>
        <a:lstStyle/>
        <a:p>
          <a:pPr marL="0" lvl="0" indent="0" algn="ctr" defTabSz="1022350">
            <a:lnSpc>
              <a:spcPct val="90000"/>
            </a:lnSpc>
            <a:spcBef>
              <a:spcPct val="0"/>
            </a:spcBef>
            <a:spcAft>
              <a:spcPct val="35000"/>
            </a:spcAft>
            <a:buNone/>
          </a:pPr>
          <a:r>
            <a:rPr lang="fr-CA" sz="2300" kern="1200"/>
            <a:t>4. Une décision est prise</a:t>
          </a:r>
        </a:p>
      </dsp:txBody>
      <dsp:txXfrm>
        <a:off x="9851203" y="598255"/>
        <a:ext cx="2036973" cy="1357982"/>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04.02.2025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fr-CA"/>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fr-CA"/>
              <a:t>Add CDN logo in place of one of these.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fr-CA"/>
              <a:t>‹#›</a:t>
            </a:r>
          </a:p>
        </p:txBody>
      </p:sp>
    </p:spTree>
    <p:extLst>
      <p:ext uri="{BB962C8B-B14F-4D97-AF65-F5344CB8AC3E}">
        <p14:creationId xmlns:p14="http://schemas.microsoft.com/office/powerpoint/2010/main" val="27220122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fr-CA"/>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fr-CA" dirty="0"/>
              <a:t>En Ontario, la planification préalable des soins signifie : </a:t>
            </a:r>
          </a:p>
          <a:p>
            <a:r>
              <a:rPr lang="fr-CA" dirty="0"/>
              <a:t>Déterminer qui est votre mandataire spécial, soit la ou les personnes qui prendront vos décisions en matière de soins de santé à votre place au cas où vous deviendriez incapable sur le plan mental de les prendre vous-même. </a:t>
            </a:r>
          </a:p>
          <a:p>
            <a:endParaRPr lang="en-US" dirty="0"/>
          </a:p>
          <a:p>
            <a:r>
              <a:rPr lang="fr-CA" dirty="0"/>
              <a:t>Avoir des conversations avec ces personnes, ainsi qu’avec vos autres proches, au sujet de ce qui est important pour vous. </a:t>
            </a:r>
          </a:p>
          <a:p>
            <a:endParaRPr lang="en-US" dirty="0"/>
          </a:p>
          <a:p>
            <a:r>
              <a:rPr lang="fr-CA" dirty="0"/>
              <a:t>Et ces deux mesures devraient être mises en place bien avant qu’une crise survienne.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fr-CA"/>
              <a:t>‹#›</a:t>
            </a:r>
          </a:p>
        </p:txBody>
      </p:sp>
    </p:spTree>
    <p:extLst>
      <p:ext uri="{BB962C8B-B14F-4D97-AF65-F5344CB8AC3E}">
        <p14:creationId xmlns:p14="http://schemas.microsoft.com/office/powerpoint/2010/main" val="5308533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fr-CA"/>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fr-CA" dirty="0"/>
              <a:t>Les notes ci-dessous ne sont pas conçues pour être lues mot à mot, mais pour permettre à l’animateur d’expliquer les points en détail. </a:t>
            </a:r>
          </a:p>
          <a:p>
            <a:endParaRPr lang="en-US" dirty="0"/>
          </a:p>
          <a:p>
            <a:r>
              <a:rPr lang="fr-CA" dirty="0"/>
              <a:t>La Loi sur le consentement aux soins de santé de l’Ontario prévoit une hiérarchie qui permet à chaque personne en Ontario de disposer automatiquement d’un ou de plusieurs mandataires spéciaux. Même si vous n’avez jamais signé de procuration relative aux soins de la personne</a:t>
            </a:r>
          </a:p>
          <a:p>
            <a:r>
              <a:rPr lang="fr-CA" dirty="0"/>
              <a:t>La ou les personnes qui occupent le rang le plus élevé dans cette hiérarchie et qui répondent aux exigences pour agir en tant que mandataires</a:t>
            </a:r>
            <a:r>
              <a:rPr lang="fr-CA" baseline="0" dirty="0"/>
              <a:t> spéciaux </a:t>
            </a:r>
            <a:r>
              <a:rPr lang="fr-CA" dirty="0"/>
              <a:t>seront nommées en cette qualité.</a:t>
            </a:r>
          </a:p>
          <a:p>
            <a:r>
              <a:rPr lang="fr-CA" dirty="0"/>
              <a:t>Par exemple, si je me retrouve à l’hôpital aujourd’hui et que je suis inapte, les fournisseurs de soins de santé doivent déterminer qui est mon mandataire spécial le plus haut placé. Ils doivent commencer au sommet de cette liste et descendre jusqu’à ce qu’ils trouvent la ou les bonnes personnes.</a:t>
            </a:r>
          </a:p>
          <a:p>
            <a:r>
              <a:rPr lang="fr-CA" dirty="0"/>
              <a:t>On demande souvent aux gens comment ils savent qui sera leur mandataire spécial. Une des réponses est que nous avons créé une carte de portefeuille (montrez-leur la carte) que nous encourageons les gens à remplir et à garder dans leur portefeuille afin que les fournisseurs de soins de santé puissent l’utiliser comme point de départ. Il est important de noter qu’il ne s’agit pas d’un document juridique. Il sert simplement à les aider à s’orienter dans la bonne direction. </a:t>
            </a:r>
          </a:p>
          <a:p>
            <a:endParaRPr lang="en-US" dirty="0"/>
          </a:p>
          <a:p>
            <a:r>
              <a:rPr lang="fr-CA" dirty="0"/>
              <a:t>Comme vous pouvez le voir, les trois premiers en jaune sont des mandataires spéciaux désignés par la loi. Quelqu’un doit AGIR pour être nommé mandataire spécial</a:t>
            </a:r>
            <a:r>
              <a:rPr lang="fr-CA" baseline="0" dirty="0"/>
              <a:t> </a:t>
            </a:r>
            <a:r>
              <a:rPr lang="fr-CA" dirty="0"/>
              <a:t>ou pour désigner un mandataire spécial. </a:t>
            </a:r>
          </a:p>
          <a:p>
            <a:r>
              <a:rPr lang="fr-CA" dirty="0"/>
              <a:t> </a:t>
            </a:r>
          </a:p>
          <a:p>
            <a:r>
              <a:rPr lang="fr-CA" dirty="0"/>
              <a:t>Gardien de la personne : Il s’agit d’une personne désignée par le tribunal pour être votre mandataire spécial. Il s’agit d’une situation très rare, car le processus est long et coûteux. Si vous n’êtes pas passé par une longue procédure judiciaire pour obtenir la tutelle d’une autre personne, ce niveau ne s’applique pas. En fait, vous seriez au courant si vous l’aviez fait. Voici un exemple au cas où des personnes poseraient la question : imaginons qu’un frère et une sœur soient les mandataires spéciaux de leur mère. S’ils ne parviennent pas à s’entendre et à se mettre d’accord sur les décisions à prendre pour leur mère, et si l’un d’eux estime que l’autre n’agit pas dans l’intérêt supérieur de leur mère, l’un d’eux (ou les deux) peut demander à être son tuteur. La personne doit engager un avocat et présenter un dossier pour expliquer pourquoi elle devrait être le mandataire spécial plutôt que son frère ou sa sœur. </a:t>
            </a:r>
          </a:p>
          <a:p>
            <a:endParaRPr lang="en-US" dirty="0"/>
          </a:p>
          <a:p>
            <a:r>
              <a:rPr lang="fr-CA" dirty="0"/>
              <a:t>Procuration relative aux soins de la personne :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fr-CA"/>
              <a:t>‹#›</a:t>
            </a:r>
          </a:p>
        </p:txBody>
      </p:sp>
    </p:spTree>
    <p:extLst>
      <p:ext uri="{BB962C8B-B14F-4D97-AF65-F5344CB8AC3E}">
        <p14:creationId xmlns:p14="http://schemas.microsoft.com/office/powerpoint/2010/main" val="41092772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fr-CA"/>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fr-CA"/>
              <a:t>‹#›</a:t>
            </a:r>
          </a:p>
        </p:txBody>
      </p:sp>
    </p:spTree>
    <p:extLst>
      <p:ext uri="{BB962C8B-B14F-4D97-AF65-F5344CB8AC3E}">
        <p14:creationId xmlns:p14="http://schemas.microsoft.com/office/powerpoint/2010/main" val="36955971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fr-CA"/>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fr-CA"/>
              <a:t>‹#›</a:t>
            </a:r>
          </a:p>
        </p:txBody>
      </p:sp>
    </p:spTree>
    <p:extLst>
      <p:ext uri="{BB962C8B-B14F-4D97-AF65-F5344CB8AC3E}">
        <p14:creationId xmlns:p14="http://schemas.microsoft.com/office/powerpoint/2010/main" val="42924962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fr-CA"/>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fr-CA"/>
              <a:t>‹#›</a:t>
            </a:r>
          </a:p>
        </p:txBody>
      </p:sp>
    </p:spTree>
    <p:extLst>
      <p:ext uri="{BB962C8B-B14F-4D97-AF65-F5344CB8AC3E}">
        <p14:creationId xmlns:p14="http://schemas.microsoft.com/office/powerpoint/2010/main" val="5089334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fr-CA"/>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fr-CA"/>
              <a:t>‹#›</a:t>
            </a:r>
          </a:p>
        </p:txBody>
      </p:sp>
    </p:spTree>
    <p:extLst>
      <p:ext uri="{BB962C8B-B14F-4D97-AF65-F5344CB8AC3E}">
        <p14:creationId xmlns:p14="http://schemas.microsoft.com/office/powerpoint/2010/main" val="41510007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fr-CA"/>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fr-CA"/>
              <a:t>‹#›</a:t>
            </a:r>
          </a:p>
        </p:txBody>
      </p:sp>
    </p:spTree>
    <p:extLst>
      <p:ext uri="{BB962C8B-B14F-4D97-AF65-F5344CB8AC3E}">
        <p14:creationId xmlns:p14="http://schemas.microsoft.com/office/powerpoint/2010/main" val="41963608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fr-CA"/>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fr-CA" dirty="0"/>
              <a:t>Pour mettre le consentement éclairé en contexte… (premier point), et important à noter (deuxième point), </a:t>
            </a:r>
          </a:p>
          <a:p>
            <a:endParaRPr lang="en-US" dirty="0"/>
          </a:p>
          <a:p>
            <a:r>
              <a:rPr lang="fr-CA" dirty="0"/>
              <a:t>Mentionnez : certaines personnes croient que les fournisseurs de soins de santé peuvent décider des traitements à vous administrer. Cependant, en Ontario, ce n’est pas le cas. Les fournisseurs de soins de santé DOIVENT obtenir le consentement (l’accord) avant de fournir tout traitement.</a:t>
            </a:r>
          </a:p>
          <a:p>
            <a:endParaRPr lang="en-US" dirty="0"/>
          </a:p>
          <a:p>
            <a:r>
              <a:rPr lang="fr-CA" dirty="0"/>
              <a:t>Il peut s’agir de petits changements, comme remplacer </a:t>
            </a:r>
            <a:r>
              <a:rPr lang="fr-CA" dirty="0" err="1"/>
              <a:t>Advil</a:t>
            </a:r>
            <a:r>
              <a:rPr lang="fr-CA" dirty="0"/>
              <a:t> par </a:t>
            </a:r>
            <a:r>
              <a:rPr lang="fr-CA" dirty="0" err="1"/>
              <a:t>Tylenol</a:t>
            </a:r>
            <a:r>
              <a:rPr lang="fr-CA" dirty="0"/>
              <a:t>, ou de grandes décisions, comme une opération à cœur ouvert. Le consentement est toujours nécessaire. La SEULE exception où un fournisseur de soins de santé n’a pas besoin d’obtenir le consentement est en cas d’urgence. Autrement dit, il existe un risque important de décès ou de blessures graves. Cependant, une fois que le patient est stabilisé, il faut commencer à obtenir le consentement. Soit du patient, s’il est apte mentalement, soit de son mandataire.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fr-CA"/>
              <a:t>‹#›</a:t>
            </a:r>
          </a:p>
        </p:txBody>
      </p:sp>
    </p:spTree>
    <p:extLst>
      <p:ext uri="{BB962C8B-B14F-4D97-AF65-F5344CB8AC3E}">
        <p14:creationId xmlns:p14="http://schemas.microsoft.com/office/powerpoint/2010/main" val="14791970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fr-CA"/>
              <a:t>Remarque : Cette vidéo provient des États-Unis et met en contexte la conversation sur la « fin de vie ». En Ontario, nous encourageons les conversations sur la PPS qui portent sur le fait de bien vivre jusqu’au dernier jour. Les conversations portent sur la planification d’une qualité de vie optimale jusqu’à la fin de la vie.</a:t>
            </a:r>
          </a:p>
        </p:txBody>
      </p:sp>
      <p:sp>
        <p:nvSpPr>
          <p:cNvPr id="4" name="Slide Number Placeholder 3"/>
          <p:cNvSpPr>
            <a:spLocks noGrp="1"/>
          </p:cNvSpPr>
          <p:nvPr>
            <p:ph type="sldNum" sz="quarter" idx="5"/>
          </p:nvPr>
        </p:nvSpPr>
        <p:spPr/>
        <p:txBody>
          <a:bodyPr/>
          <a:lstStyle/>
          <a:p>
            <a:fld id="{871B2431-D351-4C6E-A3CF-9DFAC0E3E050}" type="slidenum">
              <a:rPr lang="cs-CZ" smtClean="0"/>
              <a:t>19</a:t>
            </a:fld>
            <a:endParaRPr lang="cs-CZ"/>
          </a:p>
        </p:txBody>
      </p:sp>
    </p:spTree>
    <p:extLst>
      <p:ext uri="{BB962C8B-B14F-4D97-AF65-F5344CB8AC3E}">
        <p14:creationId xmlns:p14="http://schemas.microsoft.com/office/powerpoint/2010/main" val="7716473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fr-CA"/>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fr-CA"/>
              <a:t>‹#›</a:t>
            </a:r>
          </a:p>
        </p:txBody>
      </p:sp>
    </p:spTree>
    <p:extLst>
      <p:ext uri="{BB962C8B-B14F-4D97-AF65-F5344CB8AC3E}">
        <p14:creationId xmlns:p14="http://schemas.microsoft.com/office/powerpoint/2010/main" val="24996765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fr-CA"/>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fr-CA" dirty="0"/>
              <a:t>Maintenant que nous avons discuté de la confusion qui entoure la terminologie et la manière dont le consentement est obtenu, nous pouvons examiner de plus près ce qu’est la planification préalable des soins et ce que vous devez savoir au sujet de ces conversations. </a:t>
            </a:r>
          </a:p>
          <a:p>
            <a:endParaRPr lang="en-US" dirty="0"/>
          </a:p>
          <a:p>
            <a:r>
              <a:rPr lang="fr-CA" dirty="0"/>
              <a:t>En Ontario, la planification préalable des soins signifie : </a:t>
            </a:r>
          </a:p>
          <a:p>
            <a:r>
              <a:rPr lang="fr-CA" dirty="0"/>
              <a:t>Déterminer qui est votre mandataire spécial, soit la ou les personnes qui prendront vos décisions en matière de soins de santé à votre place au cas où vous deviendriez incapable sur le plan mental de les prendre vous-même. </a:t>
            </a:r>
          </a:p>
          <a:p>
            <a:r>
              <a:rPr lang="fr-CA" dirty="0"/>
              <a:t>Avoir des conversations avec ces personnes, ainsi qu’avec vos autres proches, au sujet de ce qui est important pour vous. </a:t>
            </a:r>
          </a:p>
          <a:p>
            <a:endParaRPr lang="en-US" dirty="0"/>
          </a:p>
          <a:p>
            <a:r>
              <a:rPr lang="fr-CA" dirty="0"/>
              <a:t>Et ces deux mesures devraient être mises en place bien avant qu’une crise survienne.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fr-CA"/>
              <a:t>‹#›</a:t>
            </a:r>
          </a:p>
        </p:txBody>
      </p:sp>
    </p:spTree>
    <p:extLst>
      <p:ext uri="{BB962C8B-B14F-4D97-AF65-F5344CB8AC3E}">
        <p14:creationId xmlns:p14="http://schemas.microsoft.com/office/powerpoint/2010/main" val="34520083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fr-CA"/>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fr-CA"/>
              <a:t>‹#›</a:t>
            </a:r>
          </a:p>
        </p:txBody>
      </p:sp>
    </p:spTree>
    <p:extLst>
      <p:ext uri="{BB962C8B-B14F-4D97-AF65-F5344CB8AC3E}">
        <p14:creationId xmlns:p14="http://schemas.microsoft.com/office/powerpoint/2010/main" val="5587403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fr-CA"/>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fr-CA"/>
              <a:t>‹#›</a:t>
            </a:r>
          </a:p>
        </p:txBody>
      </p:sp>
    </p:spTree>
    <p:extLst>
      <p:ext uri="{BB962C8B-B14F-4D97-AF65-F5344CB8AC3E}">
        <p14:creationId xmlns:p14="http://schemas.microsoft.com/office/powerpoint/2010/main" val="1085822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fr-CA"/>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fr-CA"/>
              <a:t>‹#›</a:t>
            </a:r>
          </a:p>
        </p:txBody>
      </p:sp>
    </p:spTree>
    <p:extLst>
      <p:ext uri="{BB962C8B-B14F-4D97-AF65-F5344CB8AC3E}">
        <p14:creationId xmlns:p14="http://schemas.microsoft.com/office/powerpoint/2010/main" val="19750038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fr-CA"/>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fr-CA"/>
              <a:t>‹#›</a:t>
            </a:r>
          </a:p>
        </p:txBody>
      </p:sp>
    </p:spTree>
    <p:extLst>
      <p:ext uri="{BB962C8B-B14F-4D97-AF65-F5344CB8AC3E}">
        <p14:creationId xmlns:p14="http://schemas.microsoft.com/office/powerpoint/2010/main" val="26833578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fr-CA"/>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fr-CA" dirty="0"/>
              <a:t>Il est très important et utile que </a:t>
            </a:r>
            <a:r>
              <a:rPr lang="fr-CA"/>
              <a:t>les mandataires spéciaux tiennent </a:t>
            </a:r>
            <a:r>
              <a:rPr lang="fr-CA" dirty="0"/>
              <a:t>compte de ces aspects lorsqu’ils prennent des décisions au nom d’une autre personne.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fr-CA"/>
              <a:t>‹#›</a:t>
            </a:r>
          </a:p>
        </p:txBody>
      </p:sp>
    </p:spTree>
    <p:extLst>
      <p:ext uri="{BB962C8B-B14F-4D97-AF65-F5344CB8AC3E}">
        <p14:creationId xmlns:p14="http://schemas.microsoft.com/office/powerpoint/2010/main" val="9255804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fr-CA"/>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fr-CA"/>
              <a:t>Le cours en ligne sur la prise de décision centrée sur la personne vous présentera ces deux modèles.</a:t>
            </a:r>
          </a:p>
          <a:p>
            <a:r>
              <a:rPr lang="fr-CA"/>
              <a:t>Nous n’avons pas le temps aujourd’hui, dans cet atelier d’introduction à la PPS, d’explorer en détail les composantes des objectifs des soins.  Je vous présente cette information aujourd’hui pour vous inciter à suivre le cours et pour vous montrer que la PPS et les objectifs des soins ont des composantes similaires, mais des résultats différents.</a:t>
            </a:r>
          </a:p>
          <a:p>
            <a:endParaRPr lang="en-US"/>
          </a:p>
          <a:p>
            <a:r>
              <a:rPr lang="fr-CA"/>
              <a:t>Parfois, il peut y avoir une certaine confusion entre la PPS et les objectifs des soins. Le cours en ligne est une excellente étape de votre apprentissage pour vous aider à discuter avec votre patient de la PPS et des objectifs des soins.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fr-CA"/>
              <a:t>‹#›</a:t>
            </a:r>
          </a:p>
        </p:txBody>
      </p:sp>
    </p:spTree>
    <p:extLst>
      <p:ext uri="{BB962C8B-B14F-4D97-AF65-F5344CB8AC3E}">
        <p14:creationId xmlns:p14="http://schemas.microsoft.com/office/powerpoint/2010/main" val="25317504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fr-CA"/>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fr-CA" dirty="0"/>
              <a:t>S’il reste du temps, vous pouvez aborder la manière dont la PPS et les objectifs des soins se complètent : l’un concerne la préparation et l’autre la décision en ce qui concerne les soins et le traitement.</a:t>
            </a:r>
          </a:p>
          <a:p>
            <a:endParaRPr lang="en-US" dirty="0"/>
          </a:p>
          <a:p>
            <a:r>
              <a:rPr lang="fr-CA" dirty="0"/>
              <a:t>Hospice Palliative Care Ontario Comprendre la PPS https://www.advancecareplanningontario.ca/acp </a:t>
            </a:r>
          </a:p>
          <a:p>
            <a:endParaRPr lang="en-US" dirty="0"/>
          </a:p>
          <a:p>
            <a:r>
              <a:rPr lang="fr-CA" dirty="0"/>
              <a:t>Ce graphique peut être utile à montrer à votre patient afin qu’il se rende compte que la PPS prépare la personne et le mandataire spécial à prendre des décisions à l’avenir.  </a:t>
            </a:r>
          </a:p>
          <a:p>
            <a:endParaRPr lang="en-US" dirty="0"/>
          </a:p>
          <a:p>
            <a:r>
              <a:rPr lang="fr-CA" dirty="0"/>
              <a:t>Une décision concernant le traitement ou les soins est-elle nécessaire?</a:t>
            </a:r>
          </a:p>
          <a:p>
            <a:endParaRPr lang="en-US" dirty="0"/>
          </a:p>
          <a:p>
            <a:r>
              <a:rPr lang="fr-CA" dirty="0"/>
              <a:t>La conversation sur la PPS avec son mandataire spécial aidera le patient à déterminer s’il est capable de prendre ses propres décisions à l’avenir et, dans le cas contraire, ces conversations, ainsi que les informations actuelles sur l’état de santé du patient, l’aideront à accepter les objectifs des soins et à donner son consentement aux traitements et aux soins. </a:t>
            </a:r>
          </a:p>
          <a:p>
            <a:endParaRPr lang="en-US" dirty="0"/>
          </a:p>
          <a:p>
            <a:r>
              <a:rPr lang="fr-CA" dirty="0"/>
              <a:t>Une conversation sur les objectifs de soins comprend une discussion sur les options de traitement qui correspondent le mieux aux valeurs et aux objectifs du patient.</a:t>
            </a:r>
          </a:p>
          <a:p>
            <a:endParaRPr lang="en-US" dirty="0"/>
          </a:p>
          <a:p>
            <a:r>
              <a:rPr lang="fr-CA" dirty="0"/>
              <a:t>Idéalement, les discussions sur le consentement se déroulent après une discussion sur les objectifs des soins, qui comprend les points suivants :</a:t>
            </a:r>
          </a:p>
          <a:p>
            <a:r>
              <a:rPr lang="fr-CA" dirty="0"/>
              <a:t>- Aider le patient ou le mandataire spécial à comprendre la maladie du patient</a:t>
            </a:r>
          </a:p>
          <a:p>
            <a:r>
              <a:rPr lang="fr-CA" dirty="0"/>
              <a:t>- Aider le patient ou le mandataire spécial à comprendre les informations relatives aux options de traitement (risques, avantages, effets secondaires, autres solutions, et ce qui arrive en cas de refus du traitement proposé) - élément d’une discussion sur le consentement éclairé</a:t>
            </a:r>
          </a:p>
          <a:p>
            <a:r>
              <a:rPr lang="fr-CA" dirty="0"/>
              <a:t>- Discuter des valeurs, des objectifs, des craintes et des inquiétudes du patient. </a:t>
            </a:r>
          </a:p>
          <a:p>
            <a:endParaRPr lang="en-US" dirty="0"/>
          </a:p>
          <a:p>
            <a:r>
              <a:rPr lang="fr-CA" dirty="0"/>
              <a:t>Obtenez le consentement ou le refus éclairé et consignez-le dans le dossier du patient.  Il est important de consigner le contenu et le déroulement de la discussion, ainsi que les informations qui ont été fournies.</a:t>
            </a:r>
          </a:p>
          <a:p>
            <a:r>
              <a:rPr lang="fr-CA" dirty="0"/>
              <a:t> </a:t>
            </a:r>
          </a:p>
          <a:p>
            <a:r>
              <a:rPr lang="fr-CA" dirty="0"/>
              <a:t>Préparez-vous aujourd’hui à prendre les décisions qui s’imposent à l’avenir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fr-CA"/>
              <a:t>‹#›</a:t>
            </a:r>
          </a:p>
        </p:txBody>
      </p:sp>
    </p:spTree>
    <p:extLst>
      <p:ext uri="{BB962C8B-B14F-4D97-AF65-F5344CB8AC3E}">
        <p14:creationId xmlns:p14="http://schemas.microsoft.com/office/powerpoint/2010/main" val="1265306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fr-CA"/>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fr-CA"/>
              <a:t>‹#›</a:t>
            </a:r>
          </a:p>
        </p:txBody>
      </p:sp>
    </p:spTree>
    <p:extLst>
      <p:ext uri="{BB962C8B-B14F-4D97-AF65-F5344CB8AC3E}">
        <p14:creationId xmlns:p14="http://schemas.microsoft.com/office/powerpoint/2010/main" val="24778639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fr-CA"/>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l"/>
            <a:r>
              <a:rPr lang="fr-CA" b="1" i="0">
                <a:latin typeface="Source Sans Pro" panose="020B0503030403020204" pitchFamily="34" charset="0"/>
              </a:rPr>
              <a:t>Pourquoi les discussions sur les objectifs des soins sont-elles difficiles?</a:t>
            </a:r>
          </a:p>
          <a:p>
            <a:pPr algn="l"/>
            <a:r>
              <a:rPr lang="fr-CA" b="0" i="0">
                <a:solidFill>
                  <a:srgbClr val="000000"/>
                </a:solidFill>
                <a:latin typeface="Source Sans Pro" panose="020B0503030403020204" pitchFamily="34" charset="0"/>
              </a:rPr>
              <a:t>Les cliniciens affirment souvent ce qui suit :</a:t>
            </a:r>
          </a:p>
          <a:p>
            <a:pPr algn="l">
              <a:buFont typeface="Arial" panose="020B0604020202020204" pitchFamily="34" charset="0"/>
              <a:buChar char="•"/>
            </a:pPr>
            <a:r>
              <a:rPr lang="fr-CA" b="0" i="0">
                <a:solidFill>
                  <a:srgbClr val="000000"/>
                </a:solidFill>
                <a:latin typeface="Source Sans Pro" panose="020B0503030403020204" pitchFamily="34" charset="0"/>
              </a:rPr>
              <a:t>Ils n’ont pas la formation nécessaire pour soutenir les personnes lors de conversations qui sont souvent émotionnelles.</a:t>
            </a:r>
          </a:p>
          <a:p>
            <a:pPr algn="l">
              <a:buFont typeface="Arial" panose="020B0604020202020204" pitchFamily="34" charset="0"/>
              <a:buChar char="•"/>
            </a:pPr>
            <a:r>
              <a:rPr lang="fr-CA" b="0" i="0">
                <a:solidFill>
                  <a:srgbClr val="000000"/>
                </a:solidFill>
                <a:latin typeface="Source Sans Pro" panose="020B0503030403020204" pitchFamily="34" charset="0"/>
              </a:rPr>
              <a:t>Ils craignent de faire perdre l’espoir ou de causer de la détresse.</a:t>
            </a:r>
          </a:p>
          <a:p>
            <a:pPr algn="l">
              <a:buFont typeface="Arial" panose="020B0604020202020204" pitchFamily="34" charset="0"/>
              <a:buChar char="•"/>
            </a:pPr>
            <a:r>
              <a:rPr lang="fr-CA" b="0" i="0">
                <a:solidFill>
                  <a:srgbClr val="000000"/>
                </a:solidFill>
                <a:latin typeface="Source Sans Pro" panose="020B0503030403020204" pitchFamily="34" charset="0"/>
              </a:rPr>
              <a:t>Ils s’inquiètent de devoir gérer l’incertitude, en particulier en ce qui concerne le pronostic.</a:t>
            </a:r>
          </a:p>
          <a:p>
            <a:pPr algn="l">
              <a:buFont typeface="Arial" panose="020B0604020202020204" pitchFamily="34" charset="0"/>
              <a:buChar char="•"/>
            </a:pPr>
            <a:r>
              <a:rPr lang="fr-CA" b="0" i="0">
                <a:solidFill>
                  <a:srgbClr val="000000"/>
                </a:solidFill>
                <a:latin typeface="Source Sans Pro" panose="020B0503030403020204" pitchFamily="34" charset="0"/>
              </a:rPr>
              <a:t>Ils trouvent qu’ils n’ont pas le temps nécessaire pour ces discussions.</a:t>
            </a:r>
          </a:p>
          <a:p>
            <a:pPr algn="l"/>
            <a:r>
              <a:rPr lang="fr-CA" b="0" i="0">
                <a:solidFill>
                  <a:srgbClr val="222222"/>
                </a:solidFill>
                <a:latin typeface="Source Sans Pro" panose="020B0503030403020204" pitchFamily="34" charset="0"/>
              </a:rPr>
              <a:t>Nous savons également ce qui suit :</a:t>
            </a:r>
          </a:p>
          <a:p>
            <a:pPr algn="l">
              <a:buFont typeface="Arial" panose="020B0604020202020204" pitchFamily="34" charset="0"/>
              <a:buChar char="•"/>
            </a:pPr>
            <a:r>
              <a:rPr lang="fr-CA" b="0" i="0">
                <a:solidFill>
                  <a:srgbClr val="000000"/>
                </a:solidFill>
                <a:latin typeface="Source Sans Pro" panose="020B0503030403020204" pitchFamily="34" charset="0"/>
              </a:rPr>
              <a:t>Il est difficile d’être témoin de la souffrance et ces conversations impliquent souvent des choix difficiles.</a:t>
            </a:r>
          </a:p>
          <a:p>
            <a:pPr algn="l">
              <a:buFont typeface="Arial" panose="020B0604020202020204" pitchFamily="34" charset="0"/>
              <a:buChar char="•"/>
            </a:pPr>
            <a:r>
              <a:rPr lang="fr-CA" b="0" i="0">
                <a:solidFill>
                  <a:srgbClr val="000000"/>
                </a:solidFill>
                <a:latin typeface="Source Sans Pro" panose="020B0503030403020204" pitchFamily="34" charset="0"/>
              </a:rPr>
              <a:t>Les cliniciens ont le sentiment d’avoir échoué s’ils ne peuvent pas offrir de traitement pour soigner ou guérir une maladie.</a:t>
            </a:r>
            <a:br>
              <a:rPr lang="fr-CA" b="0" i="0">
                <a:solidFill>
                  <a:srgbClr val="000000"/>
                </a:solidFill>
                <a:latin typeface="Source Sans Pro" panose="020B0503030403020204" pitchFamily="34" charset="0"/>
              </a:rPr>
            </a:br>
            <a:endParaRPr lang="fr-CA" b="0" i="0">
              <a:solidFill>
                <a:srgbClr val="000000"/>
              </a:solidFill>
              <a:latin typeface="Source Sans Pro" panose="020B0503030403020204" pitchFamily="34" charset="0"/>
            </a:endParaRPr>
          </a:p>
          <a:p>
            <a:pPr algn="l"/>
            <a:r>
              <a:rPr lang="fr-CA" b="0" i="0">
                <a:solidFill>
                  <a:srgbClr val="222222"/>
                </a:solidFill>
                <a:latin typeface="Source Sans Pro" panose="020B0503030403020204" pitchFamily="34" charset="0"/>
              </a:rPr>
              <a:t>Cependant, grâce à vos connaissances et à vos compétences, ces conversations vous permettront de présenter des recommandations et des plans qui correspondent le mieux aux objectifs et aux valeurs de votre patient. </a:t>
            </a:r>
          </a:p>
          <a:p>
            <a:pPr algn="l"/>
            <a:r>
              <a:rPr lang="fr-CA" b="0" i="0">
                <a:solidFill>
                  <a:srgbClr val="222222"/>
                </a:solidFill>
                <a:latin typeface="Source Sans Pro" panose="020B0503030403020204" pitchFamily="34" charset="0"/>
              </a:rPr>
              <a:t>Avec le temps, vous apprendrez également à soutenir vos patients lorsque leurs objectifs ne sont pas réalisables d’un point de vue médical.</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fr-CA"/>
              <a:t>‹#›</a:t>
            </a:r>
          </a:p>
        </p:txBody>
      </p:sp>
    </p:spTree>
    <p:extLst>
      <p:ext uri="{BB962C8B-B14F-4D97-AF65-F5344CB8AC3E}">
        <p14:creationId xmlns:p14="http://schemas.microsoft.com/office/powerpoint/2010/main" val="18357698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fr-CA"/>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fr-CA"/>
              <a:t>‹#›</a:t>
            </a:r>
          </a:p>
        </p:txBody>
      </p:sp>
    </p:spTree>
    <p:extLst>
      <p:ext uri="{BB962C8B-B14F-4D97-AF65-F5344CB8AC3E}">
        <p14:creationId xmlns:p14="http://schemas.microsoft.com/office/powerpoint/2010/main" val="16945001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fr-CA"/>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fr-CA" dirty="0"/>
              <a:t>Oui, un jour nous mourrons, mais tous les autres jours nous ne le ferons pas. La planification préalable des soins concerne tous les autres jours, et porte sur ce qui est vraiment important pour vous dans votre vie. À quoi accordez-vous de la valeur? Comment souhaitez-vous vivre votre vie?</a:t>
            </a:r>
          </a:p>
          <a:p>
            <a:endParaRPr lang="en-US" dirty="0"/>
          </a:p>
          <a:p>
            <a:r>
              <a:rPr lang="fr-CA" dirty="0"/>
              <a:t>De nombreuses personnes ne sont pas au courant du concept de planification préalable des soins ou pensent qu’il ne s’applique pas à elles. En réalité, la planification préalable des soins concerne tout le monde. Il s’agit de reconnaître que la vie est imprévisible et que si vous vous trouviez dans une situation où vous ne pourriez pas prendre de décisions concernant vos soins de santé, vous auriez besoin d’un mandataire spécial pour parler en votre nom. Vous pouvez discuter à l’avance avec votre mandataire spécial pour qu’il sache comment vous voulez vivre s’il doit prendre des décisions à votre place.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fr-CA"/>
              <a:t>‹#›</a:t>
            </a:r>
          </a:p>
        </p:txBody>
      </p:sp>
    </p:spTree>
    <p:extLst>
      <p:ext uri="{BB962C8B-B14F-4D97-AF65-F5344CB8AC3E}">
        <p14:creationId xmlns:p14="http://schemas.microsoft.com/office/powerpoint/2010/main" val="40754832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fr-CA"/>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fr-CA"/>
              <a:t>‹#›</a:t>
            </a:r>
          </a:p>
        </p:txBody>
      </p:sp>
    </p:spTree>
    <p:extLst>
      <p:ext uri="{BB962C8B-B14F-4D97-AF65-F5344CB8AC3E}">
        <p14:creationId xmlns:p14="http://schemas.microsoft.com/office/powerpoint/2010/main" val="2460075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fr-CA"/>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fr-CA"/>
              <a:t>‹#›</a:t>
            </a:r>
          </a:p>
        </p:txBody>
      </p:sp>
    </p:spTree>
    <p:extLst>
      <p:ext uri="{BB962C8B-B14F-4D97-AF65-F5344CB8AC3E}">
        <p14:creationId xmlns:p14="http://schemas.microsoft.com/office/powerpoint/2010/main" val="6961772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fr-CA"/>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fr-CA" dirty="0"/>
              <a:t>Points principaux :</a:t>
            </a:r>
          </a:p>
          <a:p>
            <a:endParaRPr lang="en-US" dirty="0"/>
          </a:p>
          <a:p>
            <a:r>
              <a:rPr lang="fr-CA" dirty="0"/>
              <a:t>1.  Cette diapositive décrit le contenu ou le type d’informations qui peuvent faire partie des conversations sur les objectifs des soins (dans le contexte d’une ou de plusieurs maladies particulières) afin de s’assurer qu’elles contribuent à la qualité de vie de la personne. </a:t>
            </a:r>
          </a:p>
          <a:p>
            <a:r>
              <a:rPr lang="fr-CA" dirty="0"/>
              <a:t>2.  Les conversations sur les objectifs des soins ont lieu régulièrement dans les établissements de SLD entre le patient, son mandataire spécial et l’équipe soignante.</a:t>
            </a:r>
          </a:p>
          <a:p>
            <a:r>
              <a:rPr lang="fr-CA" dirty="0"/>
              <a:t>3.  Regardez la bande dessinée et lisez quelques-uns des avantages de cette conversation…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fr-CA"/>
              <a:t>‹#›</a:t>
            </a:r>
          </a:p>
        </p:txBody>
      </p:sp>
    </p:spTree>
    <p:extLst>
      <p:ext uri="{BB962C8B-B14F-4D97-AF65-F5344CB8AC3E}">
        <p14:creationId xmlns:p14="http://schemas.microsoft.com/office/powerpoint/2010/main" val="38791059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fr-CA"/>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fr-CA"/>
              <a:t>‹#›</a:t>
            </a:r>
          </a:p>
        </p:txBody>
      </p:sp>
    </p:spTree>
    <p:extLst>
      <p:ext uri="{BB962C8B-B14F-4D97-AF65-F5344CB8AC3E}">
        <p14:creationId xmlns:p14="http://schemas.microsoft.com/office/powerpoint/2010/main" val="36148089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fr-CA"/>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fr-CA"/>
              <a:t>‹#›</a:t>
            </a:r>
          </a:p>
        </p:txBody>
      </p:sp>
    </p:spTree>
    <p:extLst>
      <p:ext uri="{BB962C8B-B14F-4D97-AF65-F5344CB8AC3E}">
        <p14:creationId xmlns:p14="http://schemas.microsoft.com/office/powerpoint/2010/main" val="3756227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fr-CA"/>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fr-CA"/>
              <a:t>‹#›</a:t>
            </a:r>
          </a:p>
        </p:txBody>
      </p:sp>
    </p:spTree>
    <p:extLst>
      <p:ext uri="{BB962C8B-B14F-4D97-AF65-F5344CB8AC3E}">
        <p14:creationId xmlns:p14="http://schemas.microsoft.com/office/powerpoint/2010/main" val="29069092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37</a:t>
            </a:fld>
            <a:endParaRPr lang="cs-CZ"/>
          </a:p>
        </p:txBody>
      </p:sp>
    </p:spTree>
    <p:extLst>
      <p:ext uri="{BB962C8B-B14F-4D97-AF65-F5344CB8AC3E}">
        <p14:creationId xmlns:p14="http://schemas.microsoft.com/office/powerpoint/2010/main" val="10032783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fr-CA"/>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fr-CA"/>
              <a:t>Je m’appelle… Je travaille pour Hospice Palliative Care Ontario et je suis venue vous parler de la planification préalable des soins. Cette présentation vous aidera à connaître les faits au sujet du consentement aux soins de santé et de la planification préalable des soins en Ontario. Vous obtiendrez aussi des conseils sur la façon de discuter de vos valeurs, de vos souhaits et de vos croyances et sur leur lien avec les décisions prises quant aux soins de santé.</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fr-CA"/>
              <a:t>‹#›</a:t>
            </a:r>
          </a:p>
        </p:txBody>
      </p:sp>
    </p:spTree>
    <p:extLst>
      <p:ext uri="{BB962C8B-B14F-4D97-AF65-F5344CB8AC3E}">
        <p14:creationId xmlns:p14="http://schemas.microsoft.com/office/powerpoint/2010/main" val="42545434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fr-CA"/>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fr-CA"/>
              <a:t>‹#›</a:t>
            </a:r>
          </a:p>
        </p:txBody>
      </p:sp>
    </p:spTree>
    <p:extLst>
      <p:ext uri="{BB962C8B-B14F-4D97-AF65-F5344CB8AC3E}">
        <p14:creationId xmlns:p14="http://schemas.microsoft.com/office/powerpoint/2010/main" val="21745270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fr-CA"/>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fr-CA"/>
              <a:t>‹#›</a:t>
            </a:r>
          </a:p>
        </p:txBody>
      </p:sp>
    </p:spTree>
    <p:extLst>
      <p:ext uri="{BB962C8B-B14F-4D97-AF65-F5344CB8AC3E}">
        <p14:creationId xmlns:p14="http://schemas.microsoft.com/office/powerpoint/2010/main" val="779574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fr-CA"/>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fr-CA"/>
              <a:t>Les mots que nous utilisons sont très importants si nous voulons parvenir à une compréhension et à une signification communes. Beaucoup de ces termes sont empruntés à d’autres administrations et provinces, et lorsque nous utilisons certains d’entre eux en Ontario il peut en résulter une certaine confusion.</a:t>
            </a:r>
          </a:p>
          <a:p>
            <a:endParaRPr lang="en-US" dirty="0"/>
          </a:p>
          <a:p>
            <a:r>
              <a:rPr lang="fr-CA"/>
              <a:t>Si vous en avez le temps, demandez au public ce qu’il comprend de chaque terme afin de montrer comment il peut être utilisé ou interprété différemment selon les personnes.</a:t>
            </a:r>
          </a:p>
          <a:p>
            <a:endParaRPr lang="en-US" dirty="0"/>
          </a:p>
          <a:p>
            <a:r>
              <a:rPr lang="fr-CA"/>
              <a:t>Il est nécessaire de se mettre d’accord sur le langage que nous utilisons.</a:t>
            </a:r>
          </a:p>
          <a:p>
            <a:endParaRPr lang="en-US" dirty="0"/>
          </a:p>
          <a:p>
            <a:r>
              <a:rPr lang="fr-CA"/>
              <a:t>Informations supplémentaires : (connaissances générales – non nécessaires pour la présentation)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fr-CA"/>
              <a:t>‹#›</a:t>
            </a:r>
          </a:p>
        </p:txBody>
      </p:sp>
    </p:spTree>
    <p:extLst>
      <p:ext uri="{BB962C8B-B14F-4D97-AF65-F5344CB8AC3E}">
        <p14:creationId xmlns:p14="http://schemas.microsoft.com/office/powerpoint/2010/main" val="36041650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fr-CA"/>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fr-CA" dirty="0"/>
              <a:t>Ici, il peut y avoir de la confusion, alors passons un peu de temps à discuter de ce que nous savons ou pensons savoir sur la PPS.  Il existe diverses formulations et lois au Canada en ce qui concerne la planification préalable des soins.  Il est important d’examiner le fonctionnement de la PPS dans le cadre du droit ontarien, car les lois relatives à cette question sont propres à chaque province et varient d’une région à l’autre du Canada. </a:t>
            </a:r>
          </a:p>
          <a:p>
            <a:r>
              <a:rPr lang="fr-CA" dirty="0"/>
              <a:t> </a:t>
            </a:r>
          </a:p>
          <a:p>
            <a:r>
              <a:rPr lang="fr-CA" dirty="0"/>
              <a:t>Demandez au groupe quel terme ils ont le plus souvent entendu ou s’ils en ont entendu d’autres. Donnez-leur le temps de vous expliquer ce qu’ils comprennent de chaque terme, et montrez comment il peut être utilisé ou interprété différemment selon les personnes.</a:t>
            </a:r>
          </a:p>
          <a:p>
            <a:endParaRPr lang="en-US"/>
          </a:p>
          <a:p>
            <a:r>
              <a:rPr lang="fr-CA"/>
              <a:t>Les termes « directives préalables ou personnelles » et « testament biologique » ne doivent pas être utilisés en Ontario, car la loi ne mentionne pas ces documents et l’utilisation de ces termes est source de confusion.  </a:t>
            </a:r>
            <a:r>
              <a:rPr lang="fr-CA" dirty="0"/>
              <a:t>Encouragez les gens à expliquer ce qui, selon eux, est conforme à la législation de l’Ontario et ce qui ne l’est pas.      </a:t>
            </a:r>
          </a:p>
          <a:p>
            <a:endParaRPr lang="en-US"/>
          </a:p>
          <a:p>
            <a:r>
              <a:rPr lang="fr-CA"/>
              <a:t>Notez la différence entre la planification préalable des soins et le fait de disposer d’un plan de soins avancés.  </a:t>
            </a:r>
            <a:r>
              <a:rPr lang="fr-CA" dirty="0"/>
              <a:t>La planification est un processus continu qui se déroule tout au long de la vie, contrairement à un plan ou à une directive qui suggère que les décisions ont été prises avant qu’un événement ne se produise.  </a:t>
            </a:r>
          </a:p>
          <a:p>
            <a:endParaRPr lang="en-US"/>
          </a:p>
          <a:p>
            <a:r>
              <a:rPr lang="fr-CA"/>
              <a:t>Les fournisseurs de soins peuvent également discuter avec les membres de la famille de leur patient qui vivent dans d’autres provinces et qui utilisent ces termes.  </a:t>
            </a:r>
            <a:r>
              <a:rPr lang="fr-CA" dirty="0"/>
              <a:t>Le fait de bien comprendre les lois de l’Ontario vous aidera à guider votre patient et sa famille dans leur processus concernant la PPS et le mandataire spécial.</a:t>
            </a:r>
          </a:p>
          <a:p>
            <a:r>
              <a:rPr lang="fr-CA" dirty="0"/>
              <a:t>Cette présentation a pour but de dissiper toute confusion et de faire connaître la PPS dans le cadre de la législation ontarienne.</a:t>
            </a:r>
          </a:p>
          <a:p>
            <a:endParaRPr lang="en-US"/>
          </a:p>
          <a:p>
            <a:r>
              <a:rPr lang="fr-CA"/>
              <a:t>Dans cette présentation, nous souhaitons mettre l’accent sur cinq termes relatifs aux soins de santé en Ontario.</a:t>
            </a:r>
          </a:p>
          <a:p>
            <a:r>
              <a:rPr lang="fr-CA" dirty="0"/>
              <a:t>- Planification préalable des soins (PPS)</a:t>
            </a:r>
          </a:p>
          <a:p>
            <a:r>
              <a:rPr lang="fr-CA" dirty="0"/>
              <a:t>- Consentement aux soins de santé (CSC)</a:t>
            </a:r>
          </a:p>
          <a:p>
            <a:r>
              <a:rPr lang="fr-CA" dirty="0"/>
              <a:t>- Mandataire spécial</a:t>
            </a:r>
          </a:p>
          <a:p>
            <a:r>
              <a:rPr lang="fr-CA" dirty="0"/>
              <a:t>- Procuration</a:t>
            </a:r>
          </a:p>
          <a:p>
            <a:r>
              <a:rPr lang="fr-CA" dirty="0"/>
              <a:t>- Objectifs des soins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fr-CA"/>
              <a:t>‹#›</a:t>
            </a:r>
          </a:p>
        </p:txBody>
      </p:sp>
    </p:spTree>
    <p:extLst>
      <p:ext uri="{BB962C8B-B14F-4D97-AF65-F5344CB8AC3E}">
        <p14:creationId xmlns:p14="http://schemas.microsoft.com/office/powerpoint/2010/main" val="3087638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9</a:t>
            </a:fld>
            <a:endParaRPr lang="cs-CZ"/>
          </a:p>
        </p:txBody>
      </p:sp>
    </p:spTree>
    <p:extLst>
      <p:ext uri="{BB962C8B-B14F-4D97-AF65-F5344CB8AC3E}">
        <p14:creationId xmlns:p14="http://schemas.microsoft.com/office/powerpoint/2010/main" val="41849514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fr-CA"/>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fr-CA"/>
              <a:t>‹#›</a:t>
            </a:r>
          </a:p>
        </p:txBody>
      </p:sp>
    </p:spTree>
    <p:extLst>
      <p:ext uri="{BB962C8B-B14F-4D97-AF65-F5344CB8AC3E}">
        <p14:creationId xmlns:p14="http://schemas.microsoft.com/office/powerpoint/2010/main" val="36712133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sv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gif"/></Relationships>
</file>

<file path=ppt/slides/_rels/slide11.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41.svg"/></Relationships>
</file>

<file path=ppt/slides/_rels/slide14.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5.svg"/><Relationship Id="rId5" Type="http://schemas.openxmlformats.org/officeDocument/2006/relationships/image" Target="../media/image44.png"/><Relationship Id="rId10" Type="http://schemas.openxmlformats.org/officeDocument/2006/relationships/image" Target="../media/image49.svg"/><Relationship Id="rId4" Type="http://schemas.openxmlformats.org/officeDocument/2006/relationships/image" Target="../media/image43.svg"/><Relationship Id="rId9" Type="http://schemas.openxmlformats.org/officeDocument/2006/relationships/image" Target="../media/image4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video" Target="https://www.youtube.com/watch?v=CgOoWU68si4" TargetMode="External"/><Relationship Id="rId4" Type="http://schemas.openxmlformats.org/officeDocument/2006/relationships/image" Target="../media/image54.jpeg"/></Relationships>
</file>

<file path=ppt/slides/_rels/slide2.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video" Target="https://www.youtube.com/embed/zuRZMts_iN8?feature=oembed" TargetMode="External"/><Relationship Id="rId5" Type="http://schemas.openxmlformats.org/officeDocument/2006/relationships/image" Target="../media/image12.pn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7066680"/>
            <a:chOff x="0" y="0"/>
            <a:chExt cx="4816593" cy="1861183"/>
          </a:xfrm>
        </p:grpSpPr>
        <p:sp>
          <p:nvSpPr>
            <p:cNvPr id="3" name="Freeform 3"/>
            <p:cNvSpPr/>
            <p:nvPr/>
          </p:nvSpPr>
          <p:spPr>
            <a:xfrm>
              <a:off x="0" y="0"/>
              <a:ext cx="4816592" cy="1861183"/>
            </a:xfrm>
            <a:custGeom>
              <a:avLst/>
              <a:gdLst/>
              <a:ahLst/>
              <a:cxnLst/>
              <a:rect l="l" t="t" r="r" b="b"/>
              <a:pathLst>
                <a:path w="4816592" h="1861183">
                  <a:moveTo>
                    <a:pt x="0" y="0"/>
                  </a:moveTo>
                  <a:lnTo>
                    <a:pt x="4816592" y="0"/>
                  </a:lnTo>
                  <a:lnTo>
                    <a:pt x="4816592" y="1861183"/>
                  </a:lnTo>
                  <a:lnTo>
                    <a:pt x="0" y="1861183"/>
                  </a:lnTo>
                  <a:close/>
                </a:path>
              </a:pathLst>
            </a:custGeom>
            <a:solidFill>
              <a:srgbClr val="01364A"/>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pic>
        <p:nvPicPr>
          <p:cNvPr id="5" name="Picture 5"/>
          <p:cNvPicPr>
            <a:picLocks noChangeAspect="1"/>
          </p:cNvPicPr>
          <p:nvPr/>
        </p:nvPicPr>
        <p:blipFill>
          <a:blip r:embed="rId3"/>
          <a:srcRect/>
          <a:stretch>
            <a:fillRect/>
          </a:stretch>
        </p:blipFill>
        <p:spPr>
          <a:xfrm>
            <a:off x="9829800" y="7651879"/>
            <a:ext cx="7417838" cy="2070813"/>
          </a:xfrm>
          <a:prstGeom prst="rect">
            <a:avLst/>
          </a:prstGeom>
        </p:spPr>
      </p:pic>
      <p:sp>
        <p:nvSpPr>
          <p:cNvPr id="6" name="TextBox 6"/>
          <p:cNvSpPr txBox="1"/>
          <p:nvPr/>
        </p:nvSpPr>
        <p:spPr>
          <a:xfrm>
            <a:off x="887961" y="1865933"/>
            <a:ext cx="16866639" cy="4039567"/>
          </a:xfrm>
          <a:prstGeom prst="rect">
            <a:avLst/>
          </a:prstGeom>
        </p:spPr>
        <p:txBody>
          <a:bodyPr wrap="square" lIns="0" tIns="0" rIns="0" bIns="0" rtlCol="0" anchor="t">
            <a:spAutoFit/>
          </a:bodyPr>
          <a:lstStyle/>
          <a:p>
            <a:pPr algn="ctr">
              <a:lnSpc>
                <a:spcPts val="10500"/>
              </a:lnSpc>
            </a:pPr>
            <a:r>
              <a:rPr lang="fr-CA" sz="7500" dirty="0">
                <a:solidFill>
                  <a:srgbClr val="FFFFFF"/>
                </a:solidFill>
                <a:latin typeface="Clear Sans Regular"/>
              </a:rPr>
              <a:t>Planification préalable des soins, objectifs des soins et consentement aux soins de santé en Ontario </a:t>
            </a:r>
          </a:p>
        </p:txBody>
      </p:sp>
      <p:pic>
        <p:nvPicPr>
          <p:cNvPr id="7" name="Picture 5">
            <a:extLst>
              <a:ext uri="{FF2B5EF4-FFF2-40B4-BE49-F238E27FC236}">
                <a16:creationId xmlns:a16="http://schemas.microsoft.com/office/drawing/2014/main" id="{14FF52A1-C3BD-25C6-4087-6C0ADB26C5AA}"/>
              </a:ext>
            </a:extLst>
          </p:cNvPr>
          <p:cNvPicPr>
            <a:picLocks noChangeAspect="1"/>
          </p:cNvPicPr>
          <p:nvPr/>
        </p:nvPicPr>
        <p:blipFill>
          <a:blip r:embed="rId3"/>
          <a:srcRect/>
          <a:stretch>
            <a:fillRect/>
          </a:stretch>
        </p:blipFill>
        <p:spPr>
          <a:xfrm>
            <a:off x="1040362" y="7507218"/>
            <a:ext cx="7417838" cy="207081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518" b="-8518"/>
            </a:stretch>
          </a:blipFill>
        </p:spPr>
        <p:txBody>
          <a:bodyPr/>
          <a:lstStyle/>
          <a:p>
            <a:endParaRPr lang="en-US"/>
          </a:p>
        </p:txBody>
      </p:sp>
      <p:sp>
        <p:nvSpPr>
          <p:cNvPr id="3" name="Freeform 3"/>
          <p:cNvSpPr/>
          <p:nvPr/>
        </p:nvSpPr>
        <p:spPr>
          <a:xfrm>
            <a:off x="1860426" y="4793720"/>
            <a:ext cx="4638525" cy="4464580"/>
          </a:xfrm>
          <a:custGeom>
            <a:avLst/>
            <a:gdLst/>
            <a:ahLst/>
            <a:cxnLst/>
            <a:rect l="l" t="t" r="r" b="b"/>
            <a:pathLst>
              <a:path w="4638525" h="4464580">
                <a:moveTo>
                  <a:pt x="0" y="0"/>
                </a:moveTo>
                <a:lnTo>
                  <a:pt x="4638524" y="0"/>
                </a:lnTo>
                <a:lnTo>
                  <a:pt x="4638524" y="4464580"/>
                </a:lnTo>
                <a:lnTo>
                  <a:pt x="0" y="44645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p:cNvGrpSpPr>
            <a:grpSpLocks noChangeAspect="1"/>
          </p:cNvGrpSpPr>
          <p:nvPr/>
        </p:nvGrpSpPr>
        <p:grpSpPr>
          <a:xfrm rot="-5400000">
            <a:off x="2947885" y="5900647"/>
            <a:ext cx="1345539" cy="1165237"/>
            <a:chOff x="0" y="0"/>
            <a:chExt cx="6350000" cy="5499100"/>
          </a:xfrm>
        </p:grpSpPr>
        <p:sp>
          <p:nvSpPr>
            <p:cNvPr id="5" name="Freeform 5"/>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F2EDDB"/>
            </a:solidFill>
          </p:spPr>
          <p:txBody>
            <a:bodyPr/>
            <a:lstStyle/>
            <a:p>
              <a:endParaRPr lang="en-US"/>
            </a:p>
          </p:txBody>
        </p:sp>
      </p:grpSp>
      <p:sp>
        <p:nvSpPr>
          <p:cNvPr id="6" name="Freeform 6"/>
          <p:cNvSpPr/>
          <p:nvPr/>
        </p:nvSpPr>
        <p:spPr>
          <a:xfrm>
            <a:off x="4726104" y="9855129"/>
            <a:ext cx="8835791" cy="375521"/>
          </a:xfrm>
          <a:custGeom>
            <a:avLst/>
            <a:gdLst/>
            <a:ahLst/>
            <a:cxnLst/>
            <a:rect l="l" t="t" r="r" b="b"/>
            <a:pathLst>
              <a:path w="8835791" h="375521">
                <a:moveTo>
                  <a:pt x="0" y="0"/>
                </a:moveTo>
                <a:lnTo>
                  <a:pt x="8835792" y="0"/>
                </a:lnTo>
                <a:lnTo>
                  <a:pt x="8835792" y="375521"/>
                </a:lnTo>
                <a:lnTo>
                  <a:pt x="0" y="375521"/>
                </a:lnTo>
                <a:lnTo>
                  <a:pt x="0" y="0"/>
                </a:lnTo>
                <a:close/>
              </a:path>
            </a:pathLst>
          </a:custGeom>
          <a:blipFill>
            <a:blip r:embed="rId6"/>
            <a:stretch>
              <a:fillRect/>
            </a:stretch>
          </a:blipFill>
        </p:spPr>
        <p:txBody>
          <a:bodyPr/>
          <a:lstStyle/>
          <a:p>
            <a:endParaRPr lang="en-US"/>
          </a:p>
        </p:txBody>
      </p:sp>
      <p:grpSp>
        <p:nvGrpSpPr>
          <p:cNvPr id="7" name="Group 7"/>
          <p:cNvGrpSpPr/>
          <p:nvPr/>
        </p:nvGrpSpPr>
        <p:grpSpPr>
          <a:xfrm>
            <a:off x="3584453" y="3513026"/>
            <a:ext cx="11737915" cy="5906341"/>
            <a:chOff x="0" y="0"/>
            <a:chExt cx="5743616" cy="2890100"/>
          </a:xfrm>
        </p:grpSpPr>
        <p:sp>
          <p:nvSpPr>
            <p:cNvPr id="8" name="Freeform 8"/>
            <p:cNvSpPr/>
            <p:nvPr/>
          </p:nvSpPr>
          <p:spPr>
            <a:xfrm>
              <a:off x="0" y="0"/>
              <a:ext cx="5743616" cy="2890101"/>
            </a:xfrm>
            <a:custGeom>
              <a:avLst/>
              <a:gdLst/>
              <a:ahLst/>
              <a:cxnLst/>
              <a:rect l="l" t="t" r="r" b="b"/>
              <a:pathLst>
                <a:path w="5743616" h="2890101">
                  <a:moveTo>
                    <a:pt x="5619155" y="2890100"/>
                  </a:moveTo>
                  <a:lnTo>
                    <a:pt x="124460" y="2890100"/>
                  </a:lnTo>
                  <a:cubicBezTo>
                    <a:pt x="55880" y="2890100"/>
                    <a:pt x="0" y="2834220"/>
                    <a:pt x="0" y="2765640"/>
                  </a:cubicBezTo>
                  <a:lnTo>
                    <a:pt x="0" y="124460"/>
                  </a:lnTo>
                  <a:cubicBezTo>
                    <a:pt x="0" y="55880"/>
                    <a:pt x="55880" y="0"/>
                    <a:pt x="124460" y="0"/>
                  </a:cubicBezTo>
                  <a:lnTo>
                    <a:pt x="5619156" y="0"/>
                  </a:lnTo>
                  <a:cubicBezTo>
                    <a:pt x="5687736" y="0"/>
                    <a:pt x="5743616" y="55880"/>
                    <a:pt x="5743616" y="124460"/>
                  </a:cubicBezTo>
                  <a:lnTo>
                    <a:pt x="5743616" y="2765640"/>
                  </a:lnTo>
                  <a:cubicBezTo>
                    <a:pt x="5743616" y="2834220"/>
                    <a:pt x="5687736" y="2890101"/>
                    <a:pt x="5619156" y="2890101"/>
                  </a:cubicBezTo>
                  <a:close/>
                </a:path>
              </a:pathLst>
            </a:custGeom>
            <a:solidFill>
              <a:srgbClr val="FCF1EA"/>
            </a:solidFill>
          </p:spPr>
          <p:txBody>
            <a:bodyPr/>
            <a:lstStyle/>
            <a:p>
              <a:endParaRPr lang="en-US"/>
            </a:p>
          </p:txBody>
        </p:sp>
      </p:grpSp>
      <p:sp>
        <p:nvSpPr>
          <p:cNvPr id="9" name="Freeform 9"/>
          <p:cNvSpPr/>
          <p:nvPr/>
        </p:nvSpPr>
        <p:spPr>
          <a:xfrm>
            <a:off x="4408266" y="5687032"/>
            <a:ext cx="1182547" cy="1182547"/>
          </a:xfrm>
          <a:custGeom>
            <a:avLst/>
            <a:gdLst/>
            <a:ahLst/>
            <a:cxnLst/>
            <a:rect l="l" t="t" r="r" b="b"/>
            <a:pathLst>
              <a:path w="1182547" h="1182547">
                <a:moveTo>
                  <a:pt x="0" y="0"/>
                </a:moveTo>
                <a:lnTo>
                  <a:pt x="1182547" y="0"/>
                </a:lnTo>
                <a:lnTo>
                  <a:pt x="1182547" y="1182548"/>
                </a:lnTo>
                <a:lnTo>
                  <a:pt x="0" y="11825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pic>
        <p:nvPicPr>
          <p:cNvPr id="10" name="Picture 10"/>
          <p:cNvPicPr>
            <a:picLocks noChangeAspect="1"/>
          </p:cNvPicPr>
          <p:nvPr/>
        </p:nvPicPr>
        <p:blipFill>
          <a:blip r:embed="rId9"/>
          <a:srcRect/>
          <a:stretch>
            <a:fillRect/>
          </a:stretch>
        </p:blipFill>
        <p:spPr>
          <a:xfrm>
            <a:off x="16782240" y="8451379"/>
            <a:ext cx="1026524" cy="1591510"/>
          </a:xfrm>
          <a:prstGeom prst="rect">
            <a:avLst/>
          </a:prstGeom>
        </p:spPr>
      </p:pic>
      <p:sp>
        <p:nvSpPr>
          <p:cNvPr id="11" name="Freeform 11"/>
          <p:cNvSpPr/>
          <p:nvPr/>
        </p:nvSpPr>
        <p:spPr>
          <a:xfrm>
            <a:off x="5800363" y="6466196"/>
            <a:ext cx="7872564" cy="2391215"/>
          </a:xfrm>
          <a:custGeom>
            <a:avLst/>
            <a:gdLst/>
            <a:ahLst/>
            <a:cxnLst/>
            <a:rect l="l" t="t" r="r" b="b"/>
            <a:pathLst>
              <a:path w="7872564" h="2391215">
                <a:moveTo>
                  <a:pt x="0" y="0"/>
                </a:moveTo>
                <a:lnTo>
                  <a:pt x="7872565" y="0"/>
                </a:lnTo>
                <a:lnTo>
                  <a:pt x="7872565" y="2391215"/>
                </a:lnTo>
                <a:lnTo>
                  <a:pt x="0" y="2391215"/>
                </a:lnTo>
                <a:lnTo>
                  <a:pt x="0" y="0"/>
                </a:lnTo>
                <a:close/>
              </a:path>
            </a:pathLst>
          </a:custGeom>
          <a:blipFill>
            <a:blip r:embed="rId10"/>
            <a:stretch>
              <a:fillRect t="-5897" b="-4"/>
            </a:stretch>
          </a:blipFill>
        </p:spPr>
        <p:txBody>
          <a:bodyPr/>
          <a:lstStyle/>
          <a:p>
            <a:endParaRPr lang="en-US"/>
          </a:p>
        </p:txBody>
      </p:sp>
      <p:sp>
        <p:nvSpPr>
          <p:cNvPr id="12" name="TextBox 12"/>
          <p:cNvSpPr txBox="1"/>
          <p:nvPr/>
        </p:nvSpPr>
        <p:spPr>
          <a:xfrm>
            <a:off x="1074427" y="1465890"/>
            <a:ext cx="16230600" cy="1823584"/>
          </a:xfrm>
          <a:prstGeom prst="rect">
            <a:avLst/>
          </a:prstGeom>
        </p:spPr>
        <p:txBody>
          <a:bodyPr lIns="0" tIns="0" rIns="0" bIns="0" rtlCol="0" anchor="t">
            <a:spAutoFit/>
          </a:bodyPr>
          <a:lstStyle/>
          <a:p>
            <a:pPr algn="ctr">
              <a:lnSpc>
                <a:spcPts val="12595"/>
              </a:lnSpc>
            </a:pPr>
            <a:r>
              <a:rPr lang="fr-CA" sz="13399">
                <a:solidFill>
                  <a:srgbClr val="FFFFFF"/>
                </a:solidFill>
                <a:latin typeface="Blogger Bold"/>
              </a:rPr>
              <a:t>SONDAGE ZOOM</a:t>
            </a:r>
          </a:p>
        </p:txBody>
      </p:sp>
      <p:sp>
        <p:nvSpPr>
          <p:cNvPr id="13" name="TextBox 13"/>
          <p:cNvSpPr txBox="1"/>
          <p:nvPr/>
        </p:nvSpPr>
        <p:spPr>
          <a:xfrm>
            <a:off x="5729020" y="3674302"/>
            <a:ext cx="8708768" cy="2821285"/>
          </a:xfrm>
          <a:prstGeom prst="rect">
            <a:avLst/>
          </a:prstGeom>
        </p:spPr>
        <p:txBody>
          <a:bodyPr wrap="square" lIns="0" tIns="0" rIns="0" bIns="0" rtlCol="0" anchor="t">
            <a:spAutoFit/>
          </a:bodyPr>
          <a:lstStyle/>
          <a:p>
            <a:pPr>
              <a:lnSpc>
                <a:spcPts val="5529"/>
              </a:lnSpc>
            </a:pPr>
            <a:r>
              <a:rPr lang="fr-CA" sz="4095" dirty="0">
                <a:solidFill>
                  <a:srgbClr val="345C72"/>
                </a:solidFill>
                <a:latin typeface="Blogger"/>
              </a:rPr>
              <a:t>Évaluez votre </a:t>
            </a:r>
            <a:r>
              <a:rPr lang="fr-CA" sz="4095" dirty="0">
                <a:solidFill>
                  <a:srgbClr val="345C72"/>
                </a:solidFill>
                <a:latin typeface="Blogger Bold"/>
              </a:rPr>
              <a:t>NIVEAU DE CONFIANCE</a:t>
            </a:r>
            <a:r>
              <a:rPr lang="fr-CA" sz="4095" dirty="0">
                <a:solidFill>
                  <a:srgbClr val="345C72"/>
                </a:solidFill>
                <a:latin typeface="Blogger"/>
              </a:rPr>
              <a:t> pour présenter la PPS aux patients et à leur famille et pour faciliter la mise en œuvre de cette démarche. </a:t>
            </a:r>
          </a:p>
        </p:txBody>
      </p:sp>
      <p:sp>
        <p:nvSpPr>
          <p:cNvPr id="14" name="TextBox 14"/>
          <p:cNvSpPr txBox="1"/>
          <p:nvPr/>
        </p:nvSpPr>
        <p:spPr>
          <a:xfrm>
            <a:off x="5765049" y="8027847"/>
            <a:ext cx="1304876" cy="790448"/>
          </a:xfrm>
          <a:prstGeom prst="rect">
            <a:avLst/>
          </a:prstGeom>
        </p:spPr>
        <p:txBody>
          <a:bodyPr lIns="0" tIns="0" rIns="0" bIns="0" rtlCol="0" anchor="t">
            <a:spAutoFit/>
          </a:bodyPr>
          <a:lstStyle/>
          <a:p>
            <a:pPr algn="ctr">
              <a:lnSpc>
                <a:spcPts val="3136"/>
              </a:lnSpc>
            </a:pPr>
            <a:r>
              <a:rPr lang="fr-CA" sz="2800">
                <a:solidFill>
                  <a:srgbClr val="000000"/>
                </a:solidFill>
                <a:latin typeface="Canva Sans Bold"/>
              </a:rPr>
              <a:t>Très faible</a:t>
            </a:r>
          </a:p>
        </p:txBody>
      </p:sp>
      <p:sp>
        <p:nvSpPr>
          <p:cNvPr id="15" name="TextBox 15"/>
          <p:cNvSpPr txBox="1"/>
          <p:nvPr/>
        </p:nvSpPr>
        <p:spPr>
          <a:xfrm>
            <a:off x="7309242" y="8041931"/>
            <a:ext cx="1448752" cy="399923"/>
          </a:xfrm>
          <a:prstGeom prst="rect">
            <a:avLst/>
          </a:prstGeom>
        </p:spPr>
        <p:txBody>
          <a:bodyPr lIns="0" tIns="0" rIns="0" bIns="0" rtlCol="0" anchor="t">
            <a:spAutoFit/>
          </a:bodyPr>
          <a:lstStyle/>
          <a:p>
            <a:pPr algn="ctr">
              <a:lnSpc>
                <a:spcPts val="3136"/>
              </a:lnSpc>
            </a:pPr>
            <a:r>
              <a:rPr lang="fr-CA" sz="2800">
                <a:solidFill>
                  <a:srgbClr val="000000"/>
                </a:solidFill>
                <a:latin typeface="Canva Sans Bold"/>
              </a:rPr>
              <a:t>Faible</a:t>
            </a:r>
          </a:p>
        </p:txBody>
      </p:sp>
      <p:sp>
        <p:nvSpPr>
          <p:cNvPr id="16" name="TextBox 16"/>
          <p:cNvSpPr txBox="1"/>
          <p:nvPr/>
        </p:nvSpPr>
        <p:spPr>
          <a:xfrm>
            <a:off x="8824669" y="8041931"/>
            <a:ext cx="1904359" cy="399923"/>
          </a:xfrm>
          <a:prstGeom prst="rect">
            <a:avLst/>
          </a:prstGeom>
        </p:spPr>
        <p:txBody>
          <a:bodyPr lIns="0" tIns="0" rIns="0" bIns="0" rtlCol="0" anchor="t">
            <a:spAutoFit/>
          </a:bodyPr>
          <a:lstStyle/>
          <a:p>
            <a:pPr algn="ctr">
              <a:lnSpc>
                <a:spcPts val="3136"/>
              </a:lnSpc>
            </a:pPr>
            <a:r>
              <a:rPr lang="fr-CA" sz="2800">
                <a:solidFill>
                  <a:srgbClr val="000000"/>
                </a:solidFill>
                <a:latin typeface="Canva Sans Bold"/>
              </a:rPr>
              <a:t>Adéquat</a:t>
            </a:r>
          </a:p>
        </p:txBody>
      </p:sp>
      <p:sp>
        <p:nvSpPr>
          <p:cNvPr id="17" name="TextBox 17"/>
          <p:cNvSpPr txBox="1"/>
          <p:nvPr/>
        </p:nvSpPr>
        <p:spPr>
          <a:xfrm>
            <a:off x="10421715" y="8051456"/>
            <a:ext cx="1904359" cy="399923"/>
          </a:xfrm>
          <a:prstGeom prst="rect">
            <a:avLst/>
          </a:prstGeom>
        </p:spPr>
        <p:txBody>
          <a:bodyPr lIns="0" tIns="0" rIns="0" bIns="0" rtlCol="0" anchor="t">
            <a:spAutoFit/>
          </a:bodyPr>
          <a:lstStyle/>
          <a:p>
            <a:pPr algn="ctr">
              <a:lnSpc>
                <a:spcPts val="3136"/>
              </a:lnSpc>
            </a:pPr>
            <a:r>
              <a:rPr lang="fr-CA" sz="2800">
                <a:solidFill>
                  <a:srgbClr val="000000"/>
                </a:solidFill>
                <a:latin typeface="Canva Sans Bold"/>
              </a:rPr>
              <a:t>Élevé</a:t>
            </a:r>
          </a:p>
        </p:txBody>
      </p:sp>
      <p:sp>
        <p:nvSpPr>
          <p:cNvPr id="18" name="TextBox 18"/>
          <p:cNvSpPr txBox="1"/>
          <p:nvPr/>
        </p:nvSpPr>
        <p:spPr>
          <a:xfrm>
            <a:off x="12345125" y="8027847"/>
            <a:ext cx="1304876" cy="790448"/>
          </a:xfrm>
          <a:prstGeom prst="rect">
            <a:avLst/>
          </a:prstGeom>
        </p:spPr>
        <p:txBody>
          <a:bodyPr lIns="0" tIns="0" rIns="0" bIns="0" rtlCol="0" anchor="t">
            <a:spAutoFit/>
          </a:bodyPr>
          <a:lstStyle/>
          <a:p>
            <a:pPr algn="ctr">
              <a:lnSpc>
                <a:spcPts val="3136"/>
              </a:lnSpc>
            </a:pPr>
            <a:r>
              <a:rPr lang="fr-CA" sz="2800">
                <a:solidFill>
                  <a:srgbClr val="000000"/>
                </a:solidFill>
                <a:latin typeface="Canva Sans Bold"/>
              </a:rPr>
              <a:t>Très élevé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718516" y="3530561"/>
            <a:ext cx="3540784" cy="5727739"/>
          </a:xfrm>
          <a:prstGeom prst="rect">
            <a:avLst/>
          </a:prstGeom>
        </p:spPr>
      </p:pic>
      <p:sp>
        <p:nvSpPr>
          <p:cNvPr id="4" name="TextBox 4"/>
          <p:cNvSpPr txBox="1"/>
          <p:nvPr/>
        </p:nvSpPr>
        <p:spPr>
          <a:xfrm>
            <a:off x="1028700" y="2826991"/>
            <a:ext cx="9182100" cy="1615827"/>
          </a:xfrm>
          <a:prstGeom prst="rect">
            <a:avLst/>
          </a:prstGeom>
        </p:spPr>
        <p:txBody>
          <a:bodyPr wrap="square" lIns="0" tIns="0" rIns="0" bIns="0" rtlCol="0" anchor="t">
            <a:spAutoFit/>
          </a:bodyPr>
          <a:lstStyle/>
          <a:p>
            <a:pPr>
              <a:lnSpc>
                <a:spcPts val="6299"/>
              </a:lnSpc>
            </a:pPr>
            <a:r>
              <a:rPr lang="fr-CA" sz="4499" dirty="0">
                <a:solidFill>
                  <a:srgbClr val="205A73"/>
                </a:solidFill>
                <a:latin typeface="Montserrat"/>
              </a:rPr>
              <a:t>Il y a deux parties importantes</a:t>
            </a:r>
          </a:p>
          <a:p>
            <a:pPr>
              <a:lnSpc>
                <a:spcPts val="6299"/>
              </a:lnSpc>
            </a:pPr>
            <a:r>
              <a:rPr lang="fr-CA" sz="4499" dirty="0">
                <a:solidFill>
                  <a:srgbClr val="205A73"/>
                </a:solidFill>
                <a:latin typeface="Montserrat"/>
              </a:rPr>
              <a:t> à la PPS en Ontario :</a:t>
            </a:r>
          </a:p>
        </p:txBody>
      </p:sp>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28700" y="5143500"/>
            <a:ext cx="1659948" cy="1659948"/>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28700" y="7598352"/>
            <a:ext cx="1659948" cy="1659948"/>
          </a:xfrm>
          <a:prstGeom prst="rect">
            <a:avLst/>
          </a:prstGeom>
        </p:spPr>
      </p:pic>
      <p:sp>
        <p:nvSpPr>
          <p:cNvPr id="7" name="TextBox 7"/>
          <p:cNvSpPr txBox="1"/>
          <p:nvPr/>
        </p:nvSpPr>
        <p:spPr>
          <a:xfrm>
            <a:off x="3018484" y="5676856"/>
            <a:ext cx="10370195" cy="1333698"/>
          </a:xfrm>
          <a:prstGeom prst="rect">
            <a:avLst/>
          </a:prstGeom>
        </p:spPr>
        <p:txBody>
          <a:bodyPr wrap="square" lIns="0" tIns="0" rIns="0" bIns="0" rtlCol="0" anchor="t">
            <a:spAutoFit/>
          </a:bodyPr>
          <a:lstStyle/>
          <a:p>
            <a:pPr>
              <a:lnSpc>
                <a:spcPts val="5179"/>
              </a:lnSpc>
            </a:pPr>
            <a:r>
              <a:rPr lang="fr-CA" sz="3699" dirty="0">
                <a:solidFill>
                  <a:srgbClr val="205A73"/>
                </a:solidFill>
                <a:latin typeface="Montserrat"/>
              </a:rPr>
              <a:t>Confirmez votre ou vos mandataires spéciaux</a:t>
            </a:r>
          </a:p>
        </p:txBody>
      </p:sp>
      <p:sp>
        <p:nvSpPr>
          <p:cNvPr id="8" name="TextBox 8"/>
          <p:cNvSpPr txBox="1"/>
          <p:nvPr/>
        </p:nvSpPr>
        <p:spPr>
          <a:xfrm>
            <a:off x="3018484" y="7784753"/>
            <a:ext cx="10370195" cy="1284134"/>
          </a:xfrm>
          <a:prstGeom prst="rect">
            <a:avLst/>
          </a:prstGeom>
        </p:spPr>
        <p:txBody>
          <a:bodyPr lIns="0" tIns="0" rIns="0" bIns="0" rtlCol="0" anchor="t">
            <a:spAutoFit/>
          </a:bodyPr>
          <a:lstStyle/>
          <a:p>
            <a:pPr>
              <a:lnSpc>
                <a:spcPts val="5179"/>
              </a:lnSpc>
            </a:pPr>
            <a:r>
              <a:rPr lang="fr-CA" sz="3699">
                <a:solidFill>
                  <a:srgbClr val="205A73"/>
                </a:solidFill>
                <a:latin typeface="Montserrat"/>
              </a:rPr>
              <a:t>Discutez de ce qui est important pour vous</a:t>
            </a:r>
          </a:p>
        </p:txBody>
      </p:sp>
      <p:sp>
        <p:nvSpPr>
          <p:cNvPr id="9" name="Freeform 4">
            <a:extLst>
              <a:ext uri="{FF2B5EF4-FFF2-40B4-BE49-F238E27FC236}">
                <a16:creationId xmlns:a16="http://schemas.microsoft.com/office/drawing/2014/main" id="{67880B3F-382B-A373-F739-D96CABCEA1F0}"/>
              </a:ext>
            </a:extLst>
          </p:cNvPr>
          <p:cNvSpPr/>
          <p:nvPr/>
        </p:nvSpPr>
        <p:spPr>
          <a:xfrm>
            <a:off x="0" y="0"/>
            <a:ext cx="18288000" cy="2588278"/>
          </a:xfrm>
          <a:custGeom>
            <a:avLst/>
            <a:gdLst/>
            <a:ahLst/>
            <a:cxnLst/>
            <a:rect l="l" t="t" r="r" b="b"/>
            <a:pathLst>
              <a:path w="4816592" h="1045420">
                <a:moveTo>
                  <a:pt x="0" y="0"/>
                </a:moveTo>
                <a:lnTo>
                  <a:pt x="4816592" y="0"/>
                </a:lnTo>
                <a:lnTo>
                  <a:pt x="4816592" y="1045420"/>
                </a:lnTo>
                <a:lnTo>
                  <a:pt x="0" y="1045420"/>
                </a:lnTo>
                <a:close/>
              </a:path>
            </a:pathLst>
          </a:custGeom>
          <a:solidFill>
            <a:schemeClr val="accent5">
              <a:lumMod val="75000"/>
            </a:schemeClr>
          </a:solidFill>
        </p:spPr>
        <p:txBody>
          <a:bodyPr/>
          <a:lstStyle/>
          <a:p>
            <a:pPr algn="ctr"/>
            <a:endParaRPr lang="en-US" sz="9600" dirty="0">
              <a:solidFill>
                <a:schemeClr val="bg1"/>
              </a:solidFill>
              <a:latin typeface="Montserrat"/>
            </a:endParaRPr>
          </a:p>
          <a:p>
            <a:endParaRPr lang="en-US" dirty="0">
              <a:solidFill>
                <a:schemeClr val="accent5">
                  <a:lumMod val="75000"/>
                </a:schemeClr>
              </a:solidFill>
            </a:endParaRPr>
          </a:p>
        </p:txBody>
      </p:sp>
      <p:sp>
        <p:nvSpPr>
          <p:cNvPr id="10" name="TextBox 9">
            <a:extLst>
              <a:ext uri="{FF2B5EF4-FFF2-40B4-BE49-F238E27FC236}">
                <a16:creationId xmlns:a16="http://schemas.microsoft.com/office/drawing/2014/main" id="{892ADDAD-BF01-5E1A-8EF8-127552947F4E}"/>
              </a:ext>
            </a:extLst>
          </p:cNvPr>
          <p:cNvSpPr txBox="1"/>
          <p:nvPr/>
        </p:nvSpPr>
        <p:spPr>
          <a:xfrm>
            <a:off x="685800" y="373843"/>
            <a:ext cx="16916400" cy="2554545"/>
          </a:xfrm>
          <a:prstGeom prst="rect">
            <a:avLst/>
          </a:prstGeom>
          <a:noFill/>
        </p:spPr>
        <p:txBody>
          <a:bodyPr wrap="square" rtlCol="0">
            <a:spAutoFit/>
          </a:bodyPr>
          <a:lstStyle/>
          <a:p>
            <a:pPr algn="ctr"/>
            <a:r>
              <a:rPr lang="fr-CA" sz="8000" dirty="0">
                <a:solidFill>
                  <a:schemeClr val="bg1"/>
                </a:solidFill>
                <a:latin typeface="Montserrat"/>
              </a:rPr>
              <a:t>Planification préalable des soins</a:t>
            </a:r>
          </a:p>
          <a:p>
            <a:pPr algn="ctr"/>
            <a:endParaRPr lang="en-US" sz="80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3164032"/>
            <a:chOff x="0" y="0"/>
            <a:chExt cx="4816593" cy="833325"/>
          </a:xfrm>
        </p:grpSpPr>
        <p:sp>
          <p:nvSpPr>
            <p:cNvPr id="3" name="Freeform 3"/>
            <p:cNvSpPr/>
            <p:nvPr/>
          </p:nvSpPr>
          <p:spPr>
            <a:xfrm>
              <a:off x="0" y="0"/>
              <a:ext cx="4816592" cy="833325"/>
            </a:xfrm>
            <a:custGeom>
              <a:avLst/>
              <a:gdLst/>
              <a:ahLst/>
              <a:cxnLst/>
              <a:rect l="l" t="t" r="r" b="b"/>
              <a:pathLst>
                <a:path w="4816592" h="833325">
                  <a:moveTo>
                    <a:pt x="0" y="0"/>
                  </a:moveTo>
                  <a:lnTo>
                    <a:pt x="4816592" y="0"/>
                  </a:lnTo>
                  <a:lnTo>
                    <a:pt x="4816592" y="833325"/>
                  </a:lnTo>
                  <a:lnTo>
                    <a:pt x="0" y="833325"/>
                  </a:lnTo>
                  <a:close/>
                </a:path>
              </a:pathLst>
            </a:custGeom>
            <a:solidFill>
              <a:schemeClr val="accent5">
                <a:lumMod val="75000"/>
              </a:schemeClr>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473527" y="723900"/>
            <a:ext cx="17297400" cy="1532471"/>
          </a:xfrm>
          <a:prstGeom prst="rect">
            <a:avLst/>
          </a:prstGeom>
        </p:spPr>
        <p:txBody>
          <a:bodyPr wrap="square" lIns="0" tIns="0" rIns="0" bIns="0" rtlCol="0" anchor="t">
            <a:spAutoFit/>
          </a:bodyPr>
          <a:lstStyle/>
          <a:p>
            <a:pPr algn="ctr">
              <a:lnSpc>
                <a:spcPts val="13595"/>
              </a:lnSpc>
            </a:pPr>
            <a:r>
              <a:rPr lang="fr-CA" sz="7200" dirty="0">
                <a:solidFill>
                  <a:srgbClr val="FFFFFF"/>
                </a:solidFill>
                <a:latin typeface="Montserrat"/>
              </a:rPr>
              <a:t>Hiérarchie des mandataires spéciaux</a:t>
            </a:r>
          </a:p>
        </p:txBody>
      </p:sp>
      <p:sp>
        <p:nvSpPr>
          <p:cNvPr id="7" name="TextBox 7"/>
          <p:cNvSpPr txBox="1"/>
          <p:nvPr/>
        </p:nvSpPr>
        <p:spPr>
          <a:xfrm>
            <a:off x="320978" y="4021896"/>
            <a:ext cx="8801249" cy="5745163"/>
          </a:xfrm>
          <a:prstGeom prst="rect">
            <a:avLst/>
          </a:prstGeom>
        </p:spPr>
        <p:txBody>
          <a:bodyPr lIns="0" tIns="0" rIns="0" bIns="0" rtlCol="0" anchor="t">
            <a:spAutoFit/>
          </a:bodyPr>
          <a:lstStyle/>
          <a:p>
            <a:pPr algn="ctr">
              <a:lnSpc>
                <a:spcPts val="5599"/>
              </a:lnSpc>
            </a:pPr>
            <a:r>
              <a:rPr lang="fr-CA" sz="3999" dirty="0">
                <a:solidFill>
                  <a:srgbClr val="01364A"/>
                </a:solidFill>
                <a:latin typeface="Montserrat"/>
              </a:rPr>
              <a:t>Par défaut, votre ou vos mandataires spéciaux</a:t>
            </a:r>
          </a:p>
          <a:p>
            <a:pPr algn="ctr">
              <a:lnSpc>
                <a:spcPts val="5599"/>
              </a:lnSpc>
            </a:pPr>
            <a:r>
              <a:rPr lang="fr-CA" sz="3999" dirty="0">
                <a:solidFill>
                  <a:srgbClr val="01364A"/>
                </a:solidFill>
                <a:latin typeface="Montserrat"/>
              </a:rPr>
              <a:t>seront la ou les personne(s) qui occupent le rang le plus élevé</a:t>
            </a:r>
          </a:p>
          <a:p>
            <a:pPr algn="ctr">
              <a:lnSpc>
                <a:spcPts val="5599"/>
              </a:lnSpc>
            </a:pPr>
            <a:r>
              <a:rPr lang="fr-CA" sz="3999" dirty="0">
                <a:solidFill>
                  <a:srgbClr val="01364A"/>
                </a:solidFill>
                <a:latin typeface="Montserrat"/>
              </a:rPr>
              <a:t>dans la hiérarchie et qui répondent</a:t>
            </a:r>
          </a:p>
          <a:p>
            <a:pPr algn="ctr">
              <a:lnSpc>
                <a:spcPts val="5599"/>
              </a:lnSpc>
            </a:pPr>
            <a:r>
              <a:rPr lang="fr-CA" sz="3999" dirty="0">
                <a:solidFill>
                  <a:srgbClr val="01364A"/>
                </a:solidFill>
                <a:latin typeface="Montserrat"/>
              </a:rPr>
              <a:t>aux critères pour être mandataires spéciaux.</a:t>
            </a:r>
          </a:p>
        </p:txBody>
      </p:sp>
      <p:pic>
        <p:nvPicPr>
          <p:cNvPr id="8" name="Picture 7"/>
          <p:cNvPicPr>
            <a:picLocks noChangeAspect="1"/>
          </p:cNvPicPr>
          <p:nvPr/>
        </p:nvPicPr>
        <p:blipFill rotWithShape="1">
          <a:blip r:embed="rId3"/>
          <a:srcRect l="56667" t="34594" r="28750" b="20670"/>
          <a:stretch/>
        </p:blipFill>
        <p:spPr>
          <a:xfrm>
            <a:off x="9829800" y="3171652"/>
            <a:ext cx="7315200" cy="6884894"/>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 name="TextBox 2"/>
          <p:cNvSpPr txBox="1"/>
          <p:nvPr/>
        </p:nvSpPr>
        <p:spPr>
          <a:xfrm>
            <a:off x="304800" y="2857500"/>
            <a:ext cx="13320723" cy="7617470"/>
          </a:xfrm>
          <a:prstGeom prst="rect">
            <a:avLst/>
          </a:prstGeom>
        </p:spPr>
        <p:txBody>
          <a:bodyPr wrap="square" lIns="0" tIns="0" rIns="0" bIns="0" rtlCol="0" anchor="t">
            <a:spAutoFit/>
          </a:bodyPr>
          <a:lstStyle/>
          <a:p>
            <a:pPr marL="734059" lvl="1" indent="-367030">
              <a:lnSpc>
                <a:spcPts val="6595"/>
              </a:lnSpc>
              <a:buFont typeface="Arial"/>
              <a:buChar char="•"/>
            </a:pPr>
            <a:r>
              <a:rPr lang="fr-CA" sz="3399" dirty="0">
                <a:solidFill>
                  <a:schemeClr val="tx2">
                    <a:lumMod val="75000"/>
                  </a:schemeClr>
                </a:solidFill>
                <a:latin typeface=""/>
              </a:rPr>
              <a:t>Avoir les facultés mentales suffisantes pour respecter le traitement proposé.</a:t>
            </a:r>
          </a:p>
          <a:p>
            <a:pPr marL="734059" lvl="1" indent="-367030">
              <a:lnSpc>
                <a:spcPts val="6595"/>
              </a:lnSpc>
              <a:buFont typeface="Arial"/>
              <a:buChar char="•"/>
            </a:pPr>
            <a:r>
              <a:rPr lang="fr-CA" sz="3399" dirty="0">
                <a:solidFill>
                  <a:schemeClr val="tx2">
                    <a:lumMod val="75000"/>
                  </a:schemeClr>
                </a:solidFill>
                <a:latin typeface=""/>
              </a:rPr>
              <a:t>Avoir au moins 16 ans.</a:t>
            </a:r>
          </a:p>
          <a:p>
            <a:pPr marL="734059" lvl="1" indent="-367030">
              <a:lnSpc>
                <a:spcPts val="6595"/>
              </a:lnSpc>
              <a:buFont typeface="Arial"/>
              <a:buChar char="•"/>
            </a:pPr>
            <a:r>
              <a:rPr lang="fr-CA" sz="3399" dirty="0">
                <a:solidFill>
                  <a:schemeClr val="tx2">
                    <a:lumMod val="75000"/>
                  </a:schemeClr>
                </a:solidFill>
                <a:latin typeface=""/>
              </a:rPr>
              <a:t>Ne pas être visé par une décision du tribunal ou un accord de séparation qui interdit le contact avec la personne inapte, ou qui interdit de donner ou de retirer le consentement en son nom.</a:t>
            </a:r>
          </a:p>
          <a:p>
            <a:pPr marL="734059" lvl="1" indent="-367030">
              <a:lnSpc>
                <a:spcPts val="6595"/>
              </a:lnSpc>
              <a:buFont typeface="Arial"/>
              <a:buChar char="•"/>
            </a:pPr>
            <a:r>
              <a:rPr lang="fr-CA" sz="3399" dirty="0">
                <a:solidFill>
                  <a:schemeClr val="tx2">
                    <a:lumMod val="75000"/>
                  </a:schemeClr>
                </a:solidFill>
                <a:latin typeface=""/>
              </a:rPr>
              <a:t>Être disponible.</a:t>
            </a:r>
          </a:p>
          <a:p>
            <a:pPr marL="734059" lvl="1" indent="-367030">
              <a:lnSpc>
                <a:spcPts val="6595"/>
              </a:lnSpc>
              <a:buFont typeface="Arial"/>
              <a:buChar char="•"/>
            </a:pPr>
            <a:r>
              <a:rPr lang="fr-CA" sz="3399" dirty="0">
                <a:solidFill>
                  <a:schemeClr val="tx2">
                    <a:lumMod val="75000"/>
                  </a:schemeClr>
                </a:solidFill>
                <a:latin typeface=""/>
              </a:rPr>
              <a:t>Accepter d’assumer la responsabilité de donner ou de retirer le consentement.</a:t>
            </a:r>
          </a:p>
        </p:txBody>
      </p:sp>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840522" y="4316213"/>
            <a:ext cx="3903518" cy="4114800"/>
          </a:xfrm>
          <a:prstGeom prst="rect">
            <a:avLst/>
          </a:prstGeom>
        </p:spPr>
      </p:pic>
      <p:sp>
        <p:nvSpPr>
          <p:cNvPr id="5" name="Freeform 3">
            <a:extLst>
              <a:ext uri="{FF2B5EF4-FFF2-40B4-BE49-F238E27FC236}">
                <a16:creationId xmlns:a16="http://schemas.microsoft.com/office/drawing/2014/main" id="{7ECF9DD1-1FD3-C5FB-4D17-750D4C7025B2}"/>
              </a:ext>
            </a:extLst>
          </p:cNvPr>
          <p:cNvSpPr/>
          <p:nvPr/>
        </p:nvSpPr>
        <p:spPr>
          <a:xfrm>
            <a:off x="0" y="0"/>
            <a:ext cx="18287996" cy="2857500"/>
          </a:xfrm>
          <a:custGeom>
            <a:avLst/>
            <a:gdLst/>
            <a:ahLst/>
            <a:cxnLst/>
            <a:rect l="l" t="t" r="r" b="b"/>
            <a:pathLst>
              <a:path w="4816592" h="833325">
                <a:moveTo>
                  <a:pt x="0" y="0"/>
                </a:moveTo>
                <a:lnTo>
                  <a:pt x="4816592" y="0"/>
                </a:lnTo>
                <a:lnTo>
                  <a:pt x="4816592" y="833325"/>
                </a:lnTo>
                <a:lnTo>
                  <a:pt x="0" y="833325"/>
                </a:lnTo>
                <a:close/>
              </a:path>
            </a:pathLst>
          </a:custGeom>
          <a:solidFill>
            <a:schemeClr val="accent5">
              <a:lumMod val="75000"/>
            </a:schemeClr>
          </a:solidFill>
        </p:spPr>
        <p:txBody>
          <a:bodyPr/>
          <a:lstStyle/>
          <a:p>
            <a:endParaRPr lang="en-US"/>
          </a:p>
        </p:txBody>
      </p:sp>
      <p:sp>
        <p:nvSpPr>
          <p:cNvPr id="7" name="TextBox 6">
            <a:extLst>
              <a:ext uri="{FF2B5EF4-FFF2-40B4-BE49-F238E27FC236}">
                <a16:creationId xmlns:a16="http://schemas.microsoft.com/office/drawing/2014/main" id="{86FF47CA-A908-3A14-AA16-37CB5025FF9B}"/>
              </a:ext>
            </a:extLst>
          </p:cNvPr>
          <p:cNvSpPr txBox="1"/>
          <p:nvPr/>
        </p:nvSpPr>
        <p:spPr>
          <a:xfrm>
            <a:off x="-228602" y="479335"/>
            <a:ext cx="18745200" cy="2831544"/>
          </a:xfrm>
          <a:prstGeom prst="rect">
            <a:avLst/>
          </a:prstGeom>
          <a:noFill/>
        </p:spPr>
        <p:txBody>
          <a:bodyPr wrap="square" rtlCol="0">
            <a:spAutoFit/>
          </a:bodyPr>
          <a:lstStyle/>
          <a:p>
            <a:pPr algn="ctr"/>
            <a:r>
              <a:rPr lang="fr-CA" sz="8000" dirty="0">
                <a:solidFill>
                  <a:schemeClr val="bg1"/>
                </a:solidFill>
                <a:latin typeface="Montserrat"/>
              </a:rPr>
              <a:t>Exigences pour agir en tant que mandataire spécial </a:t>
            </a:r>
          </a:p>
          <a:p>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3" name="Freeform 3"/>
          <p:cNvSpPr/>
          <p:nvPr/>
        </p:nvSpPr>
        <p:spPr>
          <a:xfrm>
            <a:off x="0" y="0"/>
            <a:ext cx="18287996" cy="2462645"/>
          </a:xfrm>
          <a:custGeom>
            <a:avLst/>
            <a:gdLst/>
            <a:ahLst/>
            <a:cxnLst/>
            <a:rect l="l" t="t" r="r" b="b"/>
            <a:pathLst>
              <a:path w="4816592" h="648598">
                <a:moveTo>
                  <a:pt x="0" y="0"/>
                </a:moveTo>
                <a:lnTo>
                  <a:pt x="4816592" y="0"/>
                </a:lnTo>
                <a:lnTo>
                  <a:pt x="4816592" y="648598"/>
                </a:lnTo>
                <a:lnTo>
                  <a:pt x="0" y="648598"/>
                </a:lnTo>
                <a:close/>
              </a:path>
            </a:pathLst>
          </a:custGeom>
          <a:solidFill>
            <a:schemeClr val="accent5">
              <a:lumMod val="75000"/>
            </a:schemeClr>
          </a:solidFill>
        </p:spPr>
        <p:txBody>
          <a:bodyPr/>
          <a:lstStyle/>
          <a:p>
            <a:endParaRPr lang="en-US"/>
          </a:p>
        </p:txBody>
      </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62388" y="3479114"/>
            <a:ext cx="1945698" cy="1945698"/>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71023" y="7118751"/>
            <a:ext cx="2016267" cy="1945698"/>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260430" y="7562406"/>
            <a:ext cx="2556669" cy="1502043"/>
          </a:xfrm>
          <a:prstGeom prst="rect">
            <a:avLst/>
          </a:prstGeom>
        </p:spPr>
      </p:pic>
      <p:sp>
        <p:nvSpPr>
          <p:cNvPr id="9" name="TextBox 9"/>
          <p:cNvSpPr txBox="1"/>
          <p:nvPr/>
        </p:nvSpPr>
        <p:spPr>
          <a:xfrm>
            <a:off x="1600200" y="383598"/>
            <a:ext cx="14416683" cy="1398909"/>
          </a:xfrm>
          <a:prstGeom prst="rect">
            <a:avLst/>
          </a:prstGeom>
        </p:spPr>
        <p:txBody>
          <a:bodyPr wrap="square" lIns="0" tIns="0" rIns="0" bIns="0" rtlCol="0" anchor="t">
            <a:spAutoFit/>
          </a:bodyPr>
          <a:lstStyle/>
          <a:p>
            <a:pPr algn="ctr">
              <a:lnSpc>
                <a:spcPts val="12599"/>
              </a:lnSpc>
            </a:pPr>
            <a:r>
              <a:rPr lang="fr-CA" sz="6000" dirty="0">
                <a:solidFill>
                  <a:srgbClr val="FFFFFF"/>
                </a:solidFill>
                <a:latin typeface="Montserrat"/>
              </a:rPr>
              <a:t>Qualités d’un bon mandataire spécial</a:t>
            </a:r>
          </a:p>
        </p:txBody>
      </p:sp>
      <p:sp>
        <p:nvSpPr>
          <p:cNvPr id="10" name="TextBox 10"/>
          <p:cNvSpPr txBox="1"/>
          <p:nvPr/>
        </p:nvSpPr>
        <p:spPr>
          <a:xfrm>
            <a:off x="2882882" y="3661388"/>
            <a:ext cx="5920220" cy="1581150"/>
          </a:xfrm>
          <a:prstGeom prst="rect">
            <a:avLst/>
          </a:prstGeom>
        </p:spPr>
        <p:txBody>
          <a:bodyPr lIns="0" tIns="0" rIns="0" bIns="0" rtlCol="0" anchor="t">
            <a:spAutoFit/>
          </a:bodyPr>
          <a:lstStyle/>
          <a:p>
            <a:pPr>
              <a:lnSpc>
                <a:spcPts val="4200"/>
              </a:lnSpc>
            </a:pPr>
            <a:r>
              <a:rPr lang="fr-CA" sz="3000">
                <a:solidFill>
                  <a:srgbClr val="01364A"/>
                </a:solidFill>
                <a:latin typeface="Montserrat"/>
              </a:rPr>
              <a:t>Respecte les souhaits et les instructions, même s’il a une opinion différente de ce qui est demandé</a:t>
            </a:r>
          </a:p>
        </p:txBody>
      </p:sp>
      <p:sp>
        <p:nvSpPr>
          <p:cNvPr id="11" name="TextBox 11"/>
          <p:cNvSpPr txBox="1"/>
          <p:nvPr/>
        </p:nvSpPr>
        <p:spPr>
          <a:xfrm>
            <a:off x="2882882" y="8027677"/>
            <a:ext cx="4873823" cy="514350"/>
          </a:xfrm>
          <a:prstGeom prst="rect">
            <a:avLst/>
          </a:prstGeom>
        </p:spPr>
        <p:txBody>
          <a:bodyPr lIns="0" tIns="0" rIns="0" bIns="0" rtlCol="0" anchor="t">
            <a:spAutoFit/>
          </a:bodyPr>
          <a:lstStyle/>
          <a:p>
            <a:pPr algn="ctr">
              <a:lnSpc>
                <a:spcPts val="4200"/>
              </a:lnSpc>
            </a:pPr>
            <a:r>
              <a:rPr lang="fr-CA" sz="3000">
                <a:solidFill>
                  <a:srgbClr val="01364A"/>
                </a:solidFill>
                <a:latin typeface="Montserrat"/>
              </a:rPr>
              <a:t>Peut se montrer convaincant pour défendre les intérêts de la personne</a:t>
            </a:r>
          </a:p>
        </p:txBody>
      </p:sp>
      <p:sp>
        <p:nvSpPr>
          <p:cNvPr id="12" name="TextBox 12"/>
          <p:cNvSpPr txBox="1"/>
          <p:nvPr/>
        </p:nvSpPr>
        <p:spPr>
          <a:xfrm>
            <a:off x="11861223" y="3661388"/>
            <a:ext cx="6426777" cy="1581150"/>
          </a:xfrm>
          <a:prstGeom prst="rect">
            <a:avLst/>
          </a:prstGeom>
        </p:spPr>
        <p:txBody>
          <a:bodyPr lIns="0" tIns="0" rIns="0" bIns="0" rtlCol="0" anchor="t">
            <a:spAutoFit/>
          </a:bodyPr>
          <a:lstStyle/>
          <a:p>
            <a:pPr>
              <a:lnSpc>
                <a:spcPts val="4200"/>
              </a:lnSpc>
            </a:pPr>
            <a:r>
              <a:rPr lang="fr-CA" sz="3000">
                <a:solidFill>
                  <a:srgbClr val="01364A"/>
                </a:solidFill>
                <a:latin typeface="Montserrat"/>
              </a:rPr>
              <a:t>Respecte les valeurs, les préférences et les croyances que la personne a exprimées le plus récemment </a:t>
            </a:r>
          </a:p>
        </p:txBody>
      </p:sp>
      <p:sp>
        <p:nvSpPr>
          <p:cNvPr id="13" name="TextBox 13"/>
          <p:cNvSpPr txBox="1"/>
          <p:nvPr/>
        </p:nvSpPr>
        <p:spPr>
          <a:xfrm>
            <a:off x="12035754" y="7989577"/>
            <a:ext cx="6077715" cy="1047750"/>
          </a:xfrm>
          <a:prstGeom prst="rect">
            <a:avLst/>
          </a:prstGeom>
        </p:spPr>
        <p:txBody>
          <a:bodyPr lIns="0" tIns="0" rIns="0" bIns="0" rtlCol="0" anchor="t">
            <a:spAutoFit/>
          </a:bodyPr>
          <a:lstStyle/>
          <a:p>
            <a:pPr>
              <a:lnSpc>
                <a:spcPts val="4200"/>
              </a:lnSpc>
            </a:pPr>
            <a:r>
              <a:rPr lang="fr-CA" sz="3000">
                <a:solidFill>
                  <a:srgbClr val="01364A"/>
                </a:solidFill>
                <a:latin typeface="Montserrat"/>
              </a:rPr>
              <a:t>Demeure calme en cas de crise et est capable de gérer les conflits</a:t>
            </a:r>
          </a:p>
        </p:txBody>
      </p:sp>
      <p:pic>
        <p:nvPicPr>
          <p:cNvPr id="14" name="Picture 6">
            <a:extLst>
              <a:ext uri="{FF2B5EF4-FFF2-40B4-BE49-F238E27FC236}">
                <a16:creationId xmlns:a16="http://schemas.microsoft.com/office/drawing/2014/main" id="{4C03C6FC-5F09-C20D-F6D3-68EE7ACE500D}"/>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374181" y="3479114"/>
            <a:ext cx="1945698" cy="1945698"/>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3" name="Freeform 3"/>
          <p:cNvSpPr/>
          <p:nvPr/>
        </p:nvSpPr>
        <p:spPr>
          <a:xfrm>
            <a:off x="0" y="0"/>
            <a:ext cx="18287996" cy="2462645"/>
          </a:xfrm>
          <a:custGeom>
            <a:avLst/>
            <a:gdLst/>
            <a:ahLst/>
            <a:cxnLst/>
            <a:rect l="l" t="t" r="r" b="b"/>
            <a:pathLst>
              <a:path w="4816592" h="648598">
                <a:moveTo>
                  <a:pt x="0" y="0"/>
                </a:moveTo>
                <a:lnTo>
                  <a:pt x="4816592" y="0"/>
                </a:lnTo>
                <a:lnTo>
                  <a:pt x="4816592" y="648598"/>
                </a:lnTo>
                <a:lnTo>
                  <a:pt x="0" y="648598"/>
                </a:lnTo>
                <a:close/>
              </a:path>
            </a:pathLst>
          </a:custGeom>
          <a:solidFill>
            <a:schemeClr val="accent5">
              <a:lumMod val="75000"/>
            </a:schemeClr>
          </a:solidFill>
        </p:spPr>
        <p:txBody>
          <a:bodyPr/>
          <a:lstStyle/>
          <a:p>
            <a:endParaRPr lang="en-US"/>
          </a:p>
        </p:txBody>
      </p:sp>
      <p:sp>
        <p:nvSpPr>
          <p:cNvPr id="9" name="TextBox 9"/>
          <p:cNvSpPr txBox="1"/>
          <p:nvPr/>
        </p:nvSpPr>
        <p:spPr>
          <a:xfrm>
            <a:off x="762000" y="383598"/>
            <a:ext cx="16687800" cy="1615827"/>
          </a:xfrm>
          <a:prstGeom prst="rect">
            <a:avLst/>
          </a:prstGeom>
        </p:spPr>
        <p:txBody>
          <a:bodyPr wrap="square" lIns="0" tIns="0" rIns="0" bIns="0" rtlCol="0" anchor="t">
            <a:spAutoFit/>
          </a:bodyPr>
          <a:lstStyle/>
          <a:p>
            <a:pPr algn="ctr">
              <a:lnSpc>
                <a:spcPts val="12599"/>
              </a:lnSpc>
            </a:pPr>
            <a:r>
              <a:rPr lang="fr-CA" sz="6600" dirty="0">
                <a:solidFill>
                  <a:srgbClr val="FFFFFF"/>
                </a:solidFill>
                <a:latin typeface="Montserrat"/>
              </a:rPr>
              <a:t>Qui peut devenir mandataire spécial?</a:t>
            </a:r>
          </a:p>
        </p:txBody>
      </p:sp>
      <p:sp>
        <p:nvSpPr>
          <p:cNvPr id="15" name="TextBox 14">
            <a:extLst>
              <a:ext uri="{FF2B5EF4-FFF2-40B4-BE49-F238E27FC236}">
                <a16:creationId xmlns:a16="http://schemas.microsoft.com/office/drawing/2014/main" id="{E7571506-481C-5F1C-07C8-18B065196455}"/>
              </a:ext>
            </a:extLst>
          </p:cNvPr>
          <p:cNvSpPr txBox="1"/>
          <p:nvPr/>
        </p:nvSpPr>
        <p:spPr>
          <a:xfrm>
            <a:off x="304800" y="2788980"/>
            <a:ext cx="17449800" cy="7294305"/>
          </a:xfrm>
          <a:prstGeom prst="rect">
            <a:avLst/>
          </a:prstGeom>
          <a:noFill/>
        </p:spPr>
        <p:txBody>
          <a:bodyPr wrap="square">
            <a:spAutoFit/>
          </a:bodyPr>
          <a:lstStyle/>
          <a:p>
            <a:pPr lvl="0" eaLnBrk="0" fontAlgn="base" hangingPunct="0">
              <a:spcBef>
                <a:spcPct val="0"/>
              </a:spcBef>
              <a:spcAft>
                <a:spcPct val="0"/>
              </a:spcAft>
              <a:defRPr/>
            </a:pPr>
            <a:r>
              <a:rPr lang="fr-CA" sz="3600" b="1" u="sng" dirty="0">
                <a:solidFill>
                  <a:schemeClr val="tx2">
                    <a:lumMod val="50000"/>
                  </a:schemeClr>
                </a:solidFill>
                <a:latin typeface=""/>
                <a:ea typeface="Calibri" panose="020F0502020204030204" pitchFamily="34" charset="0"/>
                <a:cs typeface="Times New Roman" panose="02020603050405020304" pitchFamily="18" charset="0"/>
              </a:rPr>
              <a:t>S</a:t>
            </a:r>
            <a:r>
              <a:rPr lang="fr-CA" sz="3600" b="1" u="sng" dirty="0" bmk="">
                <a:solidFill>
                  <a:schemeClr val="tx2">
                    <a:lumMod val="50000"/>
                  </a:schemeClr>
                </a:solidFill>
                <a:latin typeface=""/>
                <a:ea typeface="Calibri" panose="020F0502020204030204" pitchFamily="34" charset="0"/>
                <a:cs typeface="Times New Roman" panose="02020603050405020304" pitchFamily="18" charset="0"/>
              </a:rPr>
              <a:t>cénario 1</a:t>
            </a:r>
            <a:r>
              <a:rPr lang="fr-CA" sz="3600" dirty="0" bmk="_Hlk530040663">
                <a:solidFill>
                  <a:schemeClr val="tx2">
                    <a:lumMod val="50000"/>
                  </a:schemeClr>
                </a:solidFill>
                <a:latin typeface=""/>
                <a:ea typeface="Calibri" panose="020F0502020204030204" pitchFamily="34" charset="0"/>
                <a:cs typeface="Times New Roman" panose="02020603050405020304" pitchFamily="18" charset="0"/>
              </a:rPr>
              <a:t> </a:t>
            </a:r>
          </a:p>
          <a:p>
            <a:pPr lvl="0" eaLnBrk="0" fontAlgn="base" hangingPunct="0">
              <a:spcBef>
                <a:spcPct val="0"/>
              </a:spcBef>
              <a:spcAft>
                <a:spcPct val="0"/>
              </a:spcAft>
              <a:defRPr/>
            </a:pPr>
            <a:endParaRPr lang="en-CA" altLang="en-US" sz="3600" dirty="0" bmk="_Hlk530040663">
              <a:solidFill>
                <a:schemeClr val="tx2">
                  <a:lumMod val="50000"/>
                </a:schemeClr>
              </a:solidFill>
              <a:latin typeface=""/>
            </a:endParaRPr>
          </a:p>
          <a:p>
            <a:pPr lvl="0" eaLnBrk="0" fontAlgn="base" hangingPunct="0">
              <a:spcBef>
                <a:spcPct val="0"/>
              </a:spcBef>
              <a:spcAft>
                <a:spcPct val="0"/>
              </a:spcAft>
              <a:defRPr/>
            </a:pPr>
            <a:r>
              <a:rPr lang="fr-CA" sz="3600" dirty="0" bmk="_Hlk530040663">
                <a:solidFill>
                  <a:schemeClr val="tx2">
                    <a:lumMod val="50000"/>
                  </a:schemeClr>
                </a:solidFill>
                <a:latin typeface=""/>
                <a:ea typeface="Calibri" panose="020F0502020204030204" pitchFamily="34" charset="0"/>
                <a:cs typeface="Times New Roman" panose="02020603050405020304" pitchFamily="18" charset="0"/>
              </a:rPr>
              <a:t>Bob, 75 ans, a eu une crise cardiaque et est dans le coma. Il est veuf et a quatre enfants adultes.</a:t>
            </a:r>
          </a:p>
          <a:p>
            <a:pPr lvl="0" eaLnBrk="0" fontAlgn="base" hangingPunct="0">
              <a:spcBef>
                <a:spcPct val="0"/>
              </a:spcBef>
              <a:spcAft>
                <a:spcPct val="0"/>
              </a:spcAft>
              <a:defRPr/>
            </a:pPr>
            <a:endParaRPr lang="en-CA" altLang="en-US" sz="3600" dirty="0" bmk="_Hlk530040663">
              <a:solidFill>
                <a:schemeClr val="tx2">
                  <a:lumMod val="50000"/>
                </a:schemeClr>
              </a:solidFill>
              <a:latin typeface=""/>
            </a:endParaRPr>
          </a:p>
          <a:p>
            <a:pPr lvl="2" eaLnBrk="0" fontAlgn="base" hangingPunct="0">
              <a:spcBef>
                <a:spcPct val="0"/>
              </a:spcBef>
              <a:spcAft>
                <a:spcPct val="0"/>
              </a:spcAft>
              <a:buFontTx/>
              <a:buChar char="•"/>
              <a:defRPr/>
            </a:pPr>
            <a:r>
              <a:rPr lang="fr-CA" sz="3600" dirty="0" bmk="_Hlk530040663">
                <a:solidFill>
                  <a:schemeClr val="tx2">
                    <a:lumMod val="50000"/>
                  </a:schemeClr>
                </a:solidFill>
                <a:latin typeface=""/>
                <a:ea typeface="Calibri" panose="020F0502020204030204" pitchFamily="34" charset="0"/>
                <a:cs typeface="Times New Roman" panose="02020603050405020304" pitchFamily="18" charset="0"/>
              </a:rPr>
              <a:t> Jane habite avec Bob</a:t>
            </a:r>
          </a:p>
          <a:p>
            <a:pPr lvl="2" eaLnBrk="0" fontAlgn="base" hangingPunct="0">
              <a:spcBef>
                <a:spcPct val="0"/>
              </a:spcBef>
              <a:spcAft>
                <a:spcPct val="0"/>
              </a:spcAft>
              <a:buFontTx/>
              <a:buChar char="•"/>
              <a:defRPr/>
            </a:pPr>
            <a:r>
              <a:rPr lang="fr-CA" sz="3600" dirty="0" bmk="_Hlk530040663">
                <a:solidFill>
                  <a:schemeClr val="tx2">
                    <a:lumMod val="50000"/>
                  </a:schemeClr>
                </a:solidFill>
                <a:latin typeface=""/>
                <a:ea typeface="Calibri" panose="020F0502020204030204" pitchFamily="34" charset="0"/>
                <a:cs typeface="Times New Roman" panose="02020603050405020304" pitchFamily="18" charset="0"/>
              </a:rPr>
              <a:t> Terry habite à une heure de route</a:t>
            </a:r>
          </a:p>
          <a:p>
            <a:pPr lvl="2" eaLnBrk="0" fontAlgn="base" hangingPunct="0">
              <a:spcBef>
                <a:spcPct val="0"/>
              </a:spcBef>
              <a:spcAft>
                <a:spcPct val="0"/>
              </a:spcAft>
              <a:buFontTx/>
              <a:buChar char="•"/>
              <a:defRPr/>
            </a:pPr>
            <a:r>
              <a:rPr lang="fr-CA" sz="3600" dirty="0" bmk="_Hlk530040663">
                <a:solidFill>
                  <a:schemeClr val="tx2">
                    <a:lumMod val="50000"/>
                  </a:schemeClr>
                </a:solidFill>
                <a:latin typeface=""/>
                <a:ea typeface="Calibri" panose="020F0502020204030204" pitchFamily="34" charset="0"/>
                <a:cs typeface="Times New Roman" panose="02020603050405020304" pitchFamily="18" charset="0"/>
              </a:rPr>
              <a:t> Mark habite en Colombie-Britannique.</a:t>
            </a:r>
          </a:p>
          <a:p>
            <a:pPr lvl="2" eaLnBrk="0" fontAlgn="base" hangingPunct="0">
              <a:spcBef>
                <a:spcPct val="0"/>
              </a:spcBef>
              <a:spcAft>
                <a:spcPct val="0"/>
              </a:spcAft>
              <a:buFontTx/>
              <a:buChar char="•"/>
              <a:defRPr/>
            </a:pPr>
            <a:r>
              <a:rPr lang="fr-CA" sz="3600" dirty="0" bmk="_Hlk530040663">
                <a:solidFill>
                  <a:schemeClr val="tx2">
                    <a:lumMod val="50000"/>
                  </a:schemeClr>
                </a:solidFill>
                <a:latin typeface=""/>
                <a:ea typeface="Calibri" panose="020F0502020204030204" pitchFamily="34" charset="0"/>
                <a:cs typeface="Times New Roman" panose="02020603050405020304" pitchFamily="18" charset="0"/>
              </a:rPr>
              <a:t> James habite en Angleterre</a:t>
            </a:r>
          </a:p>
          <a:p>
            <a:pPr lvl="2" eaLnBrk="0" fontAlgn="base" hangingPunct="0">
              <a:spcBef>
                <a:spcPct val="0"/>
              </a:spcBef>
              <a:spcAft>
                <a:spcPct val="0"/>
              </a:spcAft>
              <a:defRPr/>
            </a:pPr>
            <a:endParaRPr lang="en-CA" altLang="en-US" sz="3600" dirty="0" bmk="_Hlk530040663">
              <a:solidFill>
                <a:schemeClr val="tx2">
                  <a:lumMod val="50000"/>
                </a:schemeClr>
              </a:solidFill>
              <a:latin typeface=""/>
            </a:endParaRPr>
          </a:p>
          <a:p>
            <a:pPr lvl="0" eaLnBrk="0" fontAlgn="base" hangingPunct="0">
              <a:spcBef>
                <a:spcPct val="0"/>
              </a:spcBef>
              <a:spcAft>
                <a:spcPct val="0"/>
              </a:spcAft>
              <a:defRPr/>
            </a:pPr>
            <a:r>
              <a:rPr lang="fr-CA" sz="3600" dirty="0" bmk="_Hlk530040663">
                <a:solidFill>
                  <a:schemeClr val="tx2">
                    <a:lumMod val="50000"/>
                  </a:schemeClr>
                </a:solidFill>
                <a:latin typeface=""/>
                <a:ea typeface="Calibri" panose="020F0502020204030204" pitchFamily="34" charset="0"/>
                <a:cs typeface="Times New Roman" panose="02020603050405020304" pitchFamily="18" charset="0"/>
              </a:rPr>
              <a:t>Le médecin a recommandé un pontage coronarien pour Bob et a besoin de son consentement. Qui va donner au médecin le consentement éclairé pour le traitement?</a:t>
            </a:r>
          </a:p>
        </p:txBody>
      </p:sp>
    </p:spTree>
    <p:extLst>
      <p:ext uri="{BB962C8B-B14F-4D97-AF65-F5344CB8AC3E}">
        <p14:creationId xmlns:p14="http://schemas.microsoft.com/office/powerpoint/2010/main" val="35561551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3" name="Freeform 3"/>
          <p:cNvSpPr/>
          <p:nvPr/>
        </p:nvSpPr>
        <p:spPr>
          <a:xfrm>
            <a:off x="0" y="0"/>
            <a:ext cx="18287997" cy="2462645"/>
          </a:xfrm>
          <a:custGeom>
            <a:avLst/>
            <a:gdLst/>
            <a:ahLst/>
            <a:cxnLst/>
            <a:rect l="l" t="t" r="r" b="b"/>
            <a:pathLst>
              <a:path w="4816592" h="648598">
                <a:moveTo>
                  <a:pt x="0" y="0"/>
                </a:moveTo>
                <a:lnTo>
                  <a:pt x="4816592" y="0"/>
                </a:lnTo>
                <a:lnTo>
                  <a:pt x="4816592" y="648598"/>
                </a:lnTo>
                <a:lnTo>
                  <a:pt x="0" y="648598"/>
                </a:lnTo>
                <a:close/>
              </a:path>
            </a:pathLst>
          </a:custGeom>
          <a:solidFill>
            <a:schemeClr val="accent5">
              <a:lumMod val="75000"/>
            </a:schemeClr>
          </a:solidFill>
        </p:spPr>
        <p:txBody>
          <a:bodyPr/>
          <a:lstStyle/>
          <a:p>
            <a:endParaRPr lang="en-US"/>
          </a:p>
        </p:txBody>
      </p:sp>
      <p:sp>
        <p:nvSpPr>
          <p:cNvPr id="6" name="TextBox 5">
            <a:extLst>
              <a:ext uri="{FF2B5EF4-FFF2-40B4-BE49-F238E27FC236}">
                <a16:creationId xmlns:a16="http://schemas.microsoft.com/office/drawing/2014/main" id="{BE2876C5-33F2-D389-6912-D7647628D904}"/>
              </a:ext>
            </a:extLst>
          </p:cNvPr>
          <p:cNvSpPr txBox="1"/>
          <p:nvPr/>
        </p:nvSpPr>
        <p:spPr>
          <a:xfrm>
            <a:off x="228598" y="2607306"/>
            <a:ext cx="17830800" cy="7848302"/>
          </a:xfrm>
          <a:prstGeom prst="rect">
            <a:avLst/>
          </a:prstGeom>
          <a:noFill/>
        </p:spPr>
        <p:txBody>
          <a:bodyPr wrap="square">
            <a:spAutoFit/>
          </a:bodyPr>
          <a:lstStyle/>
          <a:p>
            <a:pPr lvl="0">
              <a:defRPr/>
            </a:pPr>
            <a:r>
              <a:rPr lang="fr-CA" sz="3600" b="1" u="sng" dirty="0">
                <a:solidFill>
                  <a:schemeClr val="tx2">
                    <a:lumMod val="50000"/>
                  </a:schemeClr>
                </a:solidFill>
                <a:latin typeface=""/>
              </a:rPr>
              <a:t>Scénario 2</a:t>
            </a:r>
          </a:p>
          <a:p>
            <a:pPr lvl="0">
              <a:defRPr/>
            </a:pPr>
            <a:endParaRPr lang="en-CA" sz="3600" dirty="0">
              <a:solidFill>
                <a:schemeClr val="tx2">
                  <a:lumMod val="50000"/>
                </a:schemeClr>
              </a:solidFill>
              <a:latin typeface=""/>
            </a:endParaRPr>
          </a:p>
          <a:p>
            <a:pPr lvl="0">
              <a:defRPr/>
            </a:pPr>
            <a:r>
              <a:rPr lang="fr-CA" sz="3600" dirty="0">
                <a:solidFill>
                  <a:schemeClr val="tx2">
                    <a:lumMod val="50000"/>
                  </a:schemeClr>
                </a:solidFill>
                <a:latin typeface=""/>
              </a:rPr>
              <a:t>Marie a 85 ans et un lit de soins de longue durée s’est libéré pour elle. </a:t>
            </a:r>
          </a:p>
          <a:p>
            <a:pPr lvl="0">
              <a:defRPr/>
            </a:pPr>
            <a:endParaRPr lang="en-US" sz="3600" dirty="0">
              <a:solidFill>
                <a:schemeClr val="tx2">
                  <a:lumMod val="50000"/>
                </a:schemeClr>
              </a:solidFill>
              <a:latin typeface=""/>
            </a:endParaRPr>
          </a:p>
          <a:p>
            <a:pPr marL="571500" lvl="0" indent="-571500">
              <a:buFont typeface="Arial" panose="020B0604020202020204" pitchFamily="34" charset="0"/>
              <a:buChar char="•"/>
              <a:defRPr/>
            </a:pPr>
            <a:r>
              <a:rPr lang="fr-CA" sz="3600" dirty="0">
                <a:solidFill>
                  <a:schemeClr val="tx2">
                    <a:lumMod val="50000"/>
                  </a:schemeClr>
                </a:solidFill>
                <a:latin typeface=""/>
              </a:rPr>
              <a:t>Le coordinateur des soins estime que Marie n’a pas la capacité de prendre elle-même la décision de s’installer dans un établissement de SLD.</a:t>
            </a:r>
          </a:p>
          <a:p>
            <a:pPr marL="571500" lvl="0" indent="-571500">
              <a:buFont typeface="Arial" panose="020B0604020202020204" pitchFamily="34" charset="0"/>
              <a:buChar char="•"/>
              <a:defRPr/>
            </a:pPr>
            <a:r>
              <a:rPr lang="fr-CA" sz="3600" dirty="0">
                <a:solidFill>
                  <a:schemeClr val="tx2">
                    <a:lumMod val="50000"/>
                  </a:schemeClr>
                </a:solidFill>
                <a:latin typeface=""/>
              </a:rPr>
              <a:t>Le coordinateur se tourne vers ses mandataires spéciaux pour obtenir un consentement éclairé en vue de l’admission de la patiente en SLD.</a:t>
            </a:r>
          </a:p>
          <a:p>
            <a:pPr marL="571500" lvl="0" indent="-571500">
              <a:buFont typeface="Arial" panose="020B0604020202020204" pitchFamily="34" charset="0"/>
              <a:buChar char="•"/>
              <a:defRPr/>
            </a:pPr>
            <a:r>
              <a:rPr lang="fr-CA" sz="3600" dirty="0">
                <a:solidFill>
                  <a:schemeClr val="tx2">
                    <a:lumMod val="50000"/>
                  </a:schemeClr>
                </a:solidFill>
                <a:latin typeface=""/>
              </a:rPr>
              <a:t>Les deux enfants adultes de Marie sont ses mandataires spéciaux automatiques selon la hiérarchie.</a:t>
            </a:r>
          </a:p>
          <a:p>
            <a:pPr lvl="0">
              <a:defRPr/>
            </a:pPr>
            <a:endParaRPr lang="en-CA" sz="3600" dirty="0">
              <a:solidFill>
                <a:schemeClr val="tx2">
                  <a:lumMod val="50000"/>
                </a:schemeClr>
              </a:solidFill>
              <a:latin typeface=""/>
            </a:endParaRPr>
          </a:p>
          <a:p>
            <a:pPr lvl="0">
              <a:defRPr/>
            </a:pPr>
            <a:r>
              <a:rPr lang="fr-CA" sz="3600" dirty="0">
                <a:solidFill>
                  <a:schemeClr val="tx2">
                    <a:lumMod val="50000"/>
                  </a:schemeClr>
                </a:solidFill>
                <a:latin typeface=""/>
              </a:rPr>
              <a:t>Ils ne parviennent pas à trouver un accord sur cette décision. L’un dit oui, l’autre dit non.</a:t>
            </a:r>
          </a:p>
          <a:p>
            <a:pPr lvl="0">
              <a:defRPr/>
            </a:pPr>
            <a:r>
              <a:rPr lang="fr-CA" sz="3600" dirty="0">
                <a:solidFill>
                  <a:schemeClr val="tx2">
                    <a:lumMod val="50000"/>
                  </a:schemeClr>
                </a:solidFill>
                <a:latin typeface=""/>
              </a:rPr>
              <a:t>Qu’arrive-t-il dans ce cas?</a:t>
            </a:r>
          </a:p>
        </p:txBody>
      </p:sp>
      <p:sp>
        <p:nvSpPr>
          <p:cNvPr id="5" name="TextBox 9"/>
          <p:cNvSpPr txBox="1"/>
          <p:nvPr/>
        </p:nvSpPr>
        <p:spPr>
          <a:xfrm>
            <a:off x="762000" y="383598"/>
            <a:ext cx="16687800" cy="1615827"/>
          </a:xfrm>
          <a:prstGeom prst="rect">
            <a:avLst/>
          </a:prstGeom>
        </p:spPr>
        <p:txBody>
          <a:bodyPr wrap="square" lIns="0" tIns="0" rIns="0" bIns="0" rtlCol="0" anchor="t">
            <a:spAutoFit/>
          </a:bodyPr>
          <a:lstStyle/>
          <a:p>
            <a:pPr algn="ctr">
              <a:lnSpc>
                <a:spcPts val="12599"/>
              </a:lnSpc>
            </a:pPr>
            <a:r>
              <a:rPr lang="fr-CA" sz="6600" dirty="0">
                <a:solidFill>
                  <a:srgbClr val="FFFFFF"/>
                </a:solidFill>
                <a:latin typeface="Montserrat"/>
              </a:rPr>
              <a:t>Qui peut devenir mandataire spécial?</a:t>
            </a:r>
          </a:p>
        </p:txBody>
      </p:sp>
    </p:spTree>
    <p:extLst>
      <p:ext uri="{BB962C8B-B14F-4D97-AF65-F5344CB8AC3E}">
        <p14:creationId xmlns:p14="http://schemas.microsoft.com/office/powerpoint/2010/main" val="6594364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2462645"/>
            <a:chOff x="0" y="0"/>
            <a:chExt cx="4816593" cy="648598"/>
          </a:xfrm>
        </p:grpSpPr>
        <p:sp>
          <p:nvSpPr>
            <p:cNvPr id="3" name="Freeform 3"/>
            <p:cNvSpPr/>
            <p:nvPr/>
          </p:nvSpPr>
          <p:spPr>
            <a:xfrm>
              <a:off x="0" y="0"/>
              <a:ext cx="4816592" cy="648598"/>
            </a:xfrm>
            <a:custGeom>
              <a:avLst/>
              <a:gdLst/>
              <a:ahLst/>
              <a:cxnLst/>
              <a:rect l="l" t="t" r="r" b="b"/>
              <a:pathLst>
                <a:path w="4816592" h="648598">
                  <a:moveTo>
                    <a:pt x="0" y="0"/>
                  </a:moveTo>
                  <a:lnTo>
                    <a:pt x="4816592" y="0"/>
                  </a:lnTo>
                  <a:lnTo>
                    <a:pt x="4816592" y="648598"/>
                  </a:lnTo>
                  <a:lnTo>
                    <a:pt x="0" y="648598"/>
                  </a:lnTo>
                  <a:close/>
                </a:path>
              </a:pathLst>
            </a:custGeom>
            <a:solidFill>
              <a:schemeClr val="accent5">
                <a:lumMod val="75000"/>
              </a:schemeClr>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6" name="TextBox 5">
            <a:extLst>
              <a:ext uri="{FF2B5EF4-FFF2-40B4-BE49-F238E27FC236}">
                <a16:creationId xmlns:a16="http://schemas.microsoft.com/office/drawing/2014/main" id="{A88B9D19-058A-1996-68FA-45DA14822521}"/>
              </a:ext>
            </a:extLst>
          </p:cNvPr>
          <p:cNvSpPr txBox="1"/>
          <p:nvPr/>
        </p:nvSpPr>
        <p:spPr>
          <a:xfrm>
            <a:off x="266698" y="2832527"/>
            <a:ext cx="17754600" cy="5693866"/>
          </a:xfrm>
          <a:prstGeom prst="rect">
            <a:avLst/>
          </a:prstGeom>
          <a:noFill/>
        </p:spPr>
        <p:txBody>
          <a:bodyPr wrap="square">
            <a:spAutoFit/>
          </a:bodyPr>
          <a:lstStyle/>
          <a:p>
            <a:pPr lvl="0">
              <a:defRPr/>
            </a:pPr>
            <a:r>
              <a:rPr lang="fr-CA" sz="3600" b="1" u="sng">
                <a:solidFill>
                  <a:schemeClr val="tx2">
                    <a:lumMod val="50000"/>
                  </a:schemeClr>
                </a:solidFill>
                <a:latin typeface=""/>
              </a:rPr>
              <a:t>Scénario 3</a:t>
            </a:r>
          </a:p>
          <a:p>
            <a:pPr lvl="0">
              <a:defRPr/>
            </a:pPr>
            <a:endParaRPr lang="en-US" sz="3600" b="1" u="sng" dirty="0">
              <a:solidFill>
                <a:schemeClr val="tx2">
                  <a:lumMod val="50000"/>
                </a:schemeClr>
              </a:solidFill>
              <a:latin typeface=""/>
            </a:endParaRPr>
          </a:p>
          <a:p>
            <a:pPr lvl="0">
              <a:defRPr/>
            </a:pPr>
            <a:r>
              <a:rPr lang="fr-CA" sz="3600">
                <a:solidFill>
                  <a:schemeClr val="tx2">
                    <a:lumMod val="50000"/>
                  </a:schemeClr>
                </a:solidFill>
                <a:latin typeface=""/>
              </a:rPr>
              <a:t>Don est un homme de 54 ans qui est séparé de sa femme depuis plus de deux ans et qui n’a pas d’enfant. Il est proche de sa tante et de son oncle qui sont en bonne santé, ont plus de 70 ans et ont aidé à l’élever, ainsi que de son cousin Trevor, âgé de 49 ans, avec qui il a discuté d’une procuration, mais la démarche n’a jamais été entreprise.</a:t>
            </a:r>
          </a:p>
          <a:p>
            <a:pPr lvl="0">
              <a:defRPr/>
            </a:pPr>
            <a:endParaRPr lang="en-US" sz="3600" dirty="0">
              <a:solidFill>
                <a:schemeClr val="tx2">
                  <a:lumMod val="50000"/>
                </a:schemeClr>
              </a:solidFill>
              <a:latin typeface=""/>
            </a:endParaRPr>
          </a:p>
          <a:p>
            <a:pPr lvl="0">
              <a:defRPr/>
            </a:pPr>
            <a:r>
              <a:rPr lang="fr-CA" sz="3600">
                <a:solidFill>
                  <a:schemeClr val="tx2">
                    <a:lumMod val="50000"/>
                  </a:schemeClr>
                </a:solidFill>
                <a:latin typeface=""/>
              </a:rPr>
              <a:t>Au cours d’une opération de routine, une complication survient et Don se retrouve dans le coma. Qui devrait prendre les décisions concernant son plan de traitement?</a:t>
            </a:r>
          </a:p>
          <a:p>
            <a:pPr lvl="0">
              <a:defRPr/>
            </a:pPr>
            <a:endParaRPr lang="en-US" sz="4000" dirty="0">
              <a:solidFill>
                <a:prstClr val="black"/>
              </a:solidFill>
            </a:endParaRPr>
          </a:p>
        </p:txBody>
      </p:sp>
      <p:sp>
        <p:nvSpPr>
          <p:cNvPr id="7" name="TextBox 9"/>
          <p:cNvSpPr txBox="1"/>
          <p:nvPr/>
        </p:nvSpPr>
        <p:spPr>
          <a:xfrm>
            <a:off x="762000" y="383598"/>
            <a:ext cx="16687800" cy="1615827"/>
          </a:xfrm>
          <a:prstGeom prst="rect">
            <a:avLst/>
          </a:prstGeom>
        </p:spPr>
        <p:txBody>
          <a:bodyPr wrap="square" lIns="0" tIns="0" rIns="0" bIns="0" rtlCol="0" anchor="t">
            <a:spAutoFit/>
          </a:bodyPr>
          <a:lstStyle/>
          <a:p>
            <a:pPr algn="ctr">
              <a:lnSpc>
                <a:spcPts val="12599"/>
              </a:lnSpc>
            </a:pPr>
            <a:r>
              <a:rPr lang="fr-CA" sz="6600" dirty="0">
                <a:solidFill>
                  <a:srgbClr val="FFFFFF"/>
                </a:solidFill>
                <a:latin typeface="Montserrat"/>
              </a:rPr>
              <a:t>Qui peut devenir mandataire spécial?</a:t>
            </a:r>
          </a:p>
        </p:txBody>
      </p:sp>
    </p:spTree>
    <p:extLst>
      <p:ext uri="{BB962C8B-B14F-4D97-AF65-F5344CB8AC3E}">
        <p14:creationId xmlns:p14="http://schemas.microsoft.com/office/powerpoint/2010/main" val="20399290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grpSp>
        <p:nvGrpSpPr>
          <p:cNvPr id="2" name="Group 2"/>
          <p:cNvGrpSpPr/>
          <p:nvPr/>
        </p:nvGrpSpPr>
        <p:grpSpPr>
          <a:xfrm>
            <a:off x="-1" y="6724"/>
            <a:ext cx="18288000" cy="3164032"/>
            <a:chOff x="0" y="0"/>
            <a:chExt cx="4816593" cy="833325"/>
          </a:xfrm>
        </p:grpSpPr>
        <p:sp>
          <p:nvSpPr>
            <p:cNvPr id="3" name="Freeform 3"/>
            <p:cNvSpPr/>
            <p:nvPr/>
          </p:nvSpPr>
          <p:spPr>
            <a:xfrm>
              <a:off x="0" y="0"/>
              <a:ext cx="4816592" cy="833325"/>
            </a:xfrm>
            <a:custGeom>
              <a:avLst/>
              <a:gdLst/>
              <a:ahLst/>
              <a:cxnLst/>
              <a:rect l="l" t="t" r="r" b="b"/>
              <a:pathLst>
                <a:path w="4816592" h="833325">
                  <a:moveTo>
                    <a:pt x="0" y="0"/>
                  </a:moveTo>
                  <a:lnTo>
                    <a:pt x="4816592" y="0"/>
                  </a:lnTo>
                  <a:lnTo>
                    <a:pt x="4816592" y="833325"/>
                  </a:lnTo>
                  <a:lnTo>
                    <a:pt x="0" y="833325"/>
                  </a:lnTo>
                  <a:close/>
                </a:path>
              </a:pathLst>
            </a:custGeom>
            <a:solidFill>
              <a:schemeClr val="accent5">
                <a:lumMod val="75000"/>
              </a:schemeClr>
            </a:solidFill>
          </p:spPr>
          <p:txBody>
            <a:bodyPr/>
            <a:lstStyle/>
            <a:p>
              <a:endParaRPr lang="en-US" dirty="0"/>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857422" y="5414530"/>
            <a:ext cx="1659948" cy="1659948"/>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857422" y="7778461"/>
            <a:ext cx="1659948" cy="1659948"/>
          </a:xfrm>
          <a:prstGeom prst="rect">
            <a:avLst/>
          </a:prstGeom>
        </p:spPr>
      </p:pic>
      <p:sp>
        <p:nvSpPr>
          <p:cNvPr id="7" name="TextBox 7"/>
          <p:cNvSpPr txBox="1"/>
          <p:nvPr/>
        </p:nvSpPr>
        <p:spPr>
          <a:xfrm>
            <a:off x="1104082" y="221478"/>
            <a:ext cx="16079837" cy="1409029"/>
          </a:xfrm>
          <a:prstGeom prst="rect">
            <a:avLst/>
          </a:prstGeom>
        </p:spPr>
        <p:txBody>
          <a:bodyPr lIns="0" tIns="0" rIns="0" bIns="0" rtlCol="0" anchor="t">
            <a:spAutoFit/>
          </a:bodyPr>
          <a:lstStyle/>
          <a:p>
            <a:pPr algn="ctr">
              <a:lnSpc>
                <a:spcPts val="11586"/>
              </a:lnSpc>
            </a:pPr>
            <a:r>
              <a:rPr lang="fr-CA" sz="8276">
                <a:solidFill>
                  <a:srgbClr val="FFFFFF"/>
                </a:solidFill>
                <a:latin typeface="Montserrat"/>
              </a:rPr>
              <a:t>Consentement éclairé en matière de soins de santé</a:t>
            </a:r>
          </a:p>
        </p:txBody>
      </p:sp>
      <p:sp>
        <p:nvSpPr>
          <p:cNvPr id="8" name="TextBox 8"/>
          <p:cNvSpPr txBox="1"/>
          <p:nvPr/>
        </p:nvSpPr>
        <p:spPr>
          <a:xfrm>
            <a:off x="-15245" y="3237486"/>
            <a:ext cx="18288000" cy="1313179"/>
          </a:xfrm>
          <a:prstGeom prst="rect">
            <a:avLst/>
          </a:prstGeom>
        </p:spPr>
        <p:txBody>
          <a:bodyPr lIns="0" tIns="0" rIns="0" bIns="0" rtlCol="0" anchor="t">
            <a:spAutoFit/>
          </a:bodyPr>
          <a:lstStyle/>
          <a:p>
            <a:pPr algn="ctr">
              <a:lnSpc>
                <a:spcPts val="5320"/>
              </a:lnSpc>
            </a:pPr>
            <a:r>
              <a:rPr lang="fr-CA" sz="3800" dirty="0">
                <a:solidFill>
                  <a:srgbClr val="205A73"/>
                </a:solidFill>
                <a:latin typeface="Montserrat"/>
              </a:rPr>
              <a:t>Avant toute décision concernant les soins de santé, un fournisseur de soins de santé doit obtenir le consentement éclairé d’une personne apte mentalement pour commencer le traitement. </a:t>
            </a:r>
          </a:p>
        </p:txBody>
      </p:sp>
      <p:sp>
        <p:nvSpPr>
          <p:cNvPr id="9" name="TextBox 9"/>
          <p:cNvSpPr txBox="1"/>
          <p:nvPr/>
        </p:nvSpPr>
        <p:spPr>
          <a:xfrm>
            <a:off x="4198367" y="5620933"/>
            <a:ext cx="12985552" cy="1846659"/>
          </a:xfrm>
          <a:prstGeom prst="rect">
            <a:avLst/>
          </a:prstGeom>
        </p:spPr>
        <p:txBody>
          <a:bodyPr lIns="0" tIns="0" rIns="0" bIns="0" rtlCol="0" anchor="t">
            <a:spAutoFit/>
          </a:bodyPr>
          <a:lstStyle/>
          <a:p>
            <a:pPr>
              <a:lnSpc>
                <a:spcPts val="4759"/>
              </a:lnSpc>
            </a:pPr>
            <a:r>
              <a:rPr lang="fr-CA" sz="3399" dirty="0">
                <a:solidFill>
                  <a:srgbClr val="01364A"/>
                </a:solidFill>
                <a:latin typeface="Montserrat"/>
              </a:rPr>
              <a:t>Le consentement peut être obtenu soit auprès du patient, soit auprès du ou des mandataires spéciaux si le patient est inapte. </a:t>
            </a:r>
          </a:p>
        </p:txBody>
      </p:sp>
      <p:sp>
        <p:nvSpPr>
          <p:cNvPr id="10" name="TextBox 10"/>
          <p:cNvSpPr txBox="1"/>
          <p:nvPr/>
        </p:nvSpPr>
        <p:spPr>
          <a:xfrm>
            <a:off x="4198367" y="7984865"/>
            <a:ext cx="13583029" cy="1180465"/>
          </a:xfrm>
          <a:prstGeom prst="rect">
            <a:avLst/>
          </a:prstGeom>
        </p:spPr>
        <p:txBody>
          <a:bodyPr lIns="0" tIns="0" rIns="0" bIns="0" rtlCol="0" anchor="t">
            <a:spAutoFit/>
          </a:bodyPr>
          <a:lstStyle/>
          <a:p>
            <a:pPr>
              <a:lnSpc>
                <a:spcPts val="4759"/>
              </a:lnSpc>
            </a:pPr>
            <a:r>
              <a:rPr lang="fr-CA" sz="3399" dirty="0">
                <a:solidFill>
                  <a:srgbClr val="01364A"/>
                </a:solidFill>
                <a:latin typeface="Montserrat"/>
              </a:rPr>
              <a:t>La seule exception à l’obligation de consentement pour un fournisseur de soins de santé est le cas d’urgence médicale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pic>
        <p:nvPicPr>
          <p:cNvPr id="2" name="Picture 2"/>
          <p:cNvPicPr>
            <a:picLocks noChangeAspect="1"/>
          </p:cNvPicPr>
          <p:nvPr>
            <a:videoFile r:link="rId1"/>
          </p:nvPr>
        </p:nvPicPr>
        <p:blipFill>
          <a:blip r:embed="rId4"/>
          <a:stretch>
            <a:fillRect/>
          </a:stretch>
        </p:blipFill>
        <p:spPr>
          <a:xfrm>
            <a:off x="1592604" y="737480"/>
            <a:ext cx="15666696" cy="881251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grpSp>
        <p:nvGrpSpPr>
          <p:cNvPr id="2" name="Group 2"/>
          <p:cNvGrpSpPr/>
          <p:nvPr/>
        </p:nvGrpSpPr>
        <p:grpSpPr>
          <a:xfrm>
            <a:off x="2438400" y="3763083"/>
            <a:ext cx="1666495" cy="1666495"/>
            <a:chOff x="0" y="0"/>
            <a:chExt cx="2221993" cy="2221993"/>
          </a:xfrm>
        </p:grpSpPr>
        <p:grpSp>
          <p:nvGrpSpPr>
            <p:cNvPr id="3" name="Group 3"/>
            <p:cNvGrpSpPr/>
            <p:nvPr/>
          </p:nvGrpSpPr>
          <p:grpSpPr>
            <a:xfrm>
              <a:off x="0" y="0"/>
              <a:ext cx="2221993" cy="2221993"/>
              <a:chOff x="0" y="0"/>
              <a:chExt cx="812800" cy="812800"/>
            </a:xfrm>
          </p:grpSpPr>
          <p:sp>
            <p:nvSpPr>
              <p:cNvPr id="4" name="Freeform 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1364A"/>
              </a:solidFill>
            </p:spPr>
            <p:txBody>
              <a:bodyPr/>
              <a:lstStyle/>
              <a:p>
                <a:endParaRPr lang="en-US"/>
              </a:p>
            </p:txBody>
          </p:sp>
          <p:sp>
            <p:nvSpPr>
              <p:cNvPr id="5" name="TextBox 5"/>
              <p:cNvSpPr txBox="1"/>
              <p:nvPr/>
            </p:nvSpPr>
            <p:spPr>
              <a:xfrm>
                <a:off x="76200" y="19050"/>
                <a:ext cx="660400" cy="717550"/>
              </a:xfrm>
              <a:prstGeom prst="rect">
                <a:avLst/>
              </a:prstGeom>
            </p:spPr>
            <p:txBody>
              <a:bodyPr lIns="50800" tIns="50800" rIns="50800" bIns="50800" rtlCol="0" anchor="ctr"/>
              <a:lstStyle/>
              <a:p>
                <a:pPr algn="ctr">
                  <a:lnSpc>
                    <a:spcPts val="4287"/>
                  </a:lnSpc>
                </a:pPr>
                <a:endParaRPr/>
              </a:p>
            </p:txBody>
          </p:sp>
        </p:grpSp>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00967" y="185248"/>
              <a:ext cx="1620059" cy="1851496"/>
            </a:xfrm>
            <a:prstGeom prst="rect">
              <a:avLst/>
            </a:prstGeom>
          </p:spPr>
        </p:pic>
      </p:grpSp>
      <p:grpSp>
        <p:nvGrpSpPr>
          <p:cNvPr id="7" name="Group 7"/>
          <p:cNvGrpSpPr/>
          <p:nvPr/>
        </p:nvGrpSpPr>
        <p:grpSpPr>
          <a:xfrm>
            <a:off x="8466615" y="3704494"/>
            <a:ext cx="1666495" cy="1666495"/>
            <a:chOff x="0" y="0"/>
            <a:chExt cx="2221993" cy="2221993"/>
          </a:xfrm>
        </p:grpSpPr>
        <p:grpSp>
          <p:nvGrpSpPr>
            <p:cNvPr id="8" name="Group 8"/>
            <p:cNvGrpSpPr/>
            <p:nvPr/>
          </p:nvGrpSpPr>
          <p:grpSpPr>
            <a:xfrm>
              <a:off x="0" y="0"/>
              <a:ext cx="2221993" cy="2221993"/>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1364A"/>
              </a:solidFill>
            </p:spPr>
            <p:txBody>
              <a:bodyPr/>
              <a:lstStyle/>
              <a:p>
                <a:endParaRPr lang="en-US"/>
              </a:p>
            </p:txBody>
          </p:sp>
          <p:sp>
            <p:nvSpPr>
              <p:cNvPr id="10" name="TextBox 10"/>
              <p:cNvSpPr txBox="1"/>
              <p:nvPr/>
            </p:nvSpPr>
            <p:spPr>
              <a:xfrm>
                <a:off x="76200" y="19050"/>
                <a:ext cx="660400" cy="717550"/>
              </a:xfrm>
              <a:prstGeom prst="rect">
                <a:avLst/>
              </a:prstGeom>
            </p:spPr>
            <p:txBody>
              <a:bodyPr lIns="50800" tIns="50800" rIns="50800" bIns="50800" rtlCol="0" anchor="ctr"/>
              <a:lstStyle/>
              <a:p>
                <a:pPr algn="ctr">
                  <a:lnSpc>
                    <a:spcPts val="4320"/>
                  </a:lnSpc>
                </a:pPr>
                <a:endParaRPr/>
              </a:p>
            </p:txBody>
          </p:sp>
        </p:grpSp>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64753" y="244807"/>
              <a:ext cx="1492487" cy="1715503"/>
            </a:xfrm>
            <a:prstGeom prst="rect">
              <a:avLst/>
            </a:prstGeom>
          </p:spPr>
        </p:pic>
      </p:grpSp>
      <p:grpSp>
        <p:nvGrpSpPr>
          <p:cNvPr id="12" name="Group 12"/>
          <p:cNvGrpSpPr/>
          <p:nvPr/>
        </p:nvGrpSpPr>
        <p:grpSpPr>
          <a:xfrm>
            <a:off x="14786731" y="3613122"/>
            <a:ext cx="1674288" cy="1674288"/>
            <a:chOff x="0" y="0"/>
            <a:chExt cx="2232384" cy="2232384"/>
          </a:xfrm>
        </p:grpSpPr>
        <p:grpSp>
          <p:nvGrpSpPr>
            <p:cNvPr id="13" name="Group 13"/>
            <p:cNvGrpSpPr/>
            <p:nvPr/>
          </p:nvGrpSpPr>
          <p:grpSpPr>
            <a:xfrm>
              <a:off x="0" y="0"/>
              <a:ext cx="2232384" cy="2232384"/>
              <a:chOff x="0" y="0"/>
              <a:chExt cx="812800" cy="812800"/>
            </a:xfrm>
          </p:grpSpPr>
          <p:sp>
            <p:nvSpPr>
              <p:cNvPr id="14" name="Freeform 1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1364A"/>
              </a:solidFill>
            </p:spPr>
            <p:txBody>
              <a:bodyPr/>
              <a:lstStyle/>
              <a:p>
                <a:endParaRPr lang="en-US"/>
              </a:p>
            </p:txBody>
          </p:sp>
          <p:sp>
            <p:nvSpPr>
              <p:cNvPr id="15" name="TextBox 15"/>
              <p:cNvSpPr txBox="1"/>
              <p:nvPr/>
            </p:nvSpPr>
            <p:spPr>
              <a:xfrm>
                <a:off x="76200" y="19050"/>
                <a:ext cx="660400" cy="717550"/>
              </a:xfrm>
              <a:prstGeom prst="rect">
                <a:avLst/>
              </a:prstGeom>
            </p:spPr>
            <p:txBody>
              <a:bodyPr lIns="50800" tIns="50800" rIns="50800" bIns="50800" rtlCol="0" anchor="ctr"/>
              <a:lstStyle/>
              <a:p>
                <a:pPr algn="ctr">
                  <a:lnSpc>
                    <a:spcPts val="4356"/>
                  </a:lnSpc>
                </a:pPr>
                <a:endParaRPr/>
              </a:p>
            </p:txBody>
          </p:sp>
        </p:grpSp>
        <p:pic>
          <p:nvPicPr>
            <p:cNvPr id="16" name="Picture 1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96802" y="386426"/>
              <a:ext cx="1838780" cy="1459532"/>
            </a:xfrm>
            <a:prstGeom prst="rect">
              <a:avLst/>
            </a:prstGeom>
          </p:spPr>
        </p:pic>
      </p:grpSp>
      <p:sp>
        <p:nvSpPr>
          <p:cNvPr id="17" name="TextBox 17"/>
          <p:cNvSpPr txBox="1"/>
          <p:nvPr/>
        </p:nvSpPr>
        <p:spPr>
          <a:xfrm>
            <a:off x="5320748" y="800100"/>
            <a:ext cx="8090452" cy="1970344"/>
          </a:xfrm>
          <a:prstGeom prst="rect">
            <a:avLst/>
          </a:prstGeom>
        </p:spPr>
        <p:txBody>
          <a:bodyPr wrap="square" lIns="0" tIns="0" rIns="0" bIns="0" rtlCol="0" anchor="t">
            <a:spAutoFit/>
          </a:bodyPr>
          <a:lstStyle/>
          <a:p>
            <a:pPr algn="ctr">
              <a:lnSpc>
                <a:spcPts val="16001"/>
              </a:lnSpc>
              <a:spcBef>
                <a:spcPct val="0"/>
              </a:spcBef>
            </a:pPr>
            <a:r>
              <a:rPr lang="fr-CA" sz="11429">
                <a:solidFill>
                  <a:srgbClr val="205A73"/>
                </a:solidFill>
                <a:latin typeface="Montserrat"/>
              </a:rPr>
              <a:t>Objectifs</a:t>
            </a:r>
          </a:p>
        </p:txBody>
      </p:sp>
      <p:sp>
        <p:nvSpPr>
          <p:cNvPr id="18" name="TextBox 18"/>
          <p:cNvSpPr txBox="1"/>
          <p:nvPr/>
        </p:nvSpPr>
        <p:spPr>
          <a:xfrm>
            <a:off x="515481" y="6371403"/>
            <a:ext cx="5512330" cy="2114550"/>
          </a:xfrm>
          <a:prstGeom prst="rect">
            <a:avLst/>
          </a:prstGeom>
        </p:spPr>
        <p:txBody>
          <a:bodyPr wrap="square" lIns="0" tIns="0" rIns="0" bIns="0" rtlCol="0" anchor="t">
            <a:spAutoFit/>
          </a:bodyPr>
          <a:lstStyle/>
          <a:p>
            <a:pPr algn="ctr">
              <a:lnSpc>
                <a:spcPts val="4200"/>
              </a:lnSpc>
            </a:pPr>
            <a:r>
              <a:rPr lang="fr-CA" sz="3000">
                <a:solidFill>
                  <a:srgbClr val="205A73"/>
                </a:solidFill>
                <a:latin typeface="Canva Sans"/>
              </a:rPr>
              <a:t>Comprendre la planification préalable des soins, les objectifs des soins, et le consentement aux soins de santé en Ontario</a:t>
            </a:r>
          </a:p>
        </p:txBody>
      </p:sp>
      <p:sp>
        <p:nvSpPr>
          <p:cNvPr id="19" name="TextBox 19"/>
          <p:cNvSpPr txBox="1"/>
          <p:nvPr/>
        </p:nvSpPr>
        <p:spPr>
          <a:xfrm>
            <a:off x="6671559" y="6396788"/>
            <a:ext cx="5256609" cy="1615827"/>
          </a:xfrm>
          <a:prstGeom prst="rect">
            <a:avLst/>
          </a:prstGeom>
        </p:spPr>
        <p:txBody>
          <a:bodyPr lIns="0" tIns="0" rIns="0" bIns="0" rtlCol="0" anchor="t">
            <a:spAutoFit/>
          </a:bodyPr>
          <a:lstStyle/>
          <a:p>
            <a:pPr algn="ctr">
              <a:lnSpc>
                <a:spcPts val="4200"/>
              </a:lnSpc>
            </a:pPr>
            <a:r>
              <a:rPr lang="fr-CA" sz="3000" dirty="0">
                <a:solidFill>
                  <a:srgbClr val="205A73"/>
                </a:solidFill>
                <a:latin typeface="Canva Sans"/>
              </a:rPr>
              <a:t>Savoir comment confirmer un mandataire spécial</a:t>
            </a:r>
          </a:p>
          <a:p>
            <a:pPr algn="ctr">
              <a:lnSpc>
                <a:spcPts val="4200"/>
              </a:lnSpc>
            </a:pPr>
            <a:r>
              <a:rPr lang="fr-CA" sz="3000" dirty="0">
                <a:solidFill>
                  <a:srgbClr val="205A73"/>
                </a:solidFill>
                <a:latin typeface="Canva Sans"/>
              </a:rPr>
              <a:t>. </a:t>
            </a:r>
          </a:p>
        </p:txBody>
      </p:sp>
      <p:sp>
        <p:nvSpPr>
          <p:cNvPr id="20" name="TextBox 20"/>
          <p:cNvSpPr txBox="1"/>
          <p:nvPr/>
        </p:nvSpPr>
        <p:spPr>
          <a:xfrm>
            <a:off x="13231452" y="6397441"/>
            <a:ext cx="4784844" cy="1580497"/>
          </a:xfrm>
          <a:prstGeom prst="rect">
            <a:avLst/>
          </a:prstGeom>
        </p:spPr>
        <p:txBody>
          <a:bodyPr wrap="square" lIns="0" tIns="0" rIns="0" bIns="0" rtlCol="0" anchor="t">
            <a:spAutoFit/>
          </a:bodyPr>
          <a:lstStyle/>
          <a:p>
            <a:pPr algn="ctr">
              <a:lnSpc>
                <a:spcPts val="4200"/>
              </a:lnSpc>
            </a:pPr>
            <a:r>
              <a:rPr lang="fr-CA" sz="3000">
                <a:solidFill>
                  <a:srgbClr val="205A73"/>
                </a:solidFill>
                <a:latin typeface="Canva Sans"/>
              </a:rPr>
              <a:t>Avoir la bonne conversation au bon moment avec les bonnes personnes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3" name="Freeform 3"/>
          <p:cNvSpPr/>
          <p:nvPr/>
        </p:nvSpPr>
        <p:spPr>
          <a:xfrm>
            <a:off x="-5" y="0"/>
            <a:ext cx="18288005" cy="2400048"/>
          </a:xfrm>
          <a:custGeom>
            <a:avLst/>
            <a:gdLst/>
            <a:ahLst/>
            <a:cxnLst/>
            <a:rect l="l" t="t" r="r" b="b"/>
            <a:pathLst>
              <a:path w="4816592" h="833325">
                <a:moveTo>
                  <a:pt x="0" y="0"/>
                </a:moveTo>
                <a:lnTo>
                  <a:pt x="4816592" y="0"/>
                </a:lnTo>
                <a:lnTo>
                  <a:pt x="4816592" y="833325"/>
                </a:lnTo>
                <a:lnTo>
                  <a:pt x="0" y="833325"/>
                </a:lnTo>
                <a:close/>
              </a:path>
            </a:pathLst>
          </a:custGeom>
          <a:solidFill>
            <a:srgbClr val="1C8203"/>
          </a:solidFill>
        </p:spPr>
        <p:txBody>
          <a:bodyPr/>
          <a:lstStyle/>
          <a:p>
            <a:endParaRPr lang="en-US" dirty="0"/>
          </a:p>
        </p:txBody>
      </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02915" y="3788240"/>
            <a:ext cx="1659948" cy="1659948"/>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02915" y="5780499"/>
            <a:ext cx="1659948" cy="1659948"/>
          </a:xfrm>
          <a:prstGeom prst="rect">
            <a:avLst/>
          </a:prstGeom>
        </p:spPr>
      </p:pic>
      <p:sp>
        <p:nvSpPr>
          <p:cNvPr id="7" name="TextBox 7"/>
          <p:cNvSpPr txBox="1"/>
          <p:nvPr/>
        </p:nvSpPr>
        <p:spPr>
          <a:xfrm>
            <a:off x="990600" y="452912"/>
            <a:ext cx="15690479" cy="1409029"/>
          </a:xfrm>
          <a:prstGeom prst="rect">
            <a:avLst/>
          </a:prstGeom>
        </p:spPr>
        <p:txBody>
          <a:bodyPr wrap="square" lIns="0" tIns="0" rIns="0" bIns="0" rtlCol="0" anchor="t">
            <a:spAutoFit/>
          </a:bodyPr>
          <a:lstStyle/>
          <a:p>
            <a:pPr algn="ctr">
              <a:lnSpc>
                <a:spcPts val="11586"/>
              </a:lnSpc>
            </a:pPr>
            <a:r>
              <a:rPr lang="fr-CA" sz="8276">
                <a:solidFill>
                  <a:srgbClr val="FFFFFF"/>
                </a:solidFill>
                <a:latin typeface="Montserrat"/>
              </a:rPr>
              <a:t>Aptitude</a:t>
            </a:r>
          </a:p>
        </p:txBody>
      </p:sp>
      <p:sp>
        <p:nvSpPr>
          <p:cNvPr id="8" name="TextBox 8"/>
          <p:cNvSpPr txBox="1"/>
          <p:nvPr/>
        </p:nvSpPr>
        <p:spPr>
          <a:xfrm>
            <a:off x="-5" y="2659069"/>
            <a:ext cx="18288000" cy="611129"/>
          </a:xfrm>
          <a:prstGeom prst="rect">
            <a:avLst/>
          </a:prstGeom>
        </p:spPr>
        <p:txBody>
          <a:bodyPr lIns="0" tIns="0" rIns="0" bIns="0" rtlCol="0" anchor="t">
            <a:spAutoFit/>
          </a:bodyPr>
          <a:lstStyle/>
          <a:p>
            <a:pPr algn="ctr">
              <a:lnSpc>
                <a:spcPts val="5320"/>
              </a:lnSpc>
            </a:pPr>
            <a:r>
              <a:rPr lang="fr-CA" sz="3200">
                <a:solidFill>
                  <a:srgbClr val="205A73"/>
                </a:solidFill>
                <a:latin typeface="Montserrat"/>
              </a:rPr>
              <a:t>Pour qu’un client soit considéré comme étant apte à prendre une décision particulière, il doit pouvoir :</a:t>
            </a:r>
          </a:p>
        </p:txBody>
      </p:sp>
      <p:sp>
        <p:nvSpPr>
          <p:cNvPr id="11" name="TextBox 10">
            <a:extLst>
              <a:ext uri="{FF2B5EF4-FFF2-40B4-BE49-F238E27FC236}">
                <a16:creationId xmlns:a16="http://schemas.microsoft.com/office/drawing/2014/main" id="{BD662B87-1579-5149-7813-96D13FFDCA67}"/>
              </a:ext>
            </a:extLst>
          </p:cNvPr>
          <p:cNvSpPr txBox="1"/>
          <p:nvPr/>
        </p:nvSpPr>
        <p:spPr>
          <a:xfrm>
            <a:off x="2697561" y="4325826"/>
            <a:ext cx="10210800" cy="584775"/>
          </a:xfrm>
          <a:prstGeom prst="rect">
            <a:avLst/>
          </a:prstGeom>
          <a:noFill/>
        </p:spPr>
        <p:txBody>
          <a:bodyPr wrap="square" rtlCol="0">
            <a:spAutoFit/>
          </a:bodyPr>
          <a:lstStyle/>
          <a:p>
            <a:r>
              <a:rPr lang="fr-CA" sz="3200">
                <a:solidFill>
                  <a:srgbClr val="205A73"/>
                </a:solidFill>
                <a:latin typeface="Montserrat"/>
              </a:rPr>
              <a:t>Comprendre les informations pertinentes</a:t>
            </a:r>
          </a:p>
        </p:txBody>
      </p:sp>
      <p:sp>
        <p:nvSpPr>
          <p:cNvPr id="13" name="TextBox 12">
            <a:extLst>
              <a:ext uri="{FF2B5EF4-FFF2-40B4-BE49-F238E27FC236}">
                <a16:creationId xmlns:a16="http://schemas.microsoft.com/office/drawing/2014/main" id="{53BEA47C-52C4-4E76-5FEE-8EE5B9A43804}"/>
              </a:ext>
            </a:extLst>
          </p:cNvPr>
          <p:cNvSpPr txBox="1"/>
          <p:nvPr/>
        </p:nvSpPr>
        <p:spPr>
          <a:xfrm>
            <a:off x="2687396" y="6318085"/>
            <a:ext cx="15590439" cy="584775"/>
          </a:xfrm>
          <a:prstGeom prst="rect">
            <a:avLst/>
          </a:prstGeom>
          <a:noFill/>
        </p:spPr>
        <p:txBody>
          <a:bodyPr wrap="square">
            <a:spAutoFit/>
          </a:bodyPr>
          <a:lstStyle/>
          <a:p>
            <a:r>
              <a:rPr lang="fr-CA" sz="3200">
                <a:solidFill>
                  <a:srgbClr val="205A73"/>
                </a:solidFill>
                <a:latin typeface="Montserrat"/>
              </a:rPr>
              <a:t>Comprendre les conséquences raisonnablement prévisibles d’une action ou d’une absence d’action</a:t>
            </a:r>
          </a:p>
        </p:txBody>
      </p:sp>
      <p:sp>
        <p:nvSpPr>
          <p:cNvPr id="15" name="TextBox 14">
            <a:extLst>
              <a:ext uri="{FF2B5EF4-FFF2-40B4-BE49-F238E27FC236}">
                <a16:creationId xmlns:a16="http://schemas.microsoft.com/office/drawing/2014/main" id="{82A3E30B-1689-1B5B-902B-6DB5C6C57CE1}"/>
              </a:ext>
            </a:extLst>
          </p:cNvPr>
          <p:cNvSpPr txBox="1"/>
          <p:nvPr/>
        </p:nvSpPr>
        <p:spPr>
          <a:xfrm>
            <a:off x="381000" y="8063101"/>
            <a:ext cx="18049235" cy="1569660"/>
          </a:xfrm>
          <a:prstGeom prst="rect">
            <a:avLst/>
          </a:prstGeom>
          <a:noFill/>
        </p:spPr>
        <p:txBody>
          <a:bodyPr wrap="square">
            <a:spAutoFit/>
          </a:bodyPr>
          <a:lstStyle/>
          <a:p>
            <a:r>
              <a:rPr lang="fr-CA" sz="3200">
                <a:solidFill>
                  <a:srgbClr val="205A73"/>
                </a:solidFill>
                <a:latin typeface="Montserrat"/>
              </a:rPr>
              <a:t>* L’aptitude peut varier en fonction du temps et de la décision prise.</a:t>
            </a:r>
          </a:p>
          <a:p>
            <a:endParaRPr lang="en-US" sz="3200" dirty="0">
              <a:solidFill>
                <a:srgbClr val="205A73"/>
              </a:solidFill>
              <a:latin typeface="Montserrat"/>
            </a:endParaRPr>
          </a:p>
          <a:p>
            <a:r>
              <a:rPr lang="fr-CA" sz="3200">
                <a:solidFill>
                  <a:srgbClr val="205A73"/>
                </a:solidFill>
                <a:latin typeface="Montserrat"/>
              </a:rPr>
              <a:t>* L’aptitude ne repose pas sur le résultat d’un examen de l’état mental ou d’un autre test, ni sur un diagnostic.</a:t>
            </a:r>
          </a:p>
        </p:txBody>
      </p:sp>
    </p:spTree>
    <p:extLst>
      <p:ext uri="{BB962C8B-B14F-4D97-AF65-F5344CB8AC3E}">
        <p14:creationId xmlns:p14="http://schemas.microsoft.com/office/powerpoint/2010/main" val="3716841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3" name="Freeform 3"/>
          <p:cNvSpPr/>
          <p:nvPr/>
        </p:nvSpPr>
        <p:spPr>
          <a:xfrm>
            <a:off x="-1" y="0"/>
            <a:ext cx="18287996" cy="2400300"/>
          </a:xfrm>
          <a:custGeom>
            <a:avLst/>
            <a:gdLst/>
            <a:ahLst/>
            <a:cxnLst/>
            <a:rect l="l" t="t" r="r" b="b"/>
            <a:pathLst>
              <a:path w="4816592" h="833325">
                <a:moveTo>
                  <a:pt x="0" y="0"/>
                </a:moveTo>
                <a:lnTo>
                  <a:pt x="4816592" y="0"/>
                </a:lnTo>
                <a:lnTo>
                  <a:pt x="4816592" y="833325"/>
                </a:lnTo>
                <a:lnTo>
                  <a:pt x="0" y="833325"/>
                </a:lnTo>
                <a:close/>
              </a:path>
            </a:pathLst>
          </a:custGeom>
          <a:solidFill>
            <a:srgbClr val="1C8203"/>
          </a:solidFill>
        </p:spPr>
        <p:txBody>
          <a:bodyPr/>
          <a:lstStyle/>
          <a:p>
            <a:endParaRPr lang="en-US" dirty="0"/>
          </a:p>
        </p:txBody>
      </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80586" y="3568736"/>
            <a:ext cx="1659948" cy="1659948"/>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80586" y="6882012"/>
            <a:ext cx="1659948" cy="1659948"/>
          </a:xfrm>
          <a:prstGeom prst="rect">
            <a:avLst/>
          </a:prstGeom>
        </p:spPr>
      </p:pic>
      <p:sp>
        <p:nvSpPr>
          <p:cNvPr id="7" name="TextBox 7"/>
          <p:cNvSpPr txBox="1"/>
          <p:nvPr/>
        </p:nvSpPr>
        <p:spPr>
          <a:xfrm>
            <a:off x="1104076" y="419892"/>
            <a:ext cx="16079837" cy="1409029"/>
          </a:xfrm>
          <a:prstGeom prst="rect">
            <a:avLst/>
          </a:prstGeom>
        </p:spPr>
        <p:txBody>
          <a:bodyPr lIns="0" tIns="0" rIns="0" bIns="0" rtlCol="0" anchor="t">
            <a:spAutoFit/>
          </a:bodyPr>
          <a:lstStyle/>
          <a:p>
            <a:pPr algn="ctr">
              <a:lnSpc>
                <a:spcPts val="11586"/>
              </a:lnSpc>
            </a:pPr>
            <a:r>
              <a:rPr lang="fr-CA" sz="8276">
                <a:solidFill>
                  <a:srgbClr val="FFFFFF"/>
                </a:solidFill>
                <a:latin typeface="Montserrat"/>
              </a:rPr>
              <a:t>Droits de la personne inapte</a:t>
            </a:r>
          </a:p>
        </p:txBody>
      </p:sp>
      <p:sp>
        <p:nvSpPr>
          <p:cNvPr id="8" name="TextBox 8"/>
          <p:cNvSpPr txBox="1"/>
          <p:nvPr/>
        </p:nvSpPr>
        <p:spPr>
          <a:xfrm>
            <a:off x="2140533" y="3984883"/>
            <a:ext cx="15693441" cy="1359346"/>
          </a:xfrm>
          <a:prstGeom prst="rect">
            <a:avLst/>
          </a:prstGeom>
        </p:spPr>
        <p:txBody>
          <a:bodyPr wrap="square" lIns="0" tIns="0" rIns="0" bIns="0" rtlCol="0" anchor="t">
            <a:spAutoFit/>
          </a:bodyPr>
          <a:lstStyle/>
          <a:p>
            <a:pPr algn="ctr">
              <a:lnSpc>
                <a:spcPts val="5320"/>
              </a:lnSpc>
            </a:pPr>
            <a:r>
              <a:rPr lang="fr-CA" sz="3200" dirty="0">
                <a:solidFill>
                  <a:srgbClr val="205A73"/>
                </a:solidFill>
                <a:latin typeface="Montserrat"/>
              </a:rPr>
              <a:t>Doit être informée qu’un mandataire spécial a été désigné pour prendre les décisions qui la concernent.</a:t>
            </a:r>
          </a:p>
        </p:txBody>
      </p:sp>
      <p:sp>
        <p:nvSpPr>
          <p:cNvPr id="15" name="TextBox 14">
            <a:extLst>
              <a:ext uri="{FF2B5EF4-FFF2-40B4-BE49-F238E27FC236}">
                <a16:creationId xmlns:a16="http://schemas.microsoft.com/office/drawing/2014/main" id="{82A3E30B-1689-1B5B-902B-6DB5C6C57CE1}"/>
              </a:ext>
            </a:extLst>
          </p:cNvPr>
          <p:cNvSpPr txBox="1"/>
          <p:nvPr/>
        </p:nvSpPr>
        <p:spPr>
          <a:xfrm>
            <a:off x="2282824" y="6972300"/>
            <a:ext cx="15551151" cy="2062103"/>
          </a:xfrm>
          <a:prstGeom prst="rect">
            <a:avLst/>
          </a:prstGeom>
          <a:noFill/>
        </p:spPr>
        <p:txBody>
          <a:bodyPr wrap="square">
            <a:spAutoFit/>
          </a:bodyPr>
          <a:lstStyle/>
          <a:p>
            <a:r>
              <a:rPr lang="fr-CA" sz="3200" dirty="0">
                <a:solidFill>
                  <a:srgbClr val="205A73"/>
                </a:solidFill>
                <a:latin typeface="Montserrat"/>
              </a:rPr>
              <a:t>Faire appel de la désignation d’un mandataire spécial ou de la constatation de l’inaptitude auprès de la Commission du consentement et de la capacité (CCC). Si nécessaire, elle doit recevoir de l’aide pour présenter un recours auprès de la CCC.</a:t>
            </a:r>
          </a:p>
        </p:txBody>
      </p:sp>
    </p:spTree>
    <p:extLst>
      <p:ext uri="{BB962C8B-B14F-4D97-AF65-F5344CB8AC3E}">
        <p14:creationId xmlns:p14="http://schemas.microsoft.com/office/powerpoint/2010/main" val="21280321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3" name="Freeform 3"/>
          <p:cNvSpPr/>
          <p:nvPr/>
        </p:nvSpPr>
        <p:spPr>
          <a:xfrm>
            <a:off x="-1" y="6724"/>
            <a:ext cx="18287996" cy="2393576"/>
          </a:xfrm>
          <a:custGeom>
            <a:avLst/>
            <a:gdLst/>
            <a:ahLst/>
            <a:cxnLst/>
            <a:rect l="l" t="t" r="r" b="b"/>
            <a:pathLst>
              <a:path w="4816592" h="833325">
                <a:moveTo>
                  <a:pt x="0" y="0"/>
                </a:moveTo>
                <a:lnTo>
                  <a:pt x="4816592" y="0"/>
                </a:lnTo>
                <a:lnTo>
                  <a:pt x="4816592" y="833325"/>
                </a:lnTo>
                <a:lnTo>
                  <a:pt x="0" y="833325"/>
                </a:lnTo>
                <a:close/>
              </a:path>
            </a:pathLst>
          </a:custGeom>
          <a:solidFill>
            <a:srgbClr val="1C8203"/>
          </a:solidFill>
        </p:spPr>
        <p:txBody>
          <a:bodyPr/>
          <a:lstStyle/>
          <a:p>
            <a:endParaRPr lang="en-US" dirty="0"/>
          </a:p>
        </p:txBody>
      </p:sp>
      <p:sp>
        <p:nvSpPr>
          <p:cNvPr id="7" name="TextBox 7"/>
          <p:cNvSpPr txBox="1"/>
          <p:nvPr/>
        </p:nvSpPr>
        <p:spPr>
          <a:xfrm>
            <a:off x="1104076" y="419892"/>
            <a:ext cx="16079837" cy="1340110"/>
          </a:xfrm>
          <a:prstGeom prst="rect">
            <a:avLst/>
          </a:prstGeom>
        </p:spPr>
        <p:txBody>
          <a:bodyPr lIns="0" tIns="0" rIns="0" bIns="0" rtlCol="0" anchor="t">
            <a:spAutoFit/>
          </a:bodyPr>
          <a:lstStyle/>
          <a:p>
            <a:pPr algn="ctr">
              <a:lnSpc>
                <a:spcPts val="11586"/>
              </a:lnSpc>
            </a:pPr>
            <a:r>
              <a:rPr lang="fr-CA" sz="7200" dirty="0">
                <a:solidFill>
                  <a:srgbClr val="FFFFFF"/>
                </a:solidFill>
                <a:latin typeface="Montserrat"/>
              </a:rPr>
              <a:t>Présenter une demande à la CCC</a:t>
            </a:r>
          </a:p>
        </p:txBody>
      </p:sp>
      <p:graphicFrame>
        <p:nvGraphicFramePr>
          <p:cNvPr id="9" name="Diagram 8">
            <a:extLst>
              <a:ext uri="{FF2B5EF4-FFF2-40B4-BE49-F238E27FC236}">
                <a16:creationId xmlns:a16="http://schemas.microsoft.com/office/drawing/2014/main" id="{8FB73D5A-8E33-8A23-6FFB-3DAC26B5E968}"/>
              </a:ext>
            </a:extLst>
          </p:cNvPr>
          <p:cNvGraphicFramePr/>
          <p:nvPr>
            <p:extLst>
              <p:ext uri="{D42A27DB-BD31-4B8C-83A1-F6EECF244321}">
                <p14:modId xmlns:p14="http://schemas.microsoft.com/office/powerpoint/2010/main" val="2003793816"/>
              </p:ext>
            </p:extLst>
          </p:nvPr>
        </p:nvGraphicFramePr>
        <p:xfrm>
          <a:off x="2857494" y="2242089"/>
          <a:ext cx="12573000" cy="25544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Box 10">
            <a:extLst>
              <a:ext uri="{FF2B5EF4-FFF2-40B4-BE49-F238E27FC236}">
                <a16:creationId xmlns:a16="http://schemas.microsoft.com/office/drawing/2014/main" id="{1069A5C2-C49B-A415-B240-9A81A81536E4}"/>
              </a:ext>
            </a:extLst>
          </p:cNvPr>
          <p:cNvSpPr txBox="1"/>
          <p:nvPr/>
        </p:nvSpPr>
        <p:spPr>
          <a:xfrm>
            <a:off x="1449658" y="2876172"/>
            <a:ext cx="16152541" cy="1569660"/>
          </a:xfrm>
          <a:prstGeom prst="rect">
            <a:avLst/>
          </a:prstGeom>
          <a:noFill/>
        </p:spPr>
        <p:txBody>
          <a:bodyPr wrap="square" rtlCol="0">
            <a:spAutoFit/>
          </a:bodyPr>
          <a:lstStyle/>
          <a:p>
            <a:r>
              <a:rPr lang="fr-CA" sz="3200" dirty="0">
                <a:solidFill>
                  <a:srgbClr val="205A73"/>
                </a:solidFill>
                <a:latin typeface="Montserrat"/>
              </a:rPr>
              <a:t>Un client présente une demande pour les raisons suivantes :</a:t>
            </a:r>
          </a:p>
          <a:p>
            <a:pPr marL="457200" indent="-457200">
              <a:buFont typeface="Arial" panose="020B0604020202020204" pitchFamily="34" charset="0"/>
              <a:buChar char="•"/>
            </a:pPr>
            <a:r>
              <a:rPr lang="fr-CA" sz="3200" dirty="0">
                <a:solidFill>
                  <a:srgbClr val="205A73"/>
                </a:solidFill>
                <a:latin typeface="Montserrat"/>
              </a:rPr>
              <a:t>Contester le constat d’incapacité (Formulaire A)</a:t>
            </a:r>
          </a:p>
          <a:p>
            <a:pPr marL="457200" indent="-457200">
              <a:buFont typeface="Arial" panose="020B0604020202020204" pitchFamily="34" charset="0"/>
              <a:buChar char="•"/>
            </a:pPr>
            <a:r>
              <a:rPr lang="fr-CA" sz="3200" dirty="0">
                <a:solidFill>
                  <a:srgbClr val="205A73"/>
                </a:solidFill>
                <a:latin typeface="Montserrat"/>
              </a:rPr>
              <a:t>Contester ou modifier la désignation d’un mandataire spécial (Formulaire B)</a:t>
            </a:r>
          </a:p>
        </p:txBody>
      </p:sp>
      <p:sp>
        <p:nvSpPr>
          <p:cNvPr id="5" name="TextBox 4">
            <a:extLst>
              <a:ext uri="{FF2B5EF4-FFF2-40B4-BE49-F238E27FC236}">
                <a16:creationId xmlns:a16="http://schemas.microsoft.com/office/drawing/2014/main" id="{A4FCBF89-87D6-A8E7-4F8F-97C10757F067}"/>
              </a:ext>
            </a:extLst>
          </p:cNvPr>
          <p:cNvSpPr txBox="1"/>
          <p:nvPr/>
        </p:nvSpPr>
        <p:spPr>
          <a:xfrm>
            <a:off x="1449659" y="5415444"/>
            <a:ext cx="16152540" cy="1569660"/>
          </a:xfrm>
          <a:prstGeom prst="rect">
            <a:avLst/>
          </a:prstGeom>
          <a:noFill/>
        </p:spPr>
        <p:txBody>
          <a:bodyPr wrap="square" rtlCol="0">
            <a:spAutoFit/>
          </a:bodyPr>
          <a:lstStyle/>
          <a:p>
            <a:r>
              <a:rPr lang="fr-CA" sz="3200" dirty="0">
                <a:solidFill>
                  <a:srgbClr val="205A73"/>
                </a:solidFill>
                <a:latin typeface="Montserrat"/>
              </a:rPr>
              <a:t>Un mandataire présente une demande pour les raisons suivantes :</a:t>
            </a:r>
          </a:p>
          <a:p>
            <a:pPr marL="457200" indent="-457200">
              <a:buFont typeface="Arial" panose="020B0604020202020204" pitchFamily="34" charset="0"/>
              <a:buChar char="•"/>
            </a:pPr>
            <a:r>
              <a:rPr lang="fr-CA" sz="3200" dirty="0">
                <a:solidFill>
                  <a:srgbClr val="205A73"/>
                </a:solidFill>
                <a:latin typeface="Montserrat"/>
              </a:rPr>
              <a:t>Clarifier la pertinence des souhaits précédemment exprimés (Formulaire D)</a:t>
            </a:r>
          </a:p>
          <a:p>
            <a:pPr marL="457200" indent="-457200">
              <a:buFont typeface="Arial" panose="020B0604020202020204" pitchFamily="34" charset="0"/>
              <a:buChar char="•"/>
            </a:pPr>
            <a:r>
              <a:rPr lang="fr-CA" sz="3200" dirty="0">
                <a:solidFill>
                  <a:srgbClr val="205A73"/>
                </a:solidFill>
                <a:latin typeface="Montserrat"/>
              </a:rPr>
              <a:t>Déroger aux souhaits précédemment exprimés (Formulaire E)</a:t>
            </a:r>
          </a:p>
        </p:txBody>
      </p:sp>
      <p:sp>
        <p:nvSpPr>
          <p:cNvPr id="6" name="TextBox 5">
            <a:extLst>
              <a:ext uri="{FF2B5EF4-FFF2-40B4-BE49-F238E27FC236}">
                <a16:creationId xmlns:a16="http://schemas.microsoft.com/office/drawing/2014/main" id="{5630BDD7-22B4-53CA-BF84-4893CF9EAD66}"/>
              </a:ext>
            </a:extLst>
          </p:cNvPr>
          <p:cNvSpPr txBox="1"/>
          <p:nvPr/>
        </p:nvSpPr>
        <p:spPr>
          <a:xfrm>
            <a:off x="1449659" y="7908945"/>
            <a:ext cx="15734254" cy="1846659"/>
          </a:xfrm>
          <a:prstGeom prst="rect">
            <a:avLst/>
          </a:prstGeom>
          <a:noFill/>
        </p:spPr>
        <p:txBody>
          <a:bodyPr wrap="square" rtlCol="0">
            <a:spAutoFit/>
          </a:bodyPr>
          <a:lstStyle/>
          <a:p>
            <a:r>
              <a:rPr lang="fr-CA" sz="3200" dirty="0">
                <a:solidFill>
                  <a:srgbClr val="205A73"/>
                </a:solidFill>
                <a:latin typeface="Montserrat"/>
              </a:rPr>
              <a:t>Un professionnel de la santé présente une demande pour la raison suivante :</a:t>
            </a:r>
          </a:p>
          <a:p>
            <a:pPr marL="457200" indent="-457200">
              <a:buFont typeface="Arial" panose="020B0604020202020204" pitchFamily="34" charset="0"/>
              <a:buChar char="•"/>
            </a:pPr>
            <a:r>
              <a:rPr lang="fr-CA" sz="3200" dirty="0">
                <a:solidFill>
                  <a:srgbClr val="205A73"/>
                </a:solidFill>
                <a:latin typeface="Montserrat"/>
              </a:rPr>
              <a:t>Déterminer si le mandataire spécial s’acquitte de ses responsabilités (Formulaire G)</a:t>
            </a:r>
          </a:p>
          <a:p>
            <a:endParaRPr lang="en-US" dirty="0"/>
          </a:p>
        </p:txBody>
      </p:sp>
    </p:spTree>
    <p:extLst>
      <p:ext uri="{BB962C8B-B14F-4D97-AF65-F5344CB8AC3E}">
        <p14:creationId xmlns:p14="http://schemas.microsoft.com/office/powerpoint/2010/main" val="8304536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3" name="Freeform 3"/>
          <p:cNvSpPr/>
          <p:nvPr/>
        </p:nvSpPr>
        <p:spPr>
          <a:xfrm>
            <a:off x="-1" y="6724"/>
            <a:ext cx="18287996" cy="2393576"/>
          </a:xfrm>
          <a:custGeom>
            <a:avLst/>
            <a:gdLst/>
            <a:ahLst/>
            <a:cxnLst/>
            <a:rect l="l" t="t" r="r" b="b"/>
            <a:pathLst>
              <a:path w="4816592" h="833325">
                <a:moveTo>
                  <a:pt x="0" y="0"/>
                </a:moveTo>
                <a:lnTo>
                  <a:pt x="4816592" y="0"/>
                </a:lnTo>
                <a:lnTo>
                  <a:pt x="4816592" y="833325"/>
                </a:lnTo>
                <a:lnTo>
                  <a:pt x="0" y="833325"/>
                </a:lnTo>
                <a:close/>
              </a:path>
            </a:pathLst>
          </a:custGeom>
          <a:solidFill>
            <a:srgbClr val="1C8203"/>
          </a:solidFill>
        </p:spPr>
        <p:txBody>
          <a:bodyPr/>
          <a:lstStyle/>
          <a:p>
            <a:endParaRPr lang="en-US" dirty="0"/>
          </a:p>
        </p:txBody>
      </p:sp>
      <p:sp>
        <p:nvSpPr>
          <p:cNvPr id="7" name="TextBox 7"/>
          <p:cNvSpPr txBox="1"/>
          <p:nvPr/>
        </p:nvSpPr>
        <p:spPr>
          <a:xfrm>
            <a:off x="1104076" y="419892"/>
            <a:ext cx="16079837" cy="1409029"/>
          </a:xfrm>
          <a:prstGeom prst="rect">
            <a:avLst/>
          </a:prstGeom>
        </p:spPr>
        <p:txBody>
          <a:bodyPr lIns="0" tIns="0" rIns="0" bIns="0" rtlCol="0" anchor="t">
            <a:spAutoFit/>
          </a:bodyPr>
          <a:lstStyle/>
          <a:p>
            <a:pPr algn="ctr">
              <a:lnSpc>
                <a:spcPts val="11586"/>
              </a:lnSpc>
            </a:pPr>
            <a:r>
              <a:rPr lang="fr-CA" sz="8276">
                <a:solidFill>
                  <a:srgbClr val="FFFFFF"/>
                </a:solidFill>
                <a:latin typeface="Montserrat"/>
              </a:rPr>
              <a:t>Processus à la CCC</a:t>
            </a:r>
          </a:p>
        </p:txBody>
      </p:sp>
      <p:graphicFrame>
        <p:nvGraphicFramePr>
          <p:cNvPr id="9" name="Diagram 8">
            <a:extLst>
              <a:ext uri="{FF2B5EF4-FFF2-40B4-BE49-F238E27FC236}">
                <a16:creationId xmlns:a16="http://schemas.microsoft.com/office/drawing/2014/main" id="{8FB73D5A-8E33-8A23-6FFB-3DAC26B5E968}"/>
              </a:ext>
            </a:extLst>
          </p:cNvPr>
          <p:cNvGraphicFramePr/>
          <p:nvPr>
            <p:extLst>
              <p:ext uri="{D42A27DB-BD31-4B8C-83A1-F6EECF244321}">
                <p14:modId xmlns:p14="http://schemas.microsoft.com/office/powerpoint/2010/main" val="3401962868"/>
              </p:ext>
            </p:extLst>
          </p:nvPr>
        </p:nvGraphicFramePr>
        <p:xfrm>
          <a:off x="2857494" y="2242089"/>
          <a:ext cx="12573000" cy="25544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Box 10">
            <a:extLst>
              <a:ext uri="{FF2B5EF4-FFF2-40B4-BE49-F238E27FC236}">
                <a16:creationId xmlns:a16="http://schemas.microsoft.com/office/drawing/2014/main" id="{1069A5C2-C49B-A415-B240-9A81A81536E4}"/>
              </a:ext>
            </a:extLst>
          </p:cNvPr>
          <p:cNvSpPr txBox="1"/>
          <p:nvPr/>
        </p:nvSpPr>
        <p:spPr>
          <a:xfrm>
            <a:off x="278675" y="4405436"/>
            <a:ext cx="17983194" cy="6001643"/>
          </a:xfrm>
          <a:prstGeom prst="rect">
            <a:avLst/>
          </a:prstGeom>
          <a:noFill/>
        </p:spPr>
        <p:txBody>
          <a:bodyPr wrap="square" rtlCol="0">
            <a:spAutoFit/>
          </a:bodyPr>
          <a:lstStyle/>
          <a:p>
            <a:r>
              <a:rPr lang="fr-CA" sz="3200" dirty="0">
                <a:solidFill>
                  <a:srgbClr val="205A73"/>
                </a:solidFill>
                <a:latin typeface="Montserrat"/>
              </a:rPr>
              <a:t>La CCC est un organisme indépendant du gouvernement provincial.</a:t>
            </a:r>
          </a:p>
          <a:p>
            <a:endParaRPr lang="en-US" sz="3200" dirty="0">
              <a:solidFill>
                <a:srgbClr val="205A73"/>
              </a:solidFill>
              <a:latin typeface="Montserrat"/>
            </a:endParaRPr>
          </a:p>
          <a:p>
            <a:r>
              <a:rPr lang="fr-CA" sz="3200" dirty="0">
                <a:solidFill>
                  <a:srgbClr val="205A73"/>
                </a:solidFill>
                <a:latin typeface="Montserrat"/>
              </a:rPr>
              <a:t>Chaque partie peut assister à l’audience et y inviter qui elle veut. Les audiences doivent avoir lieu dans les 7 jours suivant la demande.</a:t>
            </a:r>
          </a:p>
          <a:p>
            <a:endParaRPr lang="en-US" sz="3200" dirty="0">
              <a:solidFill>
                <a:srgbClr val="205A73"/>
              </a:solidFill>
              <a:latin typeface="Montserrat"/>
            </a:endParaRPr>
          </a:p>
          <a:p>
            <a:r>
              <a:rPr lang="fr-CA" sz="3200" dirty="0">
                <a:solidFill>
                  <a:srgbClr val="205A73"/>
                </a:solidFill>
                <a:latin typeface="Montserrat"/>
              </a:rPr>
              <a:t>Chaque partie peut avoir un avocat, appeler des témoins et apporter des documents. Chaque partie et les membres de la Commission posent des questions à chaque témoin.</a:t>
            </a:r>
          </a:p>
          <a:p>
            <a:endParaRPr lang="en-US" sz="3200" dirty="0">
              <a:solidFill>
                <a:srgbClr val="205A73"/>
              </a:solidFill>
              <a:latin typeface="Montserrat"/>
            </a:endParaRPr>
          </a:p>
          <a:p>
            <a:r>
              <a:rPr lang="fr-CA" sz="3200" dirty="0">
                <a:solidFill>
                  <a:srgbClr val="205A73"/>
                </a:solidFill>
                <a:latin typeface="Montserrat"/>
              </a:rPr>
              <a:t>La Commission se réunit à huis clos pour prendre sa décision, qui est publiée dans un délai d’un jour. Chacune des parties peut faire appel de la décision de la Commission devant la Cour supérieure de justice.</a:t>
            </a:r>
          </a:p>
        </p:txBody>
      </p:sp>
    </p:spTree>
    <p:extLst>
      <p:ext uri="{BB962C8B-B14F-4D97-AF65-F5344CB8AC3E}">
        <p14:creationId xmlns:p14="http://schemas.microsoft.com/office/powerpoint/2010/main" val="5963942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3" name="Freeform 3"/>
          <p:cNvSpPr/>
          <p:nvPr/>
        </p:nvSpPr>
        <p:spPr>
          <a:xfrm>
            <a:off x="-1" y="6724"/>
            <a:ext cx="18287996" cy="2393576"/>
          </a:xfrm>
          <a:custGeom>
            <a:avLst/>
            <a:gdLst/>
            <a:ahLst/>
            <a:cxnLst/>
            <a:rect l="l" t="t" r="r" b="b"/>
            <a:pathLst>
              <a:path w="4816592" h="833325">
                <a:moveTo>
                  <a:pt x="0" y="0"/>
                </a:moveTo>
                <a:lnTo>
                  <a:pt x="4816592" y="0"/>
                </a:lnTo>
                <a:lnTo>
                  <a:pt x="4816592" y="833325"/>
                </a:lnTo>
                <a:lnTo>
                  <a:pt x="0" y="833325"/>
                </a:lnTo>
                <a:close/>
              </a:path>
            </a:pathLst>
          </a:custGeom>
          <a:solidFill>
            <a:srgbClr val="1C8203"/>
          </a:solidFill>
        </p:spPr>
        <p:txBody>
          <a:bodyPr/>
          <a:lstStyle/>
          <a:p>
            <a:endParaRPr lang="en-US" dirty="0"/>
          </a:p>
        </p:txBody>
      </p:sp>
      <p:sp>
        <p:nvSpPr>
          <p:cNvPr id="7" name="TextBox 7"/>
          <p:cNvSpPr txBox="1"/>
          <p:nvPr/>
        </p:nvSpPr>
        <p:spPr>
          <a:xfrm>
            <a:off x="1104076" y="419892"/>
            <a:ext cx="16079837" cy="1321452"/>
          </a:xfrm>
          <a:prstGeom prst="rect">
            <a:avLst/>
          </a:prstGeom>
        </p:spPr>
        <p:txBody>
          <a:bodyPr lIns="0" tIns="0" rIns="0" bIns="0" rtlCol="0" anchor="t">
            <a:spAutoFit/>
          </a:bodyPr>
          <a:lstStyle/>
          <a:p>
            <a:pPr algn="ctr">
              <a:lnSpc>
                <a:spcPts val="11586"/>
              </a:lnSpc>
            </a:pPr>
            <a:r>
              <a:rPr lang="fr-CA" sz="6600" dirty="0">
                <a:solidFill>
                  <a:srgbClr val="FFFFFF"/>
                </a:solidFill>
                <a:latin typeface="Montserrat"/>
              </a:rPr>
              <a:t>Conflits liés aux mandataires spéciaux</a:t>
            </a:r>
          </a:p>
        </p:txBody>
      </p:sp>
      <p:sp>
        <p:nvSpPr>
          <p:cNvPr id="11" name="TextBox 10">
            <a:extLst>
              <a:ext uri="{FF2B5EF4-FFF2-40B4-BE49-F238E27FC236}">
                <a16:creationId xmlns:a16="http://schemas.microsoft.com/office/drawing/2014/main" id="{1069A5C2-C49B-A415-B240-9A81A81536E4}"/>
              </a:ext>
            </a:extLst>
          </p:cNvPr>
          <p:cNvSpPr txBox="1"/>
          <p:nvPr/>
        </p:nvSpPr>
        <p:spPr>
          <a:xfrm>
            <a:off x="2819400" y="4000500"/>
            <a:ext cx="15852964" cy="5509200"/>
          </a:xfrm>
          <a:prstGeom prst="rect">
            <a:avLst/>
          </a:prstGeom>
          <a:noFill/>
        </p:spPr>
        <p:txBody>
          <a:bodyPr wrap="square" rtlCol="0">
            <a:spAutoFit/>
          </a:bodyPr>
          <a:lstStyle/>
          <a:p>
            <a:r>
              <a:rPr lang="fr-CA" sz="3200" dirty="0">
                <a:solidFill>
                  <a:srgbClr val="205A73"/>
                </a:solidFill>
                <a:latin typeface="Montserrat"/>
              </a:rPr>
              <a:t>Lorsqu’un mandataire spécial n’agit pas dans l’intérêt supérieur d’une personne inapte </a:t>
            </a:r>
          </a:p>
          <a:p>
            <a:pPr marL="457200" indent="-457200">
              <a:buFont typeface="Arial" panose="020B0604020202020204" pitchFamily="34" charset="0"/>
              <a:buChar char="•"/>
            </a:pPr>
            <a:r>
              <a:rPr lang="fr-CA" sz="3200" dirty="0">
                <a:solidFill>
                  <a:srgbClr val="205A73"/>
                </a:solidFill>
                <a:latin typeface="Montserrat"/>
              </a:rPr>
              <a:t>Une demande peut être présentée à la Commission de consentement et de capacité.</a:t>
            </a:r>
          </a:p>
          <a:p>
            <a:endParaRPr lang="en-US" sz="3200" dirty="0">
              <a:solidFill>
                <a:srgbClr val="205A73"/>
              </a:solidFill>
              <a:latin typeface="Montserrat"/>
            </a:endParaRPr>
          </a:p>
          <a:p>
            <a:endParaRPr lang="en-US" sz="3200" dirty="0">
              <a:solidFill>
                <a:srgbClr val="205A73"/>
              </a:solidFill>
              <a:latin typeface="Montserrat"/>
            </a:endParaRPr>
          </a:p>
          <a:p>
            <a:r>
              <a:rPr lang="fr-CA" sz="3200" dirty="0">
                <a:solidFill>
                  <a:srgbClr val="205A73"/>
                </a:solidFill>
                <a:latin typeface="Montserrat"/>
              </a:rPr>
              <a:t>Lorsque les mandataires spéciaux ne parviennent pas à s’entendre sur les options de traitement</a:t>
            </a:r>
          </a:p>
          <a:p>
            <a:pPr marL="457200" indent="-457200">
              <a:buFont typeface="Arial" panose="020B0604020202020204" pitchFamily="34" charset="0"/>
              <a:buChar char="•"/>
            </a:pPr>
            <a:r>
              <a:rPr lang="fr-CA" sz="3200" dirty="0">
                <a:solidFill>
                  <a:srgbClr val="205A73"/>
                </a:solidFill>
                <a:latin typeface="Montserrat"/>
              </a:rPr>
              <a:t>Il peut être demandé à un tuteur ou à un curateur public de prendre une décision à la place des mandataires</a:t>
            </a:r>
          </a:p>
          <a:p>
            <a:endParaRPr lang="en-US" sz="3200" dirty="0">
              <a:solidFill>
                <a:srgbClr val="205A73"/>
              </a:solidFill>
              <a:latin typeface="Montserrat"/>
            </a:endParaRPr>
          </a:p>
        </p:txBody>
      </p:sp>
      <p:pic>
        <p:nvPicPr>
          <p:cNvPr id="2" name="Picture 5">
            <a:extLst>
              <a:ext uri="{FF2B5EF4-FFF2-40B4-BE49-F238E27FC236}">
                <a16:creationId xmlns:a16="http://schemas.microsoft.com/office/drawing/2014/main" id="{C731F033-69B1-ED85-3D28-D8266324BC4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18893" y="3764321"/>
            <a:ext cx="1659948" cy="1659948"/>
          </a:xfrm>
          <a:prstGeom prst="rect">
            <a:avLst/>
          </a:prstGeom>
        </p:spPr>
      </p:pic>
      <p:pic>
        <p:nvPicPr>
          <p:cNvPr id="4" name="Picture 6">
            <a:extLst>
              <a:ext uri="{FF2B5EF4-FFF2-40B4-BE49-F238E27FC236}">
                <a16:creationId xmlns:a16="http://schemas.microsoft.com/office/drawing/2014/main" id="{AD186C38-7636-06CE-5930-C01DC1E74CD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18893" y="6667500"/>
            <a:ext cx="1659948" cy="1659948"/>
          </a:xfrm>
          <a:prstGeom prst="rect">
            <a:avLst/>
          </a:prstGeom>
        </p:spPr>
      </p:pic>
    </p:spTree>
    <p:extLst>
      <p:ext uri="{BB962C8B-B14F-4D97-AF65-F5344CB8AC3E}">
        <p14:creationId xmlns:p14="http://schemas.microsoft.com/office/powerpoint/2010/main" val="28196053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3" name="Freeform 3"/>
          <p:cNvSpPr/>
          <p:nvPr/>
        </p:nvSpPr>
        <p:spPr>
          <a:xfrm>
            <a:off x="-1" y="-190500"/>
            <a:ext cx="18287996" cy="2286000"/>
          </a:xfrm>
          <a:custGeom>
            <a:avLst/>
            <a:gdLst/>
            <a:ahLst/>
            <a:cxnLst/>
            <a:rect l="l" t="t" r="r" b="b"/>
            <a:pathLst>
              <a:path w="4816592" h="833325">
                <a:moveTo>
                  <a:pt x="0" y="0"/>
                </a:moveTo>
                <a:lnTo>
                  <a:pt x="4816592" y="0"/>
                </a:lnTo>
                <a:lnTo>
                  <a:pt x="4816592" y="833325"/>
                </a:lnTo>
                <a:lnTo>
                  <a:pt x="0" y="833325"/>
                </a:lnTo>
                <a:close/>
              </a:path>
            </a:pathLst>
          </a:custGeom>
          <a:solidFill>
            <a:srgbClr val="1C8203"/>
          </a:solidFill>
        </p:spPr>
        <p:txBody>
          <a:bodyPr/>
          <a:lstStyle/>
          <a:p>
            <a:endParaRPr lang="en-US" dirty="0"/>
          </a:p>
        </p:txBody>
      </p:sp>
      <p:sp>
        <p:nvSpPr>
          <p:cNvPr id="7" name="TextBox 7"/>
          <p:cNvSpPr txBox="1"/>
          <p:nvPr/>
        </p:nvSpPr>
        <p:spPr>
          <a:xfrm>
            <a:off x="1073596" y="340941"/>
            <a:ext cx="16079837" cy="1409029"/>
          </a:xfrm>
          <a:prstGeom prst="rect">
            <a:avLst/>
          </a:prstGeom>
        </p:spPr>
        <p:txBody>
          <a:bodyPr lIns="0" tIns="0" rIns="0" bIns="0" rtlCol="0" anchor="t">
            <a:spAutoFit/>
          </a:bodyPr>
          <a:lstStyle/>
          <a:p>
            <a:pPr algn="ctr">
              <a:lnSpc>
                <a:spcPts val="11586"/>
              </a:lnSpc>
            </a:pPr>
            <a:r>
              <a:rPr lang="fr-CA" sz="8276">
                <a:solidFill>
                  <a:srgbClr val="FFFFFF"/>
                </a:solidFill>
                <a:latin typeface="Montserrat"/>
              </a:rPr>
              <a:t>Norme relative à l’intérêt supérieur</a:t>
            </a:r>
          </a:p>
        </p:txBody>
      </p:sp>
      <p:sp>
        <p:nvSpPr>
          <p:cNvPr id="11" name="TextBox 10">
            <a:extLst>
              <a:ext uri="{FF2B5EF4-FFF2-40B4-BE49-F238E27FC236}">
                <a16:creationId xmlns:a16="http://schemas.microsoft.com/office/drawing/2014/main" id="{1069A5C2-C49B-A415-B240-9A81A81536E4}"/>
              </a:ext>
            </a:extLst>
          </p:cNvPr>
          <p:cNvSpPr txBox="1"/>
          <p:nvPr/>
        </p:nvSpPr>
        <p:spPr>
          <a:xfrm>
            <a:off x="996552" y="3280689"/>
            <a:ext cx="15852964" cy="4832092"/>
          </a:xfrm>
          <a:prstGeom prst="rect">
            <a:avLst/>
          </a:prstGeom>
          <a:noFill/>
        </p:spPr>
        <p:txBody>
          <a:bodyPr wrap="square" rtlCol="0">
            <a:spAutoFit/>
          </a:bodyPr>
          <a:lstStyle/>
          <a:p>
            <a:pPr marL="514350" indent="-514350">
              <a:buFont typeface="+mj-lt"/>
              <a:buAutoNum type="arabicPeriod"/>
            </a:pPr>
            <a:r>
              <a:rPr lang="fr-CA" sz="2800">
                <a:solidFill>
                  <a:srgbClr val="205A73"/>
                </a:solidFill>
                <a:latin typeface="Montserrat"/>
              </a:rPr>
              <a:t>Quelles sont les valeurs et les croyances connues de la personne?</a:t>
            </a:r>
          </a:p>
          <a:p>
            <a:pPr marL="514350" indent="-514350">
              <a:buFont typeface="+mj-lt"/>
              <a:buAutoNum type="arabicPeriod"/>
            </a:pPr>
            <a:endParaRPr lang="en-US" sz="2800" dirty="0">
              <a:solidFill>
                <a:srgbClr val="205A73"/>
              </a:solidFill>
              <a:latin typeface="Montserrat"/>
            </a:endParaRPr>
          </a:p>
          <a:p>
            <a:pPr marL="514350" indent="-514350">
              <a:buFont typeface="+mj-lt"/>
              <a:buAutoNum type="arabicPeriod"/>
            </a:pPr>
            <a:r>
              <a:rPr lang="fr-CA" sz="2800">
                <a:solidFill>
                  <a:srgbClr val="205A73"/>
                </a:solidFill>
                <a:latin typeface="Montserrat"/>
              </a:rPr>
              <a:t>Le traitement améliorera-t-il l’état, préviendra-t-il la détérioration ou réduira-t-il l’étendue ou la vitesse de la détérioration de l’état?</a:t>
            </a:r>
          </a:p>
          <a:p>
            <a:pPr marL="514350" indent="-514350">
              <a:buFont typeface="+mj-lt"/>
              <a:buAutoNum type="arabicPeriod"/>
            </a:pPr>
            <a:endParaRPr lang="en-US" sz="2800" dirty="0">
              <a:solidFill>
                <a:srgbClr val="205A73"/>
              </a:solidFill>
              <a:latin typeface="Montserrat"/>
            </a:endParaRPr>
          </a:p>
          <a:p>
            <a:pPr marL="514350" indent="-514350">
              <a:buFont typeface="+mj-lt"/>
              <a:buAutoNum type="arabicPeriod"/>
            </a:pPr>
            <a:r>
              <a:rPr lang="fr-CA" sz="2800">
                <a:solidFill>
                  <a:srgbClr val="205A73"/>
                </a:solidFill>
                <a:latin typeface="Montserrat"/>
              </a:rPr>
              <a:t>Si le traitement n’était pas administré, l’état de la personne s’améliorerait-il, resterait-il le même ou s’aggraverait-il?</a:t>
            </a:r>
          </a:p>
          <a:p>
            <a:pPr marL="514350" indent="-514350">
              <a:buFont typeface="+mj-lt"/>
              <a:buAutoNum type="arabicPeriod"/>
            </a:pPr>
            <a:endParaRPr lang="en-US" sz="2800" dirty="0">
              <a:solidFill>
                <a:srgbClr val="205A73"/>
              </a:solidFill>
              <a:latin typeface="Montserrat"/>
            </a:endParaRPr>
          </a:p>
          <a:p>
            <a:pPr marL="514350" indent="-514350">
              <a:buFont typeface="+mj-lt"/>
              <a:buAutoNum type="arabicPeriod"/>
            </a:pPr>
            <a:r>
              <a:rPr lang="fr-CA" sz="2800">
                <a:solidFill>
                  <a:srgbClr val="205A73"/>
                </a:solidFill>
                <a:latin typeface="Montserrat"/>
              </a:rPr>
              <a:t>Les avantages l’emportent-ils sur les risques?</a:t>
            </a:r>
          </a:p>
          <a:p>
            <a:pPr marL="514350" indent="-514350">
              <a:buFont typeface="+mj-lt"/>
              <a:buAutoNum type="arabicPeriod"/>
            </a:pPr>
            <a:endParaRPr lang="en-US" sz="2800" dirty="0">
              <a:solidFill>
                <a:srgbClr val="205A73"/>
              </a:solidFill>
              <a:latin typeface="Montserrat"/>
            </a:endParaRPr>
          </a:p>
          <a:p>
            <a:pPr marL="514350" indent="-514350">
              <a:buFont typeface="+mj-lt"/>
              <a:buAutoNum type="arabicPeriod"/>
            </a:pPr>
            <a:r>
              <a:rPr lang="fr-CA" sz="2800">
                <a:solidFill>
                  <a:srgbClr val="205A73"/>
                </a:solidFill>
                <a:latin typeface="Montserrat"/>
              </a:rPr>
              <a:t>Existe-t-il un traitement moins intrusif ou invasif qui procure les mêmes avantages?</a:t>
            </a:r>
          </a:p>
        </p:txBody>
      </p:sp>
      <p:sp>
        <p:nvSpPr>
          <p:cNvPr id="4" name="TextBox 3">
            <a:extLst>
              <a:ext uri="{FF2B5EF4-FFF2-40B4-BE49-F238E27FC236}">
                <a16:creationId xmlns:a16="http://schemas.microsoft.com/office/drawing/2014/main" id="{010A8C30-1FB8-6C6D-1825-5EB4A70ADDD3}"/>
              </a:ext>
            </a:extLst>
          </p:cNvPr>
          <p:cNvSpPr txBox="1"/>
          <p:nvPr/>
        </p:nvSpPr>
        <p:spPr>
          <a:xfrm>
            <a:off x="1073596" y="2395707"/>
            <a:ext cx="15698876" cy="584775"/>
          </a:xfrm>
          <a:prstGeom prst="rect">
            <a:avLst/>
          </a:prstGeom>
          <a:noFill/>
        </p:spPr>
        <p:txBody>
          <a:bodyPr wrap="square">
            <a:spAutoFit/>
          </a:bodyPr>
          <a:lstStyle/>
          <a:p>
            <a:pPr algn="ctr"/>
            <a:r>
              <a:rPr lang="fr-CA" sz="3200" i="1">
                <a:solidFill>
                  <a:schemeClr val="tx2">
                    <a:lumMod val="50000"/>
                  </a:schemeClr>
                </a:solidFill>
                <a:latin typeface="Montserrat"/>
              </a:rPr>
              <a:t>Appliquée lorsqu’il n’y a pas de souhaits préalables connus</a:t>
            </a:r>
          </a:p>
        </p:txBody>
      </p:sp>
      <p:sp>
        <p:nvSpPr>
          <p:cNvPr id="6" name="TextBox 5">
            <a:extLst>
              <a:ext uri="{FF2B5EF4-FFF2-40B4-BE49-F238E27FC236}">
                <a16:creationId xmlns:a16="http://schemas.microsoft.com/office/drawing/2014/main" id="{57273680-F95F-224A-24D1-3E21BE48B05C}"/>
              </a:ext>
            </a:extLst>
          </p:cNvPr>
          <p:cNvSpPr txBox="1"/>
          <p:nvPr/>
        </p:nvSpPr>
        <p:spPr>
          <a:xfrm>
            <a:off x="-4" y="8789890"/>
            <a:ext cx="18287996" cy="1077218"/>
          </a:xfrm>
          <a:prstGeom prst="rect">
            <a:avLst/>
          </a:prstGeom>
          <a:noFill/>
        </p:spPr>
        <p:txBody>
          <a:bodyPr wrap="square">
            <a:spAutoFit/>
          </a:bodyPr>
          <a:lstStyle/>
          <a:p>
            <a:pPr algn="ctr"/>
            <a:r>
              <a:rPr lang="fr-CA" sz="3200" i="1" dirty="0">
                <a:solidFill>
                  <a:schemeClr val="tx2">
                    <a:lumMod val="50000"/>
                  </a:schemeClr>
                </a:solidFill>
                <a:latin typeface="Montserrat"/>
              </a:rPr>
              <a:t>Lorsque ces aspects ont été dûment pris en compte, le mandataire spécial peut être certain qu’il agit dans l’intérêt supérieur de la personne.</a:t>
            </a:r>
          </a:p>
        </p:txBody>
      </p:sp>
    </p:spTree>
    <p:extLst>
      <p:ext uri="{BB962C8B-B14F-4D97-AF65-F5344CB8AC3E}">
        <p14:creationId xmlns:p14="http://schemas.microsoft.com/office/powerpoint/2010/main" val="30619948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54955" y="-1115393"/>
            <a:ext cx="18542955" cy="3216823"/>
          </a:xfrm>
          <a:prstGeom prst="rect">
            <a:avLst/>
          </a:prstGeom>
          <a:solidFill>
            <a:srgbClr val="75A3AB"/>
          </a:solidFill>
        </p:spPr>
        <p:txBody>
          <a:bodyPr/>
          <a:lstStyle/>
          <a:p>
            <a:endParaRPr lang="en-US"/>
          </a:p>
        </p:txBody>
      </p:sp>
      <p:sp>
        <p:nvSpPr>
          <p:cNvPr id="3" name="Freeform 3"/>
          <p:cNvSpPr/>
          <p:nvPr/>
        </p:nvSpPr>
        <p:spPr>
          <a:xfrm>
            <a:off x="5296058" y="2744491"/>
            <a:ext cx="10467268" cy="6614292"/>
          </a:xfrm>
          <a:custGeom>
            <a:avLst/>
            <a:gdLst/>
            <a:ahLst/>
            <a:cxnLst/>
            <a:rect l="l" t="t" r="r" b="b"/>
            <a:pathLst>
              <a:path w="10467268" h="6614292">
                <a:moveTo>
                  <a:pt x="0" y="0"/>
                </a:moveTo>
                <a:lnTo>
                  <a:pt x="10467268" y="0"/>
                </a:lnTo>
                <a:lnTo>
                  <a:pt x="10467268" y="6614292"/>
                </a:lnTo>
                <a:lnTo>
                  <a:pt x="0" y="6614292"/>
                </a:lnTo>
                <a:lnTo>
                  <a:pt x="0" y="0"/>
                </a:lnTo>
                <a:close/>
              </a:path>
            </a:pathLst>
          </a:custGeom>
          <a:blipFill>
            <a:blip r:embed="rId3"/>
            <a:stretch>
              <a:fillRect l="-30964"/>
            </a:stretch>
          </a:blipFill>
        </p:spPr>
        <p:txBody>
          <a:bodyPr/>
          <a:lstStyle/>
          <a:p>
            <a:endParaRPr lang="en-US"/>
          </a:p>
        </p:txBody>
      </p:sp>
      <p:grpSp>
        <p:nvGrpSpPr>
          <p:cNvPr id="4" name="Group 4"/>
          <p:cNvGrpSpPr/>
          <p:nvPr/>
        </p:nvGrpSpPr>
        <p:grpSpPr>
          <a:xfrm>
            <a:off x="1917265" y="3040119"/>
            <a:ext cx="3162144" cy="1415878"/>
            <a:chOff x="0" y="0"/>
            <a:chExt cx="1018990" cy="456262"/>
          </a:xfrm>
        </p:grpSpPr>
        <p:sp>
          <p:nvSpPr>
            <p:cNvPr id="5" name="Freeform 5"/>
            <p:cNvSpPr/>
            <p:nvPr/>
          </p:nvSpPr>
          <p:spPr>
            <a:xfrm>
              <a:off x="0" y="0"/>
              <a:ext cx="1018990" cy="456262"/>
            </a:xfrm>
            <a:custGeom>
              <a:avLst/>
              <a:gdLst/>
              <a:ahLst/>
              <a:cxnLst/>
              <a:rect l="l" t="t" r="r" b="b"/>
              <a:pathLst>
                <a:path w="1018990" h="456262">
                  <a:moveTo>
                    <a:pt x="124864" y="0"/>
                  </a:moveTo>
                  <a:lnTo>
                    <a:pt x="894126" y="0"/>
                  </a:lnTo>
                  <a:cubicBezTo>
                    <a:pt x="927242" y="0"/>
                    <a:pt x="959001" y="13155"/>
                    <a:pt x="982418" y="36572"/>
                  </a:cubicBezTo>
                  <a:cubicBezTo>
                    <a:pt x="1005834" y="59988"/>
                    <a:pt x="1018990" y="91748"/>
                    <a:pt x="1018990" y="124864"/>
                  </a:cubicBezTo>
                  <a:lnTo>
                    <a:pt x="1018990" y="331398"/>
                  </a:lnTo>
                  <a:cubicBezTo>
                    <a:pt x="1018990" y="364514"/>
                    <a:pt x="1005834" y="396273"/>
                    <a:pt x="982418" y="419690"/>
                  </a:cubicBezTo>
                  <a:cubicBezTo>
                    <a:pt x="959001" y="443107"/>
                    <a:pt x="927242" y="456262"/>
                    <a:pt x="894126" y="456262"/>
                  </a:cubicBezTo>
                  <a:lnTo>
                    <a:pt x="124864" y="456262"/>
                  </a:lnTo>
                  <a:cubicBezTo>
                    <a:pt x="91748" y="456262"/>
                    <a:pt x="59988" y="443107"/>
                    <a:pt x="36572" y="419690"/>
                  </a:cubicBezTo>
                  <a:cubicBezTo>
                    <a:pt x="13155" y="396273"/>
                    <a:pt x="0" y="364514"/>
                    <a:pt x="0" y="331398"/>
                  </a:cubicBezTo>
                  <a:lnTo>
                    <a:pt x="0" y="124864"/>
                  </a:lnTo>
                  <a:cubicBezTo>
                    <a:pt x="0" y="91748"/>
                    <a:pt x="13155" y="59988"/>
                    <a:pt x="36572" y="36572"/>
                  </a:cubicBezTo>
                  <a:cubicBezTo>
                    <a:pt x="59988" y="13155"/>
                    <a:pt x="91748" y="0"/>
                    <a:pt x="124864" y="0"/>
                  </a:cubicBezTo>
                  <a:close/>
                </a:path>
              </a:pathLst>
            </a:custGeom>
            <a:solidFill>
              <a:srgbClr val="19B2CD"/>
            </a:solidFill>
          </p:spPr>
          <p:txBody>
            <a:bodyPr/>
            <a:lstStyle/>
            <a:p>
              <a:endParaRPr lang="en-US"/>
            </a:p>
          </p:txBody>
        </p:sp>
        <p:sp>
          <p:nvSpPr>
            <p:cNvPr id="6" name="TextBox 6"/>
            <p:cNvSpPr txBox="1"/>
            <p:nvPr/>
          </p:nvSpPr>
          <p:spPr>
            <a:xfrm>
              <a:off x="0" y="28575"/>
              <a:ext cx="1018990" cy="427687"/>
            </a:xfrm>
            <a:prstGeom prst="rect">
              <a:avLst/>
            </a:prstGeom>
          </p:spPr>
          <p:txBody>
            <a:bodyPr lIns="50800" tIns="50800" rIns="50800" bIns="50800" rtlCol="0" anchor="ctr"/>
            <a:lstStyle/>
            <a:p>
              <a:pPr algn="ctr">
                <a:lnSpc>
                  <a:spcPts val="2675"/>
                </a:lnSpc>
              </a:pPr>
              <a:endParaRPr/>
            </a:p>
          </p:txBody>
        </p:sp>
      </p:grpSp>
      <p:grpSp>
        <p:nvGrpSpPr>
          <p:cNvPr id="7" name="Group 7"/>
          <p:cNvGrpSpPr/>
          <p:nvPr/>
        </p:nvGrpSpPr>
        <p:grpSpPr>
          <a:xfrm>
            <a:off x="1917265" y="6308368"/>
            <a:ext cx="3162144" cy="1415878"/>
            <a:chOff x="0" y="0"/>
            <a:chExt cx="1018990" cy="456262"/>
          </a:xfrm>
        </p:grpSpPr>
        <p:sp>
          <p:nvSpPr>
            <p:cNvPr id="8" name="Freeform 8"/>
            <p:cNvSpPr/>
            <p:nvPr/>
          </p:nvSpPr>
          <p:spPr>
            <a:xfrm>
              <a:off x="0" y="0"/>
              <a:ext cx="1018990" cy="456262"/>
            </a:xfrm>
            <a:custGeom>
              <a:avLst/>
              <a:gdLst/>
              <a:ahLst/>
              <a:cxnLst/>
              <a:rect l="l" t="t" r="r" b="b"/>
              <a:pathLst>
                <a:path w="1018990" h="456262">
                  <a:moveTo>
                    <a:pt x="124864" y="0"/>
                  </a:moveTo>
                  <a:lnTo>
                    <a:pt x="894126" y="0"/>
                  </a:lnTo>
                  <a:cubicBezTo>
                    <a:pt x="927242" y="0"/>
                    <a:pt x="959001" y="13155"/>
                    <a:pt x="982418" y="36572"/>
                  </a:cubicBezTo>
                  <a:cubicBezTo>
                    <a:pt x="1005834" y="59988"/>
                    <a:pt x="1018990" y="91748"/>
                    <a:pt x="1018990" y="124864"/>
                  </a:cubicBezTo>
                  <a:lnTo>
                    <a:pt x="1018990" y="331398"/>
                  </a:lnTo>
                  <a:cubicBezTo>
                    <a:pt x="1018990" y="364514"/>
                    <a:pt x="1005834" y="396273"/>
                    <a:pt x="982418" y="419690"/>
                  </a:cubicBezTo>
                  <a:cubicBezTo>
                    <a:pt x="959001" y="443107"/>
                    <a:pt x="927242" y="456262"/>
                    <a:pt x="894126" y="456262"/>
                  </a:cubicBezTo>
                  <a:lnTo>
                    <a:pt x="124864" y="456262"/>
                  </a:lnTo>
                  <a:cubicBezTo>
                    <a:pt x="91748" y="456262"/>
                    <a:pt x="59988" y="443107"/>
                    <a:pt x="36572" y="419690"/>
                  </a:cubicBezTo>
                  <a:cubicBezTo>
                    <a:pt x="13155" y="396273"/>
                    <a:pt x="0" y="364514"/>
                    <a:pt x="0" y="331398"/>
                  </a:cubicBezTo>
                  <a:lnTo>
                    <a:pt x="0" y="124864"/>
                  </a:lnTo>
                  <a:cubicBezTo>
                    <a:pt x="0" y="91748"/>
                    <a:pt x="13155" y="59988"/>
                    <a:pt x="36572" y="36572"/>
                  </a:cubicBezTo>
                  <a:cubicBezTo>
                    <a:pt x="59988" y="13155"/>
                    <a:pt x="91748" y="0"/>
                    <a:pt x="124864" y="0"/>
                  </a:cubicBezTo>
                  <a:close/>
                </a:path>
              </a:pathLst>
            </a:custGeom>
            <a:solidFill>
              <a:srgbClr val="2266D6"/>
            </a:solidFill>
          </p:spPr>
          <p:txBody>
            <a:bodyPr/>
            <a:lstStyle/>
            <a:p>
              <a:endParaRPr lang="en-US"/>
            </a:p>
          </p:txBody>
        </p:sp>
        <p:sp>
          <p:nvSpPr>
            <p:cNvPr id="9" name="TextBox 9"/>
            <p:cNvSpPr txBox="1"/>
            <p:nvPr/>
          </p:nvSpPr>
          <p:spPr>
            <a:xfrm>
              <a:off x="0" y="28575"/>
              <a:ext cx="1018990" cy="427687"/>
            </a:xfrm>
            <a:prstGeom prst="rect">
              <a:avLst/>
            </a:prstGeom>
          </p:spPr>
          <p:txBody>
            <a:bodyPr lIns="50800" tIns="50800" rIns="50800" bIns="50800" rtlCol="0" anchor="ctr"/>
            <a:lstStyle/>
            <a:p>
              <a:pPr algn="ctr">
                <a:lnSpc>
                  <a:spcPts val="2675"/>
                </a:lnSpc>
              </a:pPr>
              <a:endParaRPr/>
            </a:p>
          </p:txBody>
        </p:sp>
      </p:grpSp>
      <p:grpSp>
        <p:nvGrpSpPr>
          <p:cNvPr id="10" name="Group 10"/>
          <p:cNvGrpSpPr/>
          <p:nvPr/>
        </p:nvGrpSpPr>
        <p:grpSpPr>
          <a:xfrm>
            <a:off x="17074300" y="9258300"/>
            <a:ext cx="741014" cy="743745"/>
            <a:chOff x="0" y="0"/>
            <a:chExt cx="988018" cy="991660"/>
          </a:xfrm>
        </p:grpSpPr>
        <p:grpSp>
          <p:nvGrpSpPr>
            <p:cNvPr id="11" name="Group 11"/>
            <p:cNvGrpSpPr/>
            <p:nvPr/>
          </p:nvGrpSpPr>
          <p:grpSpPr>
            <a:xfrm>
              <a:off x="7025" y="0"/>
              <a:ext cx="965827" cy="965827"/>
              <a:chOff x="0" y="0"/>
              <a:chExt cx="6350000" cy="6350000"/>
            </a:xfrm>
          </p:grpSpPr>
          <p:sp>
            <p:nvSpPr>
              <p:cNvPr id="12" name="Freeform 12"/>
              <p:cNvSpPr/>
              <p:nvPr/>
            </p:nvSpPr>
            <p:spPr>
              <a:xfrm>
                <a:off x="72390" y="72390"/>
                <a:ext cx="6205220" cy="6205220"/>
              </a:xfrm>
              <a:custGeom>
                <a:avLst/>
                <a:gdLst/>
                <a:ahLst/>
                <a:cxnLst/>
                <a:rect l="l" t="t" r="r" b="b"/>
                <a:pathLst>
                  <a:path w="6205220" h="6205220">
                    <a:moveTo>
                      <a:pt x="0" y="0"/>
                    </a:moveTo>
                    <a:lnTo>
                      <a:pt x="6205220" y="0"/>
                    </a:lnTo>
                    <a:lnTo>
                      <a:pt x="6205220" y="6205220"/>
                    </a:lnTo>
                    <a:lnTo>
                      <a:pt x="0" y="6205220"/>
                    </a:lnTo>
                    <a:lnTo>
                      <a:pt x="0" y="0"/>
                    </a:lnTo>
                    <a:close/>
                  </a:path>
                </a:pathLst>
              </a:custGeom>
              <a:solidFill>
                <a:srgbClr val="FFFFFF"/>
              </a:solidFill>
            </p:spPr>
            <p:txBody>
              <a:bodyPr/>
              <a:lstStyle/>
              <a:p>
                <a:endParaRPr lang="en-US"/>
              </a:p>
            </p:txBody>
          </p:sp>
          <p:sp>
            <p:nvSpPr>
              <p:cNvPr id="13" name="Freeform 13"/>
              <p:cNvSpPr/>
              <p:nvPr/>
            </p:nvSpPr>
            <p:spPr>
              <a:xfrm>
                <a:off x="0" y="0"/>
                <a:ext cx="6350000" cy="6350000"/>
              </a:xfrm>
              <a:custGeom>
                <a:avLst/>
                <a:gdLst/>
                <a:ahLst/>
                <a:cxnLst/>
                <a:rect l="l" t="t" r="r" b="b"/>
                <a:pathLst>
                  <a:path w="6350000" h="6350000">
                    <a:moveTo>
                      <a:pt x="6205220" y="6205220"/>
                    </a:moveTo>
                    <a:lnTo>
                      <a:pt x="6350000" y="6205220"/>
                    </a:lnTo>
                    <a:lnTo>
                      <a:pt x="6350000" y="6350000"/>
                    </a:lnTo>
                    <a:lnTo>
                      <a:pt x="6205220" y="6350000"/>
                    </a:lnTo>
                    <a:lnTo>
                      <a:pt x="6205220" y="6205220"/>
                    </a:lnTo>
                    <a:close/>
                    <a:moveTo>
                      <a:pt x="0" y="144780"/>
                    </a:moveTo>
                    <a:lnTo>
                      <a:pt x="144780" y="144780"/>
                    </a:lnTo>
                    <a:lnTo>
                      <a:pt x="144780" y="6205220"/>
                    </a:lnTo>
                    <a:lnTo>
                      <a:pt x="0" y="6205220"/>
                    </a:lnTo>
                    <a:lnTo>
                      <a:pt x="0" y="144780"/>
                    </a:lnTo>
                    <a:close/>
                    <a:moveTo>
                      <a:pt x="0" y="6205220"/>
                    </a:moveTo>
                    <a:lnTo>
                      <a:pt x="144780" y="6205220"/>
                    </a:lnTo>
                    <a:lnTo>
                      <a:pt x="144780" y="6350000"/>
                    </a:lnTo>
                    <a:lnTo>
                      <a:pt x="0" y="6350000"/>
                    </a:lnTo>
                    <a:lnTo>
                      <a:pt x="0" y="6205220"/>
                    </a:lnTo>
                    <a:close/>
                    <a:moveTo>
                      <a:pt x="6205220" y="144780"/>
                    </a:moveTo>
                    <a:lnTo>
                      <a:pt x="6350000" y="144780"/>
                    </a:lnTo>
                    <a:lnTo>
                      <a:pt x="6350000" y="6205220"/>
                    </a:lnTo>
                    <a:lnTo>
                      <a:pt x="6205220" y="6205220"/>
                    </a:lnTo>
                    <a:lnTo>
                      <a:pt x="6205220" y="144780"/>
                    </a:lnTo>
                    <a:close/>
                    <a:moveTo>
                      <a:pt x="144780" y="6205220"/>
                    </a:moveTo>
                    <a:lnTo>
                      <a:pt x="6205220" y="6205220"/>
                    </a:lnTo>
                    <a:lnTo>
                      <a:pt x="6205220" y="6350000"/>
                    </a:lnTo>
                    <a:lnTo>
                      <a:pt x="144780" y="6350000"/>
                    </a:lnTo>
                    <a:lnTo>
                      <a:pt x="144780" y="6205220"/>
                    </a:lnTo>
                    <a:close/>
                    <a:moveTo>
                      <a:pt x="6205220" y="0"/>
                    </a:moveTo>
                    <a:lnTo>
                      <a:pt x="6350000" y="0"/>
                    </a:lnTo>
                    <a:lnTo>
                      <a:pt x="6350000" y="144780"/>
                    </a:lnTo>
                    <a:lnTo>
                      <a:pt x="6205220" y="144780"/>
                    </a:lnTo>
                    <a:lnTo>
                      <a:pt x="6205220" y="0"/>
                    </a:lnTo>
                    <a:close/>
                    <a:moveTo>
                      <a:pt x="0" y="0"/>
                    </a:moveTo>
                    <a:lnTo>
                      <a:pt x="144780" y="0"/>
                    </a:lnTo>
                    <a:lnTo>
                      <a:pt x="144780" y="144780"/>
                    </a:lnTo>
                    <a:lnTo>
                      <a:pt x="0" y="144780"/>
                    </a:lnTo>
                    <a:lnTo>
                      <a:pt x="0" y="0"/>
                    </a:lnTo>
                    <a:close/>
                    <a:moveTo>
                      <a:pt x="144780" y="0"/>
                    </a:moveTo>
                    <a:lnTo>
                      <a:pt x="6205220" y="0"/>
                    </a:lnTo>
                    <a:lnTo>
                      <a:pt x="6205220" y="144780"/>
                    </a:lnTo>
                    <a:lnTo>
                      <a:pt x="144780" y="144780"/>
                    </a:lnTo>
                    <a:lnTo>
                      <a:pt x="144780" y="0"/>
                    </a:lnTo>
                    <a:close/>
                  </a:path>
                </a:pathLst>
              </a:custGeom>
              <a:solidFill>
                <a:srgbClr val="595C5A"/>
              </a:solidFill>
            </p:spPr>
            <p:txBody>
              <a:bodyPr/>
              <a:lstStyle/>
              <a:p>
                <a:endParaRPr lang="en-US"/>
              </a:p>
            </p:txBody>
          </p:sp>
        </p:grpSp>
        <p:sp>
          <p:nvSpPr>
            <p:cNvPr id="14" name="Freeform 14"/>
            <p:cNvSpPr/>
            <p:nvPr/>
          </p:nvSpPr>
          <p:spPr>
            <a:xfrm rot="-692598" flipH="1">
              <a:off x="73815" y="93200"/>
              <a:ext cx="840388" cy="822696"/>
            </a:xfrm>
            <a:custGeom>
              <a:avLst/>
              <a:gdLst/>
              <a:ahLst/>
              <a:cxnLst/>
              <a:rect l="l" t="t" r="r" b="b"/>
              <a:pathLst>
                <a:path w="840388" h="822696">
                  <a:moveTo>
                    <a:pt x="840388" y="0"/>
                  </a:moveTo>
                  <a:lnTo>
                    <a:pt x="0" y="0"/>
                  </a:lnTo>
                  <a:lnTo>
                    <a:pt x="0" y="822695"/>
                  </a:lnTo>
                  <a:lnTo>
                    <a:pt x="840388" y="822695"/>
                  </a:lnTo>
                  <a:lnTo>
                    <a:pt x="840388" y="0"/>
                  </a:lnTo>
                  <a:close/>
                </a:path>
              </a:pathLst>
            </a:custGeom>
            <a:blipFill>
              <a:blip r:embed="rId4"/>
              <a:stretch>
                <a:fillRect/>
              </a:stretch>
            </a:blipFill>
          </p:spPr>
          <p:txBody>
            <a:bodyPr/>
            <a:lstStyle/>
            <a:p>
              <a:endParaRPr lang="en-US"/>
            </a:p>
          </p:txBody>
        </p:sp>
      </p:grpSp>
      <p:sp>
        <p:nvSpPr>
          <p:cNvPr id="15" name="Freeform 15"/>
          <p:cNvSpPr/>
          <p:nvPr/>
        </p:nvSpPr>
        <p:spPr>
          <a:xfrm>
            <a:off x="332619" y="9246700"/>
            <a:ext cx="5141527" cy="766944"/>
          </a:xfrm>
          <a:custGeom>
            <a:avLst/>
            <a:gdLst/>
            <a:ahLst/>
            <a:cxnLst/>
            <a:rect l="l" t="t" r="r" b="b"/>
            <a:pathLst>
              <a:path w="5141527" h="766944">
                <a:moveTo>
                  <a:pt x="0" y="0"/>
                </a:moveTo>
                <a:lnTo>
                  <a:pt x="5141527" y="0"/>
                </a:lnTo>
                <a:lnTo>
                  <a:pt x="5141527" y="766945"/>
                </a:lnTo>
                <a:lnTo>
                  <a:pt x="0" y="766945"/>
                </a:lnTo>
                <a:lnTo>
                  <a:pt x="0" y="0"/>
                </a:lnTo>
                <a:close/>
              </a:path>
            </a:pathLst>
          </a:custGeom>
          <a:blipFill>
            <a:blip r:embed="rId5"/>
            <a:stretch>
              <a:fillRect/>
            </a:stretch>
          </a:blipFill>
        </p:spPr>
        <p:txBody>
          <a:bodyPr/>
          <a:lstStyle/>
          <a:p>
            <a:endParaRPr lang="en-US"/>
          </a:p>
        </p:txBody>
      </p:sp>
      <p:sp>
        <p:nvSpPr>
          <p:cNvPr id="16" name="TextBox 16"/>
          <p:cNvSpPr txBox="1"/>
          <p:nvPr/>
        </p:nvSpPr>
        <p:spPr>
          <a:xfrm>
            <a:off x="-487884" y="-534923"/>
            <a:ext cx="19263769" cy="2993897"/>
          </a:xfrm>
          <a:prstGeom prst="rect">
            <a:avLst/>
          </a:prstGeom>
        </p:spPr>
        <p:txBody>
          <a:bodyPr lIns="0" tIns="0" rIns="0" bIns="0" rtlCol="0" anchor="t">
            <a:spAutoFit/>
          </a:bodyPr>
          <a:lstStyle/>
          <a:p>
            <a:pPr algn="ctr">
              <a:lnSpc>
                <a:spcPts val="9702"/>
              </a:lnSpc>
            </a:pPr>
            <a:endParaRPr/>
          </a:p>
          <a:p>
            <a:pPr algn="ctr">
              <a:lnSpc>
                <a:spcPts val="5166"/>
              </a:lnSpc>
            </a:pPr>
            <a:r>
              <a:rPr lang="fr-CA" sz="4100">
                <a:solidFill>
                  <a:srgbClr val="363839"/>
                </a:solidFill>
                <a:latin typeface="Telegraf Bold"/>
              </a:rPr>
              <a:t>Composantes de la prise de décision centrée sur la personne</a:t>
            </a:r>
          </a:p>
          <a:p>
            <a:pPr marL="0" lvl="0" indent="0" algn="ctr">
              <a:lnSpc>
                <a:spcPts val="8190"/>
              </a:lnSpc>
            </a:pPr>
            <a:endParaRPr lang="en-US" sz="4100">
              <a:solidFill>
                <a:srgbClr val="363839"/>
              </a:solidFill>
              <a:latin typeface="Telegraf Bold"/>
            </a:endParaRPr>
          </a:p>
        </p:txBody>
      </p:sp>
      <p:sp>
        <p:nvSpPr>
          <p:cNvPr id="17" name="TextBox 17"/>
          <p:cNvSpPr txBox="1"/>
          <p:nvPr/>
        </p:nvSpPr>
        <p:spPr>
          <a:xfrm>
            <a:off x="2227593" y="3314700"/>
            <a:ext cx="2474572" cy="708122"/>
          </a:xfrm>
          <a:prstGeom prst="rect">
            <a:avLst/>
          </a:prstGeom>
        </p:spPr>
        <p:txBody>
          <a:bodyPr lIns="0" tIns="0" rIns="0" bIns="0" rtlCol="0" anchor="t">
            <a:spAutoFit/>
          </a:bodyPr>
          <a:lstStyle/>
          <a:p>
            <a:pPr algn="ctr">
              <a:lnSpc>
                <a:spcPts val="2813"/>
              </a:lnSpc>
            </a:pPr>
            <a:r>
              <a:rPr lang="fr-CA" sz="2581" dirty="0">
                <a:solidFill>
                  <a:srgbClr val="FFFFFF"/>
                </a:solidFill>
                <a:latin typeface="Clear Sans"/>
              </a:rPr>
              <a:t>PLANIFICATION PRÉALABLE DES SOINS</a:t>
            </a:r>
          </a:p>
        </p:txBody>
      </p:sp>
      <p:sp>
        <p:nvSpPr>
          <p:cNvPr id="18" name="TextBox 18"/>
          <p:cNvSpPr txBox="1"/>
          <p:nvPr/>
        </p:nvSpPr>
        <p:spPr>
          <a:xfrm>
            <a:off x="2227593" y="6515100"/>
            <a:ext cx="2474572" cy="708122"/>
          </a:xfrm>
          <a:prstGeom prst="rect">
            <a:avLst/>
          </a:prstGeom>
        </p:spPr>
        <p:txBody>
          <a:bodyPr lIns="0" tIns="0" rIns="0" bIns="0" rtlCol="0" anchor="t">
            <a:spAutoFit/>
          </a:bodyPr>
          <a:lstStyle/>
          <a:p>
            <a:pPr algn="ctr">
              <a:lnSpc>
                <a:spcPts val="2813"/>
              </a:lnSpc>
            </a:pPr>
            <a:r>
              <a:rPr lang="fr-CA" sz="2581" dirty="0">
                <a:solidFill>
                  <a:srgbClr val="FFFFFF"/>
                </a:solidFill>
                <a:latin typeface="Clear Sans"/>
              </a:rPr>
              <a:t>DISCUSSION SUR LES OBJECTIFS DES SOINS</a:t>
            </a:r>
          </a:p>
        </p:txBody>
      </p:sp>
      <p:sp>
        <p:nvSpPr>
          <p:cNvPr id="19" name="TextBox 18"/>
          <p:cNvSpPr txBox="1"/>
          <p:nvPr/>
        </p:nvSpPr>
        <p:spPr>
          <a:xfrm>
            <a:off x="5542726" y="3563392"/>
            <a:ext cx="1219200" cy="369332"/>
          </a:xfrm>
          <a:prstGeom prst="rect">
            <a:avLst/>
          </a:prstGeom>
          <a:solidFill>
            <a:srgbClr val="0FB0C1"/>
          </a:solidFill>
        </p:spPr>
        <p:txBody>
          <a:bodyPr wrap="square" rtlCol="0">
            <a:spAutoFit/>
          </a:bodyPr>
          <a:lstStyle/>
          <a:p>
            <a:pPr algn="ctr"/>
            <a:r>
              <a:rPr lang="fr-CA" dirty="0">
                <a:solidFill>
                  <a:schemeClr val="bg1"/>
                </a:solidFill>
              </a:rPr>
              <a:t>CAPACITÉ</a:t>
            </a:r>
          </a:p>
        </p:txBody>
      </p:sp>
      <p:sp>
        <p:nvSpPr>
          <p:cNvPr id="21" name="TextBox 20"/>
          <p:cNvSpPr txBox="1"/>
          <p:nvPr/>
        </p:nvSpPr>
        <p:spPr>
          <a:xfrm>
            <a:off x="5638800" y="6853890"/>
            <a:ext cx="1219200" cy="369332"/>
          </a:xfrm>
          <a:prstGeom prst="rect">
            <a:avLst/>
          </a:prstGeom>
          <a:solidFill>
            <a:srgbClr val="0FB0C1"/>
          </a:solidFill>
        </p:spPr>
        <p:txBody>
          <a:bodyPr wrap="square" rtlCol="0">
            <a:spAutoFit/>
          </a:bodyPr>
          <a:lstStyle/>
          <a:p>
            <a:pPr algn="ctr"/>
            <a:r>
              <a:rPr lang="fr-CA" dirty="0">
                <a:solidFill>
                  <a:schemeClr val="bg1"/>
                </a:solidFill>
              </a:rPr>
              <a:t>PRÉPARER</a:t>
            </a:r>
          </a:p>
        </p:txBody>
      </p:sp>
      <p:sp>
        <p:nvSpPr>
          <p:cNvPr id="22" name="TextBox 21"/>
          <p:cNvSpPr txBox="1"/>
          <p:nvPr/>
        </p:nvSpPr>
        <p:spPr>
          <a:xfrm>
            <a:off x="7627620" y="3469229"/>
            <a:ext cx="2037984" cy="584775"/>
          </a:xfrm>
          <a:prstGeom prst="rect">
            <a:avLst/>
          </a:prstGeom>
          <a:solidFill>
            <a:srgbClr val="00B050"/>
          </a:solidFill>
        </p:spPr>
        <p:txBody>
          <a:bodyPr wrap="square" rtlCol="0">
            <a:spAutoFit/>
          </a:bodyPr>
          <a:lstStyle/>
          <a:p>
            <a:pPr algn="ctr"/>
            <a:r>
              <a:rPr lang="fr-CA" sz="1600" dirty="0">
                <a:solidFill>
                  <a:schemeClr val="bg1"/>
                </a:solidFill>
              </a:rPr>
              <a:t>COMPRENDRE LA MALADIE</a:t>
            </a:r>
          </a:p>
        </p:txBody>
      </p:sp>
      <p:sp>
        <p:nvSpPr>
          <p:cNvPr id="23" name="TextBox 22"/>
          <p:cNvSpPr txBox="1"/>
          <p:nvPr/>
        </p:nvSpPr>
        <p:spPr>
          <a:xfrm>
            <a:off x="7627620" y="6768256"/>
            <a:ext cx="2037984" cy="584775"/>
          </a:xfrm>
          <a:prstGeom prst="rect">
            <a:avLst/>
          </a:prstGeom>
          <a:solidFill>
            <a:srgbClr val="00B050"/>
          </a:solidFill>
        </p:spPr>
        <p:txBody>
          <a:bodyPr wrap="square" rtlCol="0">
            <a:spAutoFit/>
          </a:bodyPr>
          <a:lstStyle/>
          <a:p>
            <a:pPr algn="ctr"/>
            <a:r>
              <a:rPr lang="fr-CA" sz="1600" dirty="0">
                <a:solidFill>
                  <a:schemeClr val="bg1"/>
                </a:solidFill>
              </a:rPr>
              <a:t>COMPRENDRE LA MALADIE</a:t>
            </a:r>
          </a:p>
        </p:txBody>
      </p:sp>
      <p:sp>
        <p:nvSpPr>
          <p:cNvPr id="24" name="TextBox 23"/>
          <p:cNvSpPr txBox="1"/>
          <p:nvPr/>
        </p:nvSpPr>
        <p:spPr>
          <a:xfrm>
            <a:off x="10972800" y="2870167"/>
            <a:ext cx="1451270" cy="338554"/>
          </a:xfrm>
          <a:prstGeom prst="rect">
            <a:avLst/>
          </a:prstGeom>
          <a:solidFill>
            <a:srgbClr val="EEB500"/>
          </a:solidFill>
        </p:spPr>
        <p:txBody>
          <a:bodyPr wrap="square" rtlCol="0">
            <a:spAutoFit/>
          </a:bodyPr>
          <a:lstStyle/>
          <a:p>
            <a:pPr algn="ctr"/>
            <a:r>
              <a:rPr lang="fr-CA" sz="1600" dirty="0">
                <a:solidFill>
                  <a:schemeClr val="bg1"/>
                </a:solidFill>
              </a:rPr>
              <a:t>INFORMER</a:t>
            </a:r>
          </a:p>
        </p:txBody>
      </p:sp>
      <p:sp>
        <p:nvSpPr>
          <p:cNvPr id="25" name="TextBox 24"/>
          <p:cNvSpPr txBox="1"/>
          <p:nvPr/>
        </p:nvSpPr>
        <p:spPr>
          <a:xfrm>
            <a:off x="10896600" y="6269102"/>
            <a:ext cx="1451270" cy="338554"/>
          </a:xfrm>
          <a:prstGeom prst="rect">
            <a:avLst/>
          </a:prstGeom>
          <a:solidFill>
            <a:srgbClr val="EEB500"/>
          </a:solidFill>
        </p:spPr>
        <p:txBody>
          <a:bodyPr wrap="square" rtlCol="0">
            <a:spAutoFit/>
          </a:bodyPr>
          <a:lstStyle/>
          <a:p>
            <a:pPr algn="ctr"/>
            <a:r>
              <a:rPr lang="fr-CA" sz="1600" dirty="0">
                <a:solidFill>
                  <a:schemeClr val="bg1"/>
                </a:solidFill>
              </a:rPr>
              <a:t>INFORMER</a:t>
            </a:r>
          </a:p>
        </p:txBody>
      </p:sp>
      <p:sp>
        <p:nvSpPr>
          <p:cNvPr id="26" name="TextBox 25"/>
          <p:cNvSpPr txBox="1"/>
          <p:nvPr/>
        </p:nvSpPr>
        <p:spPr>
          <a:xfrm>
            <a:off x="10896600" y="4089900"/>
            <a:ext cx="1451270" cy="584775"/>
          </a:xfrm>
          <a:prstGeom prst="rect">
            <a:avLst/>
          </a:prstGeom>
          <a:solidFill>
            <a:srgbClr val="FF0000"/>
          </a:solidFill>
        </p:spPr>
        <p:txBody>
          <a:bodyPr wrap="square" rtlCol="0">
            <a:spAutoFit/>
          </a:bodyPr>
          <a:lstStyle/>
          <a:p>
            <a:pPr algn="ctr"/>
            <a:r>
              <a:rPr lang="fr-CA" sz="1600" dirty="0">
                <a:solidFill>
                  <a:schemeClr val="bg1"/>
                </a:solidFill>
              </a:rPr>
              <a:t>VALEURS ET OBJECTIFS</a:t>
            </a:r>
          </a:p>
        </p:txBody>
      </p:sp>
      <p:sp>
        <p:nvSpPr>
          <p:cNvPr id="28" name="TextBox 27"/>
          <p:cNvSpPr txBox="1"/>
          <p:nvPr/>
        </p:nvSpPr>
        <p:spPr>
          <a:xfrm>
            <a:off x="10877210" y="7431858"/>
            <a:ext cx="1451270" cy="584775"/>
          </a:xfrm>
          <a:prstGeom prst="rect">
            <a:avLst/>
          </a:prstGeom>
          <a:solidFill>
            <a:srgbClr val="FF0000"/>
          </a:solidFill>
        </p:spPr>
        <p:txBody>
          <a:bodyPr wrap="square" rtlCol="0">
            <a:spAutoFit/>
          </a:bodyPr>
          <a:lstStyle/>
          <a:p>
            <a:pPr algn="ctr"/>
            <a:r>
              <a:rPr lang="fr-CA" sz="1600" dirty="0">
                <a:solidFill>
                  <a:schemeClr val="bg1"/>
                </a:solidFill>
              </a:rPr>
              <a:t>VALEURS ET OBJECTIFS</a:t>
            </a:r>
          </a:p>
        </p:txBody>
      </p:sp>
      <p:sp>
        <p:nvSpPr>
          <p:cNvPr id="29" name="TextBox 28"/>
          <p:cNvSpPr txBox="1"/>
          <p:nvPr/>
        </p:nvSpPr>
        <p:spPr>
          <a:xfrm>
            <a:off x="13738860" y="3441351"/>
            <a:ext cx="1451270" cy="584775"/>
          </a:xfrm>
          <a:prstGeom prst="rect">
            <a:avLst/>
          </a:prstGeom>
          <a:solidFill>
            <a:schemeClr val="tx2">
              <a:lumMod val="75000"/>
            </a:schemeClr>
          </a:solidFill>
        </p:spPr>
        <p:txBody>
          <a:bodyPr wrap="square" rtlCol="0">
            <a:spAutoFit/>
          </a:bodyPr>
          <a:lstStyle/>
          <a:p>
            <a:pPr algn="ctr"/>
            <a:r>
              <a:rPr lang="fr-CA" sz="1600" dirty="0">
                <a:solidFill>
                  <a:schemeClr val="bg1"/>
                </a:solidFill>
              </a:rPr>
              <a:t>PRIORITÉS ET SOUHAITS</a:t>
            </a:r>
          </a:p>
        </p:txBody>
      </p:sp>
      <p:sp>
        <p:nvSpPr>
          <p:cNvPr id="30" name="TextBox 29"/>
          <p:cNvSpPr txBox="1"/>
          <p:nvPr/>
        </p:nvSpPr>
        <p:spPr>
          <a:xfrm>
            <a:off x="13700760" y="6869279"/>
            <a:ext cx="1451270" cy="338554"/>
          </a:xfrm>
          <a:prstGeom prst="rect">
            <a:avLst/>
          </a:prstGeom>
          <a:solidFill>
            <a:srgbClr val="BE72E0"/>
          </a:solidFill>
        </p:spPr>
        <p:txBody>
          <a:bodyPr wrap="square" rtlCol="0">
            <a:spAutoFit/>
          </a:bodyPr>
          <a:lstStyle/>
          <a:p>
            <a:pPr algn="ctr"/>
            <a:r>
              <a:rPr lang="fr-CA" sz="1600" dirty="0">
                <a:solidFill>
                  <a:schemeClr val="bg1"/>
                </a:solidFill>
              </a:rPr>
              <a:t>FAIRE UN PLAN</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8893214" y="2071964"/>
            <a:ext cx="18542955" cy="9500075"/>
          </a:xfrm>
          <a:prstGeom prst="rect">
            <a:avLst/>
          </a:prstGeom>
          <a:solidFill>
            <a:srgbClr val="F9FCFD"/>
          </a:solidFill>
        </p:spPr>
        <p:txBody>
          <a:bodyPr/>
          <a:lstStyle/>
          <a:p>
            <a:endParaRPr lang="en-US"/>
          </a:p>
        </p:txBody>
      </p:sp>
      <p:sp>
        <p:nvSpPr>
          <p:cNvPr id="3" name="AutoShape 3"/>
          <p:cNvSpPr/>
          <p:nvPr/>
        </p:nvSpPr>
        <p:spPr>
          <a:xfrm flipV="1">
            <a:off x="5347474" y="5143500"/>
            <a:ext cx="5703528" cy="2681853"/>
          </a:xfrm>
          <a:prstGeom prst="line">
            <a:avLst/>
          </a:prstGeom>
          <a:ln w="38100" cap="rnd">
            <a:solidFill>
              <a:srgbClr val="4266CF"/>
            </a:solidFill>
            <a:prstDash val="sysDash"/>
            <a:headEnd type="none" w="sm" len="sm"/>
            <a:tailEnd type="triangle" w="lg" len="med"/>
          </a:ln>
        </p:spPr>
        <p:txBody>
          <a:bodyPr/>
          <a:lstStyle/>
          <a:p>
            <a:endParaRPr lang="en-US"/>
          </a:p>
        </p:txBody>
      </p:sp>
      <p:sp>
        <p:nvSpPr>
          <p:cNvPr id="4" name="AutoShape 4"/>
          <p:cNvSpPr/>
          <p:nvPr/>
        </p:nvSpPr>
        <p:spPr>
          <a:xfrm>
            <a:off x="4321352" y="4492158"/>
            <a:ext cx="6729650" cy="651342"/>
          </a:xfrm>
          <a:prstGeom prst="line">
            <a:avLst/>
          </a:prstGeom>
          <a:ln w="38100" cap="rnd">
            <a:solidFill>
              <a:srgbClr val="4266CF"/>
            </a:solidFill>
            <a:prstDash val="solid"/>
            <a:headEnd type="none" w="sm" len="sm"/>
            <a:tailEnd type="triangle" w="lg" len="med"/>
          </a:ln>
        </p:spPr>
        <p:txBody>
          <a:bodyPr/>
          <a:lstStyle/>
          <a:p>
            <a:endParaRPr lang="en-US"/>
          </a:p>
        </p:txBody>
      </p:sp>
      <p:sp>
        <p:nvSpPr>
          <p:cNvPr id="5" name="AutoShape 5"/>
          <p:cNvSpPr/>
          <p:nvPr/>
        </p:nvSpPr>
        <p:spPr>
          <a:xfrm>
            <a:off x="9649741" y="2200486"/>
            <a:ext cx="8638259" cy="9500075"/>
          </a:xfrm>
          <a:prstGeom prst="rect">
            <a:avLst/>
          </a:prstGeom>
          <a:solidFill>
            <a:srgbClr val="C7DBE1"/>
          </a:solidFill>
        </p:spPr>
        <p:txBody>
          <a:bodyPr/>
          <a:lstStyle/>
          <a:p>
            <a:endParaRPr lang="en-US"/>
          </a:p>
        </p:txBody>
      </p:sp>
      <p:sp>
        <p:nvSpPr>
          <p:cNvPr id="6" name="AutoShape 6"/>
          <p:cNvSpPr/>
          <p:nvPr/>
        </p:nvSpPr>
        <p:spPr>
          <a:xfrm>
            <a:off x="-254955" y="-742480"/>
            <a:ext cx="18542955" cy="2934079"/>
          </a:xfrm>
          <a:prstGeom prst="rect">
            <a:avLst/>
          </a:prstGeom>
          <a:solidFill>
            <a:srgbClr val="75A3AB"/>
          </a:solidFill>
        </p:spPr>
        <p:txBody>
          <a:bodyPr/>
          <a:lstStyle/>
          <a:p>
            <a:endParaRPr lang="en-US"/>
          </a:p>
        </p:txBody>
      </p:sp>
      <p:grpSp>
        <p:nvGrpSpPr>
          <p:cNvPr id="7" name="Group 7"/>
          <p:cNvGrpSpPr/>
          <p:nvPr/>
        </p:nvGrpSpPr>
        <p:grpSpPr>
          <a:xfrm>
            <a:off x="1669551" y="3539004"/>
            <a:ext cx="2671569" cy="2013020"/>
            <a:chOff x="0" y="0"/>
            <a:chExt cx="1078703" cy="812800"/>
          </a:xfrm>
        </p:grpSpPr>
        <p:sp>
          <p:nvSpPr>
            <p:cNvPr id="8" name="Freeform 8"/>
            <p:cNvSpPr/>
            <p:nvPr/>
          </p:nvSpPr>
          <p:spPr>
            <a:xfrm>
              <a:off x="0" y="0"/>
              <a:ext cx="1078703" cy="812800"/>
            </a:xfrm>
            <a:custGeom>
              <a:avLst/>
              <a:gdLst/>
              <a:ahLst/>
              <a:cxnLst/>
              <a:rect l="l" t="t" r="r" b="b"/>
              <a:pathLst>
                <a:path w="1078703" h="812800">
                  <a:moveTo>
                    <a:pt x="539352" y="0"/>
                  </a:moveTo>
                  <a:cubicBezTo>
                    <a:pt x="241476" y="0"/>
                    <a:pt x="0" y="181951"/>
                    <a:pt x="0" y="406400"/>
                  </a:cubicBezTo>
                  <a:cubicBezTo>
                    <a:pt x="0" y="630849"/>
                    <a:pt x="241476" y="812800"/>
                    <a:pt x="539352" y="812800"/>
                  </a:cubicBezTo>
                  <a:cubicBezTo>
                    <a:pt x="837227" y="812800"/>
                    <a:pt x="1078703" y="630849"/>
                    <a:pt x="1078703" y="406400"/>
                  </a:cubicBezTo>
                  <a:cubicBezTo>
                    <a:pt x="1078703" y="181951"/>
                    <a:pt x="837227" y="0"/>
                    <a:pt x="539352" y="0"/>
                  </a:cubicBezTo>
                  <a:close/>
                </a:path>
              </a:pathLst>
            </a:custGeom>
            <a:solidFill>
              <a:srgbClr val="61D2E6"/>
            </a:solidFill>
          </p:spPr>
          <p:txBody>
            <a:bodyPr/>
            <a:lstStyle/>
            <a:p>
              <a:endParaRPr lang="en-US"/>
            </a:p>
          </p:txBody>
        </p:sp>
        <p:sp>
          <p:nvSpPr>
            <p:cNvPr id="9" name="TextBox 9"/>
            <p:cNvSpPr txBox="1"/>
            <p:nvPr/>
          </p:nvSpPr>
          <p:spPr>
            <a:xfrm>
              <a:off x="101128" y="104775"/>
              <a:ext cx="876446" cy="631825"/>
            </a:xfrm>
            <a:prstGeom prst="rect">
              <a:avLst/>
            </a:prstGeom>
          </p:spPr>
          <p:txBody>
            <a:bodyPr lIns="50800" tIns="50800" rIns="50800" bIns="50800" rtlCol="0" anchor="ctr"/>
            <a:lstStyle/>
            <a:p>
              <a:pPr algn="ctr">
                <a:lnSpc>
                  <a:spcPts val="2675"/>
                </a:lnSpc>
              </a:pPr>
              <a:endParaRPr/>
            </a:p>
          </p:txBody>
        </p:sp>
      </p:grpSp>
      <p:sp>
        <p:nvSpPr>
          <p:cNvPr id="10" name="TextBox 10"/>
          <p:cNvSpPr txBox="1"/>
          <p:nvPr/>
        </p:nvSpPr>
        <p:spPr>
          <a:xfrm>
            <a:off x="1200150" y="2527132"/>
            <a:ext cx="7174790" cy="486417"/>
          </a:xfrm>
          <a:prstGeom prst="rect">
            <a:avLst/>
          </a:prstGeom>
        </p:spPr>
        <p:txBody>
          <a:bodyPr lIns="0" tIns="0" rIns="0" bIns="0" rtlCol="0" anchor="t">
            <a:spAutoFit/>
          </a:bodyPr>
          <a:lstStyle/>
          <a:p>
            <a:pPr algn="ctr">
              <a:lnSpc>
                <a:spcPts val="3765"/>
              </a:lnSpc>
            </a:pPr>
            <a:r>
              <a:rPr lang="fr-CA" sz="3455">
                <a:solidFill>
                  <a:srgbClr val="000000"/>
                </a:solidFill>
                <a:latin typeface="Clear Sans Bold"/>
              </a:rPr>
              <a:t>La planification préalable des soins maintenant</a:t>
            </a:r>
          </a:p>
        </p:txBody>
      </p:sp>
      <p:sp>
        <p:nvSpPr>
          <p:cNvPr id="11" name="TextBox 11"/>
          <p:cNvSpPr txBox="1"/>
          <p:nvPr/>
        </p:nvSpPr>
        <p:spPr>
          <a:xfrm>
            <a:off x="877966" y="-65251"/>
            <a:ext cx="16277112" cy="1583126"/>
          </a:xfrm>
          <a:prstGeom prst="rect">
            <a:avLst/>
          </a:prstGeom>
        </p:spPr>
        <p:txBody>
          <a:bodyPr lIns="0" tIns="0" rIns="0" bIns="0" rtlCol="0" anchor="t">
            <a:spAutoFit/>
          </a:bodyPr>
          <a:lstStyle/>
          <a:p>
            <a:pPr marL="0" lvl="0" indent="0" algn="ctr">
              <a:lnSpc>
                <a:spcPts val="6300"/>
              </a:lnSpc>
            </a:pPr>
            <a:r>
              <a:rPr lang="fr-CA" sz="5000" dirty="0">
                <a:solidFill>
                  <a:srgbClr val="363839"/>
                </a:solidFill>
                <a:latin typeface="Telegraf Bold"/>
              </a:rPr>
              <a:t>La PPS prépare maintenant les gens à tenir compte des objectifs des soins et du consentement.</a:t>
            </a:r>
          </a:p>
        </p:txBody>
      </p:sp>
      <p:sp>
        <p:nvSpPr>
          <p:cNvPr id="12" name="TextBox 12"/>
          <p:cNvSpPr txBox="1"/>
          <p:nvPr/>
        </p:nvSpPr>
        <p:spPr>
          <a:xfrm>
            <a:off x="1812556" y="4224858"/>
            <a:ext cx="2508796" cy="553649"/>
          </a:xfrm>
          <a:prstGeom prst="rect">
            <a:avLst/>
          </a:prstGeom>
        </p:spPr>
        <p:txBody>
          <a:bodyPr lIns="0" tIns="0" rIns="0" bIns="0" rtlCol="0" anchor="t">
            <a:spAutoFit/>
          </a:bodyPr>
          <a:lstStyle/>
          <a:p>
            <a:pPr algn="ctr">
              <a:lnSpc>
                <a:spcPts val="2186"/>
              </a:lnSpc>
            </a:pPr>
            <a:r>
              <a:rPr lang="fr-CA" sz="2005">
                <a:solidFill>
                  <a:srgbClr val="000000"/>
                </a:solidFill>
                <a:latin typeface="Clear Sans Bold"/>
              </a:rPr>
              <a:t>Réfléchissez à vos valeurs et à vos souhaits</a:t>
            </a:r>
          </a:p>
        </p:txBody>
      </p:sp>
      <p:sp>
        <p:nvSpPr>
          <p:cNvPr id="13" name="TextBox 13"/>
          <p:cNvSpPr txBox="1"/>
          <p:nvPr/>
        </p:nvSpPr>
        <p:spPr>
          <a:xfrm>
            <a:off x="10294696" y="2527132"/>
            <a:ext cx="7174790" cy="486417"/>
          </a:xfrm>
          <a:prstGeom prst="rect">
            <a:avLst/>
          </a:prstGeom>
        </p:spPr>
        <p:txBody>
          <a:bodyPr lIns="0" tIns="0" rIns="0" bIns="0" rtlCol="0" anchor="t">
            <a:spAutoFit/>
          </a:bodyPr>
          <a:lstStyle/>
          <a:p>
            <a:pPr algn="ctr">
              <a:lnSpc>
                <a:spcPts val="3765"/>
              </a:lnSpc>
            </a:pPr>
            <a:r>
              <a:rPr lang="fr-CA" sz="3455">
                <a:solidFill>
                  <a:srgbClr val="000000"/>
                </a:solidFill>
                <a:latin typeface="Clear Sans Bold"/>
              </a:rPr>
              <a:t>La prise de décision plus tard</a:t>
            </a:r>
          </a:p>
        </p:txBody>
      </p:sp>
      <p:sp>
        <p:nvSpPr>
          <p:cNvPr id="14" name="TextBox 14"/>
          <p:cNvSpPr txBox="1"/>
          <p:nvPr/>
        </p:nvSpPr>
        <p:spPr>
          <a:xfrm>
            <a:off x="1200150" y="9697975"/>
            <a:ext cx="7174790" cy="412757"/>
          </a:xfrm>
          <a:prstGeom prst="rect">
            <a:avLst/>
          </a:prstGeom>
        </p:spPr>
        <p:txBody>
          <a:bodyPr lIns="0" tIns="0" rIns="0" bIns="0" rtlCol="0" anchor="t">
            <a:spAutoFit/>
          </a:bodyPr>
          <a:lstStyle/>
          <a:p>
            <a:pPr algn="ctr">
              <a:lnSpc>
                <a:spcPts val="3220"/>
              </a:lnSpc>
            </a:pPr>
            <a:r>
              <a:rPr lang="fr-CA" sz="2955">
                <a:solidFill>
                  <a:srgbClr val="000000"/>
                </a:solidFill>
                <a:latin typeface="Clear Sans Bold"/>
              </a:rPr>
              <a:t>Préparation</a:t>
            </a:r>
          </a:p>
        </p:txBody>
      </p:sp>
      <p:sp>
        <p:nvSpPr>
          <p:cNvPr id="15" name="TextBox 15"/>
          <p:cNvSpPr txBox="1"/>
          <p:nvPr/>
        </p:nvSpPr>
        <p:spPr>
          <a:xfrm>
            <a:off x="10615768" y="9697975"/>
            <a:ext cx="7174790" cy="412757"/>
          </a:xfrm>
          <a:prstGeom prst="rect">
            <a:avLst/>
          </a:prstGeom>
        </p:spPr>
        <p:txBody>
          <a:bodyPr lIns="0" tIns="0" rIns="0" bIns="0" rtlCol="0" anchor="t">
            <a:spAutoFit/>
          </a:bodyPr>
          <a:lstStyle/>
          <a:p>
            <a:pPr algn="ctr">
              <a:lnSpc>
                <a:spcPts val="3220"/>
              </a:lnSpc>
            </a:pPr>
            <a:r>
              <a:rPr lang="fr-CA" sz="2955">
                <a:solidFill>
                  <a:srgbClr val="000000"/>
                </a:solidFill>
                <a:latin typeface="Clear Sans Bold"/>
              </a:rPr>
              <a:t>Décision</a:t>
            </a:r>
          </a:p>
        </p:txBody>
      </p:sp>
      <p:grpSp>
        <p:nvGrpSpPr>
          <p:cNvPr id="16" name="Group 16"/>
          <p:cNvGrpSpPr/>
          <p:nvPr/>
        </p:nvGrpSpPr>
        <p:grpSpPr>
          <a:xfrm>
            <a:off x="1731169" y="5400675"/>
            <a:ext cx="2671569" cy="2013020"/>
            <a:chOff x="0" y="0"/>
            <a:chExt cx="1078703" cy="812800"/>
          </a:xfrm>
        </p:grpSpPr>
        <p:sp>
          <p:nvSpPr>
            <p:cNvPr id="17" name="Freeform 17"/>
            <p:cNvSpPr/>
            <p:nvPr/>
          </p:nvSpPr>
          <p:spPr>
            <a:xfrm>
              <a:off x="0" y="0"/>
              <a:ext cx="1078703" cy="812800"/>
            </a:xfrm>
            <a:custGeom>
              <a:avLst/>
              <a:gdLst/>
              <a:ahLst/>
              <a:cxnLst/>
              <a:rect l="l" t="t" r="r" b="b"/>
              <a:pathLst>
                <a:path w="1078703" h="812800">
                  <a:moveTo>
                    <a:pt x="539352" y="0"/>
                  </a:moveTo>
                  <a:cubicBezTo>
                    <a:pt x="241476" y="0"/>
                    <a:pt x="0" y="181951"/>
                    <a:pt x="0" y="406400"/>
                  </a:cubicBezTo>
                  <a:cubicBezTo>
                    <a:pt x="0" y="630849"/>
                    <a:pt x="241476" y="812800"/>
                    <a:pt x="539352" y="812800"/>
                  </a:cubicBezTo>
                  <a:cubicBezTo>
                    <a:pt x="837227" y="812800"/>
                    <a:pt x="1078703" y="630849"/>
                    <a:pt x="1078703" y="406400"/>
                  </a:cubicBezTo>
                  <a:cubicBezTo>
                    <a:pt x="1078703" y="181951"/>
                    <a:pt x="837227" y="0"/>
                    <a:pt x="539352" y="0"/>
                  </a:cubicBezTo>
                  <a:close/>
                </a:path>
              </a:pathLst>
            </a:custGeom>
            <a:solidFill>
              <a:srgbClr val="61D2E6"/>
            </a:solidFill>
          </p:spPr>
          <p:txBody>
            <a:bodyPr/>
            <a:lstStyle/>
            <a:p>
              <a:endParaRPr lang="en-US"/>
            </a:p>
          </p:txBody>
        </p:sp>
        <p:sp>
          <p:nvSpPr>
            <p:cNvPr id="18" name="TextBox 18"/>
            <p:cNvSpPr txBox="1"/>
            <p:nvPr/>
          </p:nvSpPr>
          <p:spPr>
            <a:xfrm>
              <a:off x="101128" y="104775"/>
              <a:ext cx="876446" cy="631825"/>
            </a:xfrm>
            <a:prstGeom prst="rect">
              <a:avLst/>
            </a:prstGeom>
          </p:spPr>
          <p:txBody>
            <a:bodyPr lIns="50800" tIns="50800" rIns="50800" bIns="50800" rtlCol="0" anchor="ctr"/>
            <a:lstStyle/>
            <a:p>
              <a:pPr algn="ctr">
                <a:lnSpc>
                  <a:spcPts val="2675"/>
                </a:lnSpc>
              </a:pPr>
              <a:endParaRPr/>
            </a:p>
          </p:txBody>
        </p:sp>
      </p:grpSp>
      <p:sp>
        <p:nvSpPr>
          <p:cNvPr id="19" name="TextBox 19"/>
          <p:cNvSpPr txBox="1"/>
          <p:nvPr/>
        </p:nvSpPr>
        <p:spPr>
          <a:xfrm>
            <a:off x="1812556" y="6022765"/>
            <a:ext cx="2508796" cy="564257"/>
          </a:xfrm>
          <a:prstGeom prst="rect">
            <a:avLst/>
          </a:prstGeom>
        </p:spPr>
        <p:txBody>
          <a:bodyPr lIns="0" tIns="0" rIns="0" bIns="0" rtlCol="0" anchor="t">
            <a:spAutoFit/>
          </a:bodyPr>
          <a:lstStyle/>
          <a:p>
            <a:pPr algn="ctr">
              <a:lnSpc>
                <a:spcPts val="2186"/>
              </a:lnSpc>
            </a:pPr>
            <a:r>
              <a:rPr lang="fr-CA" sz="2005" dirty="0">
                <a:solidFill>
                  <a:srgbClr val="000000"/>
                </a:solidFill>
                <a:latin typeface="Clear Sans Bold"/>
              </a:rPr>
              <a:t>Désignez votre ou vos mandataires spéciaux</a:t>
            </a:r>
          </a:p>
        </p:txBody>
      </p:sp>
      <p:grpSp>
        <p:nvGrpSpPr>
          <p:cNvPr id="20" name="Group 20"/>
          <p:cNvGrpSpPr/>
          <p:nvPr/>
        </p:nvGrpSpPr>
        <p:grpSpPr>
          <a:xfrm>
            <a:off x="4021362" y="7236273"/>
            <a:ext cx="2671569" cy="2013020"/>
            <a:chOff x="0" y="0"/>
            <a:chExt cx="1078703" cy="812800"/>
          </a:xfrm>
        </p:grpSpPr>
        <p:sp>
          <p:nvSpPr>
            <p:cNvPr id="21" name="Freeform 21"/>
            <p:cNvSpPr/>
            <p:nvPr/>
          </p:nvSpPr>
          <p:spPr>
            <a:xfrm>
              <a:off x="0" y="0"/>
              <a:ext cx="1078703" cy="812800"/>
            </a:xfrm>
            <a:custGeom>
              <a:avLst/>
              <a:gdLst/>
              <a:ahLst/>
              <a:cxnLst/>
              <a:rect l="l" t="t" r="r" b="b"/>
              <a:pathLst>
                <a:path w="1078703" h="812800">
                  <a:moveTo>
                    <a:pt x="539352" y="0"/>
                  </a:moveTo>
                  <a:cubicBezTo>
                    <a:pt x="241476" y="0"/>
                    <a:pt x="0" y="181951"/>
                    <a:pt x="0" y="406400"/>
                  </a:cubicBezTo>
                  <a:cubicBezTo>
                    <a:pt x="0" y="630849"/>
                    <a:pt x="241476" y="812800"/>
                    <a:pt x="539352" y="812800"/>
                  </a:cubicBezTo>
                  <a:cubicBezTo>
                    <a:pt x="837227" y="812800"/>
                    <a:pt x="1078703" y="630849"/>
                    <a:pt x="1078703" y="406400"/>
                  </a:cubicBezTo>
                  <a:cubicBezTo>
                    <a:pt x="1078703" y="181951"/>
                    <a:pt x="837227" y="0"/>
                    <a:pt x="539352" y="0"/>
                  </a:cubicBezTo>
                  <a:close/>
                </a:path>
              </a:pathLst>
            </a:custGeom>
            <a:solidFill>
              <a:srgbClr val="75A3AB"/>
            </a:solidFill>
          </p:spPr>
          <p:txBody>
            <a:bodyPr/>
            <a:lstStyle/>
            <a:p>
              <a:endParaRPr lang="en-US"/>
            </a:p>
          </p:txBody>
        </p:sp>
        <p:sp>
          <p:nvSpPr>
            <p:cNvPr id="22" name="TextBox 22"/>
            <p:cNvSpPr txBox="1"/>
            <p:nvPr/>
          </p:nvSpPr>
          <p:spPr>
            <a:xfrm>
              <a:off x="101128" y="104775"/>
              <a:ext cx="876446" cy="631825"/>
            </a:xfrm>
            <a:prstGeom prst="rect">
              <a:avLst/>
            </a:prstGeom>
          </p:spPr>
          <p:txBody>
            <a:bodyPr lIns="50800" tIns="50800" rIns="50800" bIns="50800" rtlCol="0" anchor="ctr"/>
            <a:lstStyle/>
            <a:p>
              <a:pPr algn="ctr">
                <a:lnSpc>
                  <a:spcPts val="2675"/>
                </a:lnSpc>
              </a:pPr>
              <a:endParaRPr/>
            </a:p>
          </p:txBody>
        </p:sp>
      </p:grpSp>
      <p:sp>
        <p:nvSpPr>
          <p:cNvPr id="23" name="TextBox 23"/>
          <p:cNvSpPr txBox="1"/>
          <p:nvPr/>
        </p:nvSpPr>
        <p:spPr>
          <a:xfrm>
            <a:off x="4211528" y="7844403"/>
            <a:ext cx="2271891" cy="837705"/>
          </a:xfrm>
          <a:prstGeom prst="rect">
            <a:avLst/>
          </a:prstGeom>
        </p:spPr>
        <p:txBody>
          <a:bodyPr lIns="0" tIns="0" rIns="0" bIns="0" rtlCol="0" anchor="t">
            <a:spAutoFit/>
          </a:bodyPr>
          <a:lstStyle/>
          <a:p>
            <a:pPr algn="ctr">
              <a:lnSpc>
                <a:spcPts val="2190"/>
              </a:lnSpc>
            </a:pPr>
            <a:r>
              <a:rPr lang="fr-CA" sz="2010">
                <a:solidFill>
                  <a:srgbClr val="000000"/>
                </a:solidFill>
                <a:latin typeface="Clear Sans Bold"/>
              </a:rPr>
              <a:t>Renseignez-vous sur les maladies que vous pouvez développer</a:t>
            </a:r>
          </a:p>
        </p:txBody>
      </p:sp>
      <p:sp>
        <p:nvSpPr>
          <p:cNvPr id="24" name="TextBox 24"/>
          <p:cNvSpPr txBox="1"/>
          <p:nvPr/>
        </p:nvSpPr>
        <p:spPr>
          <a:xfrm>
            <a:off x="6578699" y="4000500"/>
            <a:ext cx="3071042" cy="692497"/>
          </a:xfrm>
          <a:prstGeom prst="rect">
            <a:avLst/>
          </a:prstGeom>
        </p:spPr>
        <p:txBody>
          <a:bodyPr lIns="0" tIns="0" rIns="0" bIns="0" rtlCol="0" anchor="t">
            <a:spAutoFit/>
          </a:bodyPr>
          <a:lstStyle/>
          <a:p>
            <a:pPr algn="ctr">
              <a:lnSpc>
                <a:spcPts val="2675"/>
              </a:lnSpc>
            </a:pPr>
            <a:r>
              <a:rPr lang="fr-CA" sz="2455" dirty="0">
                <a:solidFill>
                  <a:srgbClr val="000000"/>
                </a:solidFill>
                <a:latin typeface="Clear Sans Bold"/>
              </a:rPr>
              <a:t>Préparez votre ou vos mandataires spéciaux</a:t>
            </a:r>
          </a:p>
        </p:txBody>
      </p:sp>
      <p:grpSp>
        <p:nvGrpSpPr>
          <p:cNvPr id="25" name="Group 25"/>
          <p:cNvGrpSpPr/>
          <p:nvPr/>
        </p:nvGrpSpPr>
        <p:grpSpPr>
          <a:xfrm>
            <a:off x="11589032" y="4293265"/>
            <a:ext cx="2671569" cy="2013020"/>
            <a:chOff x="0" y="0"/>
            <a:chExt cx="1078703" cy="812800"/>
          </a:xfrm>
        </p:grpSpPr>
        <p:sp>
          <p:nvSpPr>
            <p:cNvPr id="26" name="Freeform 26"/>
            <p:cNvSpPr/>
            <p:nvPr/>
          </p:nvSpPr>
          <p:spPr>
            <a:xfrm>
              <a:off x="0" y="0"/>
              <a:ext cx="1078703" cy="812800"/>
            </a:xfrm>
            <a:custGeom>
              <a:avLst/>
              <a:gdLst/>
              <a:ahLst/>
              <a:cxnLst/>
              <a:rect l="l" t="t" r="r" b="b"/>
              <a:pathLst>
                <a:path w="1078703" h="812800">
                  <a:moveTo>
                    <a:pt x="539352" y="0"/>
                  </a:moveTo>
                  <a:cubicBezTo>
                    <a:pt x="241476" y="0"/>
                    <a:pt x="0" y="181951"/>
                    <a:pt x="0" y="406400"/>
                  </a:cubicBezTo>
                  <a:cubicBezTo>
                    <a:pt x="0" y="630849"/>
                    <a:pt x="241476" y="812800"/>
                    <a:pt x="539352" y="812800"/>
                  </a:cubicBezTo>
                  <a:cubicBezTo>
                    <a:pt x="837227" y="812800"/>
                    <a:pt x="1078703" y="630849"/>
                    <a:pt x="1078703" y="406400"/>
                  </a:cubicBezTo>
                  <a:cubicBezTo>
                    <a:pt x="1078703" y="181951"/>
                    <a:pt x="837227" y="0"/>
                    <a:pt x="539352" y="0"/>
                  </a:cubicBezTo>
                  <a:close/>
                </a:path>
              </a:pathLst>
            </a:custGeom>
            <a:solidFill>
              <a:srgbClr val="A1B5ED"/>
            </a:solidFill>
          </p:spPr>
          <p:txBody>
            <a:bodyPr/>
            <a:lstStyle/>
            <a:p>
              <a:endParaRPr lang="en-US"/>
            </a:p>
          </p:txBody>
        </p:sp>
        <p:sp>
          <p:nvSpPr>
            <p:cNvPr id="27" name="TextBox 27"/>
            <p:cNvSpPr txBox="1"/>
            <p:nvPr/>
          </p:nvSpPr>
          <p:spPr>
            <a:xfrm>
              <a:off x="101128" y="104775"/>
              <a:ext cx="876446" cy="631825"/>
            </a:xfrm>
            <a:prstGeom prst="rect">
              <a:avLst/>
            </a:prstGeom>
          </p:spPr>
          <p:txBody>
            <a:bodyPr lIns="50800" tIns="50800" rIns="50800" bIns="50800" rtlCol="0" anchor="ctr"/>
            <a:lstStyle/>
            <a:p>
              <a:pPr algn="ctr">
                <a:lnSpc>
                  <a:spcPts val="2675"/>
                </a:lnSpc>
              </a:pPr>
              <a:endParaRPr/>
            </a:p>
          </p:txBody>
        </p:sp>
      </p:grpSp>
      <p:grpSp>
        <p:nvGrpSpPr>
          <p:cNvPr id="28" name="Group 28"/>
          <p:cNvGrpSpPr/>
          <p:nvPr/>
        </p:nvGrpSpPr>
        <p:grpSpPr>
          <a:xfrm>
            <a:off x="14049151" y="4293265"/>
            <a:ext cx="2671569" cy="2013020"/>
            <a:chOff x="0" y="0"/>
            <a:chExt cx="1078703" cy="812800"/>
          </a:xfrm>
        </p:grpSpPr>
        <p:sp>
          <p:nvSpPr>
            <p:cNvPr id="29" name="Freeform 29"/>
            <p:cNvSpPr/>
            <p:nvPr/>
          </p:nvSpPr>
          <p:spPr>
            <a:xfrm>
              <a:off x="0" y="0"/>
              <a:ext cx="1078703" cy="812800"/>
            </a:xfrm>
            <a:custGeom>
              <a:avLst/>
              <a:gdLst/>
              <a:ahLst/>
              <a:cxnLst/>
              <a:rect l="l" t="t" r="r" b="b"/>
              <a:pathLst>
                <a:path w="1078703" h="812800">
                  <a:moveTo>
                    <a:pt x="539352" y="0"/>
                  </a:moveTo>
                  <a:cubicBezTo>
                    <a:pt x="241476" y="0"/>
                    <a:pt x="0" y="181951"/>
                    <a:pt x="0" y="406400"/>
                  </a:cubicBezTo>
                  <a:cubicBezTo>
                    <a:pt x="0" y="630849"/>
                    <a:pt x="241476" y="812800"/>
                    <a:pt x="539352" y="812800"/>
                  </a:cubicBezTo>
                  <a:cubicBezTo>
                    <a:pt x="837227" y="812800"/>
                    <a:pt x="1078703" y="630849"/>
                    <a:pt x="1078703" y="406400"/>
                  </a:cubicBezTo>
                  <a:cubicBezTo>
                    <a:pt x="1078703" y="181951"/>
                    <a:pt x="837227" y="0"/>
                    <a:pt x="539352" y="0"/>
                  </a:cubicBezTo>
                  <a:close/>
                </a:path>
              </a:pathLst>
            </a:custGeom>
            <a:solidFill>
              <a:srgbClr val="AB95DD"/>
            </a:solidFill>
          </p:spPr>
          <p:txBody>
            <a:bodyPr/>
            <a:lstStyle/>
            <a:p>
              <a:endParaRPr lang="en-US"/>
            </a:p>
          </p:txBody>
        </p:sp>
        <p:sp>
          <p:nvSpPr>
            <p:cNvPr id="30" name="TextBox 30"/>
            <p:cNvSpPr txBox="1"/>
            <p:nvPr/>
          </p:nvSpPr>
          <p:spPr>
            <a:xfrm>
              <a:off x="101128" y="104775"/>
              <a:ext cx="876446" cy="631825"/>
            </a:xfrm>
            <a:prstGeom prst="rect">
              <a:avLst/>
            </a:prstGeom>
          </p:spPr>
          <p:txBody>
            <a:bodyPr lIns="50800" tIns="50800" rIns="50800" bIns="50800" rtlCol="0" anchor="ctr"/>
            <a:lstStyle/>
            <a:p>
              <a:pPr algn="ctr">
                <a:lnSpc>
                  <a:spcPts val="2675"/>
                </a:lnSpc>
              </a:pPr>
              <a:endParaRPr/>
            </a:p>
          </p:txBody>
        </p:sp>
      </p:grpSp>
      <p:sp>
        <p:nvSpPr>
          <p:cNvPr id="31" name="TextBox 31"/>
          <p:cNvSpPr txBox="1"/>
          <p:nvPr/>
        </p:nvSpPr>
        <p:spPr>
          <a:xfrm>
            <a:off x="11389296" y="4939727"/>
            <a:ext cx="3071042" cy="692497"/>
          </a:xfrm>
          <a:prstGeom prst="rect">
            <a:avLst/>
          </a:prstGeom>
        </p:spPr>
        <p:txBody>
          <a:bodyPr lIns="0" tIns="0" rIns="0" bIns="0" rtlCol="0" anchor="t">
            <a:spAutoFit/>
          </a:bodyPr>
          <a:lstStyle/>
          <a:p>
            <a:pPr algn="ctr">
              <a:lnSpc>
                <a:spcPts val="2675"/>
              </a:lnSpc>
            </a:pPr>
            <a:r>
              <a:rPr lang="fr-CA" sz="2455" dirty="0">
                <a:solidFill>
                  <a:srgbClr val="000000"/>
                </a:solidFill>
                <a:latin typeface="Clear Sans Bold"/>
              </a:rPr>
              <a:t>Discussions sur les objectifs des soins</a:t>
            </a:r>
          </a:p>
        </p:txBody>
      </p:sp>
      <p:sp>
        <p:nvSpPr>
          <p:cNvPr id="32" name="TextBox 32"/>
          <p:cNvSpPr txBox="1"/>
          <p:nvPr/>
        </p:nvSpPr>
        <p:spPr>
          <a:xfrm>
            <a:off x="14260313" y="4821552"/>
            <a:ext cx="2185497" cy="1005847"/>
          </a:xfrm>
          <a:prstGeom prst="rect">
            <a:avLst/>
          </a:prstGeom>
        </p:spPr>
        <p:txBody>
          <a:bodyPr lIns="0" tIns="0" rIns="0" bIns="0" rtlCol="0" anchor="t">
            <a:spAutoFit/>
          </a:bodyPr>
          <a:lstStyle/>
          <a:p>
            <a:pPr algn="ctr">
              <a:lnSpc>
                <a:spcPts val="2675"/>
              </a:lnSpc>
            </a:pPr>
            <a:r>
              <a:rPr lang="fr-CA" sz="2455">
                <a:solidFill>
                  <a:srgbClr val="000000"/>
                </a:solidFill>
                <a:latin typeface="Clear Sans Bold"/>
              </a:rPr>
              <a:t>Consentement au traitement ou aux soins</a:t>
            </a:r>
          </a:p>
        </p:txBody>
      </p:sp>
      <p:sp>
        <p:nvSpPr>
          <p:cNvPr id="33" name="AutoShape 33"/>
          <p:cNvSpPr/>
          <p:nvPr/>
        </p:nvSpPr>
        <p:spPr>
          <a:xfrm>
            <a:off x="4321352" y="4492158"/>
            <a:ext cx="6729650" cy="651342"/>
          </a:xfrm>
          <a:prstGeom prst="line">
            <a:avLst/>
          </a:prstGeom>
          <a:ln w="38100" cap="rnd">
            <a:solidFill>
              <a:srgbClr val="4266CF"/>
            </a:solidFill>
            <a:prstDash val="solid"/>
            <a:headEnd type="none" w="sm" len="sm"/>
            <a:tailEnd type="triangle" w="lg" len="med"/>
          </a:ln>
        </p:spPr>
        <p:txBody>
          <a:bodyPr/>
          <a:lstStyle/>
          <a:p>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3" name="Freeform 3"/>
          <p:cNvSpPr/>
          <p:nvPr/>
        </p:nvSpPr>
        <p:spPr>
          <a:xfrm>
            <a:off x="0" y="0"/>
            <a:ext cx="18287996" cy="2462645"/>
          </a:xfrm>
          <a:custGeom>
            <a:avLst/>
            <a:gdLst/>
            <a:ahLst/>
            <a:cxnLst/>
            <a:rect l="l" t="t" r="r" b="b"/>
            <a:pathLst>
              <a:path w="4816592" h="648598">
                <a:moveTo>
                  <a:pt x="0" y="0"/>
                </a:moveTo>
                <a:lnTo>
                  <a:pt x="4816592" y="0"/>
                </a:lnTo>
                <a:lnTo>
                  <a:pt x="4816592" y="648598"/>
                </a:lnTo>
                <a:lnTo>
                  <a:pt x="0" y="648598"/>
                </a:lnTo>
                <a:close/>
              </a:path>
            </a:pathLst>
          </a:custGeom>
          <a:solidFill>
            <a:srgbClr val="004400"/>
          </a:solidFill>
        </p:spPr>
        <p:txBody>
          <a:bodyPr/>
          <a:lstStyle/>
          <a:p>
            <a:endParaRPr lang="en-US"/>
          </a:p>
        </p:txBody>
      </p:sp>
      <p:sp>
        <p:nvSpPr>
          <p:cNvPr id="9" name="TextBox 9"/>
          <p:cNvSpPr txBox="1"/>
          <p:nvPr/>
        </p:nvSpPr>
        <p:spPr>
          <a:xfrm>
            <a:off x="1066800" y="383598"/>
            <a:ext cx="16230600" cy="1420966"/>
          </a:xfrm>
          <a:prstGeom prst="rect">
            <a:avLst/>
          </a:prstGeom>
        </p:spPr>
        <p:txBody>
          <a:bodyPr wrap="square" lIns="0" tIns="0" rIns="0" bIns="0" rtlCol="0" anchor="t">
            <a:spAutoFit/>
          </a:bodyPr>
          <a:lstStyle/>
          <a:p>
            <a:pPr algn="ctr">
              <a:lnSpc>
                <a:spcPts val="12599"/>
              </a:lnSpc>
            </a:pPr>
            <a:r>
              <a:rPr lang="fr-CA" sz="6600" dirty="0">
                <a:solidFill>
                  <a:srgbClr val="FFFFFF"/>
                </a:solidFill>
                <a:latin typeface="Montserrat"/>
              </a:rPr>
              <a:t>Discussions sur les objectifs des soins</a:t>
            </a:r>
          </a:p>
        </p:txBody>
      </p:sp>
      <p:sp>
        <p:nvSpPr>
          <p:cNvPr id="6" name="TextBox 5">
            <a:extLst>
              <a:ext uri="{FF2B5EF4-FFF2-40B4-BE49-F238E27FC236}">
                <a16:creationId xmlns:a16="http://schemas.microsoft.com/office/drawing/2014/main" id="{4ECBDDEB-D8BD-C0F6-C294-F35CE73B2B79}"/>
              </a:ext>
            </a:extLst>
          </p:cNvPr>
          <p:cNvSpPr txBox="1"/>
          <p:nvPr/>
        </p:nvSpPr>
        <p:spPr>
          <a:xfrm>
            <a:off x="1981200" y="4991100"/>
            <a:ext cx="15011400" cy="2062103"/>
          </a:xfrm>
          <a:prstGeom prst="rect">
            <a:avLst/>
          </a:prstGeom>
          <a:noFill/>
        </p:spPr>
        <p:txBody>
          <a:bodyPr wrap="square">
            <a:spAutoFit/>
          </a:bodyPr>
          <a:lstStyle/>
          <a:p>
            <a:pPr algn="l"/>
            <a:r>
              <a:rPr lang="fr-CA" sz="4400" b="0" i="0">
                <a:solidFill>
                  <a:srgbClr val="222222"/>
                </a:solidFill>
              </a:rPr>
              <a:t>Les discussions sur les objectifs des soins sont nécessaires pour soutenir les personnes atteintes d’une maladie grave lorsqu’elles sont confrontées à des décisions concernant le traitement ou les soins. </a:t>
            </a:r>
          </a:p>
          <a:p>
            <a:pPr algn="l"/>
            <a:endParaRPr lang="en-CA" sz="4000" b="0" i="0" dirty="0">
              <a:solidFill>
                <a:srgbClr val="222222"/>
              </a:solidFill>
              <a:effectLst/>
            </a:endParaRPr>
          </a:p>
        </p:txBody>
      </p:sp>
    </p:spTree>
    <p:extLst>
      <p:ext uri="{BB962C8B-B14F-4D97-AF65-F5344CB8AC3E}">
        <p14:creationId xmlns:p14="http://schemas.microsoft.com/office/powerpoint/2010/main" val="42361776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3" name="Freeform 3"/>
          <p:cNvSpPr/>
          <p:nvPr/>
        </p:nvSpPr>
        <p:spPr>
          <a:xfrm>
            <a:off x="0" y="0"/>
            <a:ext cx="18287996" cy="2462645"/>
          </a:xfrm>
          <a:custGeom>
            <a:avLst/>
            <a:gdLst/>
            <a:ahLst/>
            <a:cxnLst/>
            <a:rect l="l" t="t" r="r" b="b"/>
            <a:pathLst>
              <a:path w="4816592" h="648598">
                <a:moveTo>
                  <a:pt x="0" y="0"/>
                </a:moveTo>
                <a:lnTo>
                  <a:pt x="4816592" y="0"/>
                </a:lnTo>
                <a:lnTo>
                  <a:pt x="4816592" y="648598"/>
                </a:lnTo>
                <a:lnTo>
                  <a:pt x="0" y="648598"/>
                </a:lnTo>
                <a:close/>
              </a:path>
            </a:pathLst>
          </a:custGeom>
          <a:solidFill>
            <a:srgbClr val="004400"/>
          </a:solidFill>
        </p:spPr>
        <p:txBody>
          <a:bodyPr/>
          <a:lstStyle/>
          <a:p>
            <a:endParaRPr lang="en-US"/>
          </a:p>
        </p:txBody>
      </p:sp>
      <p:pic>
        <p:nvPicPr>
          <p:cNvPr id="7" name="Picture 6">
            <a:extLst>
              <a:ext uri="{FF2B5EF4-FFF2-40B4-BE49-F238E27FC236}">
                <a16:creationId xmlns:a16="http://schemas.microsoft.com/office/drawing/2014/main" id="{36E8DA56-DB64-202E-5D43-C4947A77AD05}"/>
              </a:ext>
            </a:extLst>
          </p:cNvPr>
          <p:cNvPicPr>
            <a:picLocks noChangeAspect="1"/>
          </p:cNvPicPr>
          <p:nvPr/>
        </p:nvPicPr>
        <p:blipFill>
          <a:blip r:embed="rId3"/>
          <a:stretch>
            <a:fillRect/>
          </a:stretch>
        </p:blipFill>
        <p:spPr>
          <a:xfrm>
            <a:off x="3333750" y="2829479"/>
            <a:ext cx="11696700" cy="6503365"/>
          </a:xfrm>
          <a:prstGeom prst="rect">
            <a:avLst/>
          </a:prstGeom>
        </p:spPr>
      </p:pic>
      <p:sp>
        <p:nvSpPr>
          <p:cNvPr id="8" name="TextBox 7">
            <a:extLst>
              <a:ext uri="{FF2B5EF4-FFF2-40B4-BE49-F238E27FC236}">
                <a16:creationId xmlns:a16="http://schemas.microsoft.com/office/drawing/2014/main" id="{17BCA0F7-5C85-3C37-2EDA-53EB03D7DA8E}"/>
              </a:ext>
            </a:extLst>
          </p:cNvPr>
          <p:cNvSpPr txBox="1"/>
          <p:nvPr/>
        </p:nvSpPr>
        <p:spPr>
          <a:xfrm>
            <a:off x="381000" y="9718736"/>
            <a:ext cx="4858959" cy="369332"/>
          </a:xfrm>
          <a:prstGeom prst="rect">
            <a:avLst/>
          </a:prstGeom>
          <a:noFill/>
        </p:spPr>
        <p:txBody>
          <a:bodyPr wrap="none" rtlCol="0">
            <a:spAutoFit/>
          </a:bodyPr>
          <a:lstStyle/>
          <a:p>
            <a:r>
              <a:rPr lang="fr-CA"/>
              <a:t>Source : https://www.pcdm.ca/goc#gocdimportant</a:t>
            </a:r>
          </a:p>
        </p:txBody>
      </p:sp>
      <p:sp>
        <p:nvSpPr>
          <p:cNvPr id="6" name="TextBox 9"/>
          <p:cNvSpPr txBox="1"/>
          <p:nvPr/>
        </p:nvSpPr>
        <p:spPr>
          <a:xfrm>
            <a:off x="1066800" y="383598"/>
            <a:ext cx="16230600" cy="1420966"/>
          </a:xfrm>
          <a:prstGeom prst="rect">
            <a:avLst/>
          </a:prstGeom>
        </p:spPr>
        <p:txBody>
          <a:bodyPr wrap="square" lIns="0" tIns="0" rIns="0" bIns="0" rtlCol="0" anchor="t">
            <a:spAutoFit/>
          </a:bodyPr>
          <a:lstStyle/>
          <a:p>
            <a:pPr algn="ctr">
              <a:lnSpc>
                <a:spcPts val="12599"/>
              </a:lnSpc>
            </a:pPr>
            <a:r>
              <a:rPr lang="fr-CA" sz="6600" dirty="0">
                <a:solidFill>
                  <a:srgbClr val="FFFFFF"/>
                </a:solidFill>
                <a:latin typeface="Montserrat"/>
              </a:rPr>
              <a:t>Discussions sur les objectifs des soins</a:t>
            </a:r>
          </a:p>
        </p:txBody>
      </p:sp>
      <p:sp>
        <p:nvSpPr>
          <p:cNvPr id="10" name="TextBox 9"/>
          <p:cNvSpPr txBox="1"/>
          <p:nvPr/>
        </p:nvSpPr>
        <p:spPr>
          <a:xfrm>
            <a:off x="4876800" y="3771900"/>
            <a:ext cx="2743200" cy="830997"/>
          </a:xfrm>
          <a:prstGeom prst="rect">
            <a:avLst/>
          </a:prstGeom>
          <a:solidFill>
            <a:srgbClr val="E9EFF7"/>
          </a:solidFill>
        </p:spPr>
        <p:txBody>
          <a:bodyPr wrap="square" rtlCol="0">
            <a:spAutoFit/>
          </a:bodyPr>
          <a:lstStyle/>
          <a:p>
            <a:pPr algn="ctr"/>
            <a:r>
              <a:rPr lang="fr-CA" sz="2400" dirty="0"/>
              <a:t>Objectifs et valeurs de la personne</a:t>
            </a:r>
          </a:p>
        </p:txBody>
      </p:sp>
      <p:sp>
        <p:nvSpPr>
          <p:cNvPr id="11" name="TextBox 10"/>
          <p:cNvSpPr txBox="1"/>
          <p:nvPr/>
        </p:nvSpPr>
        <p:spPr>
          <a:xfrm>
            <a:off x="10716492" y="3771900"/>
            <a:ext cx="2743200" cy="830997"/>
          </a:xfrm>
          <a:prstGeom prst="rect">
            <a:avLst/>
          </a:prstGeom>
          <a:solidFill>
            <a:srgbClr val="E9EFF7"/>
          </a:solidFill>
        </p:spPr>
        <p:txBody>
          <a:bodyPr wrap="square" rtlCol="0">
            <a:spAutoFit/>
          </a:bodyPr>
          <a:lstStyle/>
          <a:p>
            <a:pPr algn="ctr"/>
            <a:r>
              <a:rPr lang="fr-CA" sz="2400" dirty="0"/>
              <a:t>Traitements et soins médicaux</a:t>
            </a:r>
          </a:p>
        </p:txBody>
      </p:sp>
      <p:sp>
        <p:nvSpPr>
          <p:cNvPr id="12" name="TextBox 11"/>
          <p:cNvSpPr txBox="1"/>
          <p:nvPr/>
        </p:nvSpPr>
        <p:spPr>
          <a:xfrm>
            <a:off x="6461413" y="7200900"/>
            <a:ext cx="5441373" cy="830997"/>
          </a:xfrm>
          <a:prstGeom prst="rect">
            <a:avLst/>
          </a:prstGeom>
          <a:solidFill>
            <a:srgbClr val="E9EFF7"/>
          </a:solidFill>
        </p:spPr>
        <p:txBody>
          <a:bodyPr wrap="square" rtlCol="0">
            <a:spAutoFit/>
          </a:bodyPr>
          <a:lstStyle/>
          <a:p>
            <a:pPr algn="ctr"/>
            <a:r>
              <a:rPr lang="fr-CA" sz="2400" dirty="0"/>
              <a:t>Traitements qui correspondent le mieux aux objectifs et aux valeurs de la personne</a:t>
            </a:r>
          </a:p>
        </p:txBody>
      </p:sp>
    </p:spTree>
    <p:extLst>
      <p:ext uri="{BB962C8B-B14F-4D97-AF65-F5344CB8AC3E}">
        <p14:creationId xmlns:p14="http://schemas.microsoft.com/office/powerpoint/2010/main" val="36716466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grpSp>
        <p:nvGrpSpPr>
          <p:cNvPr id="2" name="Group 2"/>
          <p:cNvGrpSpPr/>
          <p:nvPr/>
        </p:nvGrpSpPr>
        <p:grpSpPr>
          <a:xfrm>
            <a:off x="2289811" y="1630728"/>
            <a:ext cx="13708378" cy="7025544"/>
            <a:chOff x="0" y="0"/>
            <a:chExt cx="18277837" cy="9367392"/>
          </a:xfrm>
        </p:grpSpPr>
        <p:pic>
          <p:nvPicPr>
            <p:cNvPr id="3" name="Picture 3"/>
            <p:cNvPicPr>
              <a:picLocks noChangeAspect="1"/>
            </p:cNvPicPr>
            <p:nvPr/>
          </p:nvPicPr>
          <p:blipFill>
            <a:blip r:embed="rId3"/>
            <a:srcRect/>
            <a:stretch>
              <a:fillRect/>
            </a:stretch>
          </p:blipFill>
          <p:spPr>
            <a:xfrm>
              <a:off x="0" y="0"/>
              <a:ext cx="18277837" cy="9367392"/>
            </a:xfrm>
            <a:prstGeom prst="rect">
              <a:avLst/>
            </a:prstGeom>
          </p:spPr>
        </p:pic>
        <p:pic>
          <p:nvPicPr>
            <p:cNvPr id="4" name="Picture 4"/>
            <p:cNvPicPr>
              <a:picLocks noChangeAspect="1"/>
            </p:cNvPicPr>
            <p:nvPr/>
          </p:nvPicPr>
          <p:blipFill>
            <a:blip r:embed="rId4"/>
            <a:srcRect/>
            <a:stretch>
              <a:fillRect/>
            </a:stretch>
          </p:blipFill>
          <p:spPr>
            <a:xfrm>
              <a:off x="10562906" y="1711023"/>
              <a:ext cx="5185021" cy="4627953"/>
            </a:xfrm>
            <a:prstGeom prst="rect">
              <a:avLst/>
            </a:prstGeom>
          </p:spPr>
        </p:pic>
        <p:pic>
          <p:nvPicPr>
            <p:cNvPr id="5" name="Picture 5"/>
            <p:cNvPicPr>
              <a:picLocks noChangeAspect="1"/>
            </p:cNvPicPr>
            <p:nvPr/>
          </p:nvPicPr>
          <p:blipFill>
            <a:blip r:embed="rId5"/>
            <a:srcRect/>
            <a:stretch>
              <a:fillRect/>
            </a:stretch>
          </p:blipFill>
          <p:spPr>
            <a:xfrm>
              <a:off x="1683508" y="1225904"/>
              <a:ext cx="5521433" cy="4914683"/>
            </a:xfrm>
            <a:prstGeom prst="rect">
              <a:avLst/>
            </a:prstGeom>
          </p:spPr>
        </p:pic>
        <p:sp>
          <p:nvSpPr>
            <p:cNvPr id="6" name="TextBox 6"/>
            <p:cNvSpPr txBox="1"/>
            <p:nvPr/>
          </p:nvSpPr>
          <p:spPr>
            <a:xfrm>
              <a:off x="1683508" y="1634823"/>
              <a:ext cx="5521433" cy="2760135"/>
            </a:xfrm>
            <a:prstGeom prst="rect">
              <a:avLst/>
            </a:prstGeom>
          </p:spPr>
          <p:txBody>
            <a:bodyPr lIns="0" tIns="0" rIns="0" bIns="0" rtlCol="0" anchor="t">
              <a:spAutoFit/>
            </a:bodyPr>
            <a:lstStyle/>
            <a:p>
              <a:pPr algn="ctr">
                <a:lnSpc>
                  <a:spcPts val="5599"/>
                </a:lnSpc>
                <a:spcBef>
                  <a:spcPct val="0"/>
                </a:spcBef>
              </a:pPr>
              <a:r>
                <a:rPr lang="fr-CA" sz="3999">
                  <a:solidFill>
                    <a:srgbClr val="000000"/>
                  </a:solidFill>
                  <a:latin typeface="Canva Sans"/>
                </a:rPr>
                <a:t>Un jour, nous mourrons tous Snoopy.</a:t>
              </a:r>
            </a:p>
          </p:txBody>
        </p:sp>
        <p:sp>
          <p:nvSpPr>
            <p:cNvPr id="7" name="TextBox 7"/>
            <p:cNvSpPr txBox="1"/>
            <p:nvPr/>
          </p:nvSpPr>
          <p:spPr>
            <a:xfrm>
              <a:off x="10579073" y="2186823"/>
              <a:ext cx="5168855" cy="2526077"/>
            </a:xfrm>
            <a:prstGeom prst="rect">
              <a:avLst/>
            </a:prstGeom>
          </p:spPr>
          <p:txBody>
            <a:bodyPr lIns="0" tIns="0" rIns="0" bIns="0" rtlCol="0" anchor="t">
              <a:spAutoFit/>
            </a:bodyPr>
            <a:lstStyle/>
            <a:p>
              <a:pPr algn="ctr">
                <a:lnSpc>
                  <a:spcPts val="5064"/>
                </a:lnSpc>
                <a:spcBef>
                  <a:spcPct val="0"/>
                </a:spcBef>
              </a:pPr>
              <a:r>
                <a:rPr lang="fr-CA" sz="2800" dirty="0">
                  <a:solidFill>
                    <a:srgbClr val="000000"/>
                  </a:solidFill>
                  <a:latin typeface="Canva Sans"/>
                </a:rPr>
                <a:t>C’est vrai, mais tous les autres jours, nous ne le ferons pas.</a:t>
              </a: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3" name="Freeform 3"/>
          <p:cNvSpPr/>
          <p:nvPr/>
        </p:nvSpPr>
        <p:spPr>
          <a:xfrm>
            <a:off x="0" y="0"/>
            <a:ext cx="18287996" cy="2462645"/>
          </a:xfrm>
          <a:custGeom>
            <a:avLst/>
            <a:gdLst/>
            <a:ahLst/>
            <a:cxnLst/>
            <a:rect l="l" t="t" r="r" b="b"/>
            <a:pathLst>
              <a:path w="4816592" h="648598">
                <a:moveTo>
                  <a:pt x="0" y="0"/>
                </a:moveTo>
                <a:lnTo>
                  <a:pt x="4816592" y="0"/>
                </a:lnTo>
                <a:lnTo>
                  <a:pt x="4816592" y="648598"/>
                </a:lnTo>
                <a:lnTo>
                  <a:pt x="0" y="648598"/>
                </a:lnTo>
                <a:close/>
              </a:path>
            </a:pathLst>
          </a:custGeom>
          <a:solidFill>
            <a:srgbClr val="004400"/>
          </a:solidFill>
        </p:spPr>
        <p:txBody>
          <a:bodyPr/>
          <a:lstStyle/>
          <a:p>
            <a:endParaRPr lang="en-US"/>
          </a:p>
        </p:txBody>
      </p:sp>
      <p:sp>
        <p:nvSpPr>
          <p:cNvPr id="6" name="TextBox 5">
            <a:extLst>
              <a:ext uri="{FF2B5EF4-FFF2-40B4-BE49-F238E27FC236}">
                <a16:creationId xmlns:a16="http://schemas.microsoft.com/office/drawing/2014/main" id="{0DB528D7-214B-E6FA-7CCB-ACDF7B976438}"/>
              </a:ext>
            </a:extLst>
          </p:cNvPr>
          <p:cNvSpPr txBox="1"/>
          <p:nvPr/>
        </p:nvSpPr>
        <p:spPr>
          <a:xfrm>
            <a:off x="457200" y="2846243"/>
            <a:ext cx="17830796" cy="8248412"/>
          </a:xfrm>
          <a:prstGeom prst="rect">
            <a:avLst/>
          </a:prstGeom>
          <a:noFill/>
        </p:spPr>
        <p:txBody>
          <a:bodyPr wrap="square">
            <a:spAutoFit/>
          </a:bodyPr>
          <a:lstStyle/>
          <a:p>
            <a:pPr algn="l"/>
            <a:r>
              <a:rPr lang="fr-CA" sz="2800" b="0" i="0" dirty="0">
                <a:solidFill>
                  <a:srgbClr val="222222"/>
                </a:solidFill>
              </a:rPr>
              <a:t>Par exemple, prenons le cas de la chimiothérapie, qui implique ce qui suit :                      </a:t>
            </a:r>
          </a:p>
          <a:p>
            <a:pPr marL="457200" indent="-457200" algn="l">
              <a:buFont typeface="Arial" panose="020B0604020202020204" pitchFamily="34" charset="0"/>
              <a:buChar char="•"/>
            </a:pPr>
            <a:r>
              <a:rPr lang="fr-CA" sz="2800" b="0" i="0" dirty="0">
                <a:solidFill>
                  <a:srgbClr val="000000"/>
                </a:solidFill>
              </a:rPr>
              <a:t>Peut prolonger la vie d’une personne (de quelques mois)</a:t>
            </a:r>
          </a:p>
          <a:p>
            <a:pPr marL="457200" indent="-457200" algn="l">
              <a:buFont typeface="Arial" panose="020B0604020202020204" pitchFamily="34" charset="0"/>
              <a:buChar char="•"/>
            </a:pPr>
            <a:r>
              <a:rPr lang="fr-CA" sz="2800" b="0" i="0" dirty="0">
                <a:solidFill>
                  <a:srgbClr val="222222"/>
                </a:solidFill>
              </a:rPr>
              <a:t>Nécessite des visites à l’hôpital et des traitements</a:t>
            </a:r>
          </a:p>
          <a:p>
            <a:pPr marL="457200" indent="-457200" algn="l">
              <a:buFont typeface="Arial" panose="020B0604020202020204" pitchFamily="34" charset="0"/>
              <a:buChar char="•"/>
            </a:pPr>
            <a:r>
              <a:rPr lang="fr-CA" sz="2800" b="0" i="0" dirty="0">
                <a:solidFill>
                  <a:srgbClr val="000000"/>
                </a:solidFill>
              </a:rPr>
              <a:t>Causera de la fatigue et d’autres effets secondaires</a:t>
            </a:r>
          </a:p>
          <a:p>
            <a:pPr algn="l"/>
            <a:r>
              <a:rPr lang="fr-CA" sz="2800" b="0" i="0" dirty="0">
                <a:solidFill>
                  <a:srgbClr val="222222"/>
                </a:solidFill>
              </a:rPr>
              <a:t> </a:t>
            </a:r>
          </a:p>
          <a:p>
            <a:pPr algn="l"/>
            <a:r>
              <a:rPr lang="fr-CA" sz="2800" b="1" i="0" dirty="0">
                <a:solidFill>
                  <a:srgbClr val="000000"/>
                </a:solidFill>
              </a:rPr>
              <a:t>Personne A : </a:t>
            </a:r>
          </a:p>
          <a:p>
            <a:pPr algn="l"/>
            <a:r>
              <a:rPr lang="fr-CA" sz="2800" b="0" i="0" dirty="0">
                <a:solidFill>
                  <a:srgbClr val="222222"/>
                </a:solidFill>
              </a:rPr>
              <a:t>Les objectifs de cette personne sont de passer le plus de temps possible à la maison et d’éviter les séjours à l’hôpital et la séparation de sa famille.  Ses objectifs ne consistent pas à gagner une quantité supplémentaire de temps.  Ses inquiétudes portent sur l’aggravation de la fatigue et des nausées. Ces symptômes l’empêchent de passer du temps de qualité avec sa famille. </a:t>
            </a:r>
          </a:p>
          <a:p>
            <a:pPr algn="l"/>
            <a:r>
              <a:rPr lang="fr-CA" sz="2800" b="0" i="1" dirty="0">
                <a:solidFill>
                  <a:srgbClr val="222222"/>
                </a:solidFill>
              </a:rPr>
              <a:t>Compte tenu de ces valeurs et de ces objectifs, la personne A décidera probablement de ne pas entreprendre la chimiothérapie</a:t>
            </a:r>
          </a:p>
          <a:p>
            <a:pPr algn="l"/>
            <a:endParaRPr lang="en-CA" sz="2800" b="0" i="0" dirty="0">
              <a:solidFill>
                <a:srgbClr val="000000"/>
              </a:solidFill>
              <a:effectLst/>
            </a:endParaRPr>
          </a:p>
          <a:p>
            <a:pPr algn="l"/>
            <a:r>
              <a:rPr lang="fr-CA" sz="2800" b="1" i="0" dirty="0">
                <a:solidFill>
                  <a:srgbClr val="000000"/>
                </a:solidFill>
              </a:rPr>
              <a:t>Personne B :</a:t>
            </a:r>
          </a:p>
          <a:p>
            <a:pPr algn="l"/>
            <a:r>
              <a:rPr lang="fr-CA" sz="2800" b="0" i="0" dirty="0">
                <a:solidFill>
                  <a:srgbClr val="222222"/>
                </a:solidFill>
              </a:rPr>
              <a:t>Pour la personne B, ses objectifs sont de vivre jusqu’à ce que son fils obtienne son diplôme, dans quelques mois.  Elle souhaite bénéficier de tout traitement qui pourrait lui permettre de gagner du temps.</a:t>
            </a:r>
          </a:p>
          <a:p>
            <a:pPr algn="l"/>
            <a:r>
              <a:rPr lang="fr-CA" sz="2800" b="0" i="1" dirty="0">
                <a:solidFill>
                  <a:srgbClr val="222222"/>
                </a:solidFill>
              </a:rPr>
              <a:t>Compte tenu de ses objectifs, elle peut décider d’accepter la chimiothérapie si elle lui permet d’atteindre cet objectif. </a:t>
            </a:r>
          </a:p>
          <a:p>
            <a:pPr algn="l"/>
            <a:r>
              <a:rPr lang="fr-CA" b="0" i="0" dirty="0">
                <a:solidFill>
                  <a:srgbClr val="222222"/>
                </a:solidFill>
                <a:latin typeface="Source Sans Pro" panose="020B0503030403020204" pitchFamily="34" charset="0"/>
              </a:rPr>
              <a:t> </a:t>
            </a:r>
          </a:p>
          <a:p>
            <a:br>
              <a:rPr lang="fr-CA" dirty="0"/>
            </a:br>
            <a:endParaRPr lang="fr-CA" dirty="0"/>
          </a:p>
        </p:txBody>
      </p:sp>
      <p:sp>
        <p:nvSpPr>
          <p:cNvPr id="7" name="TextBox 9"/>
          <p:cNvSpPr txBox="1"/>
          <p:nvPr/>
        </p:nvSpPr>
        <p:spPr>
          <a:xfrm>
            <a:off x="1066800" y="383598"/>
            <a:ext cx="16230600" cy="1420966"/>
          </a:xfrm>
          <a:prstGeom prst="rect">
            <a:avLst/>
          </a:prstGeom>
        </p:spPr>
        <p:txBody>
          <a:bodyPr wrap="square" lIns="0" tIns="0" rIns="0" bIns="0" rtlCol="0" anchor="t">
            <a:spAutoFit/>
          </a:bodyPr>
          <a:lstStyle/>
          <a:p>
            <a:pPr algn="ctr">
              <a:lnSpc>
                <a:spcPts val="12599"/>
              </a:lnSpc>
            </a:pPr>
            <a:r>
              <a:rPr lang="fr-CA" sz="6600" dirty="0">
                <a:solidFill>
                  <a:srgbClr val="FFFFFF"/>
                </a:solidFill>
                <a:latin typeface="Montserrat"/>
              </a:rPr>
              <a:t>Discussions sur les objectifs des soins</a:t>
            </a:r>
          </a:p>
        </p:txBody>
      </p:sp>
    </p:spTree>
    <p:extLst>
      <p:ext uri="{BB962C8B-B14F-4D97-AF65-F5344CB8AC3E}">
        <p14:creationId xmlns:p14="http://schemas.microsoft.com/office/powerpoint/2010/main" val="25902715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3" name="Freeform 3"/>
          <p:cNvSpPr/>
          <p:nvPr/>
        </p:nvSpPr>
        <p:spPr>
          <a:xfrm>
            <a:off x="0" y="-190500"/>
            <a:ext cx="18287996" cy="2685669"/>
          </a:xfrm>
          <a:custGeom>
            <a:avLst/>
            <a:gdLst/>
            <a:ahLst/>
            <a:cxnLst/>
            <a:rect l="l" t="t" r="r" b="b"/>
            <a:pathLst>
              <a:path w="4816592" h="648598">
                <a:moveTo>
                  <a:pt x="0" y="0"/>
                </a:moveTo>
                <a:lnTo>
                  <a:pt x="4816592" y="0"/>
                </a:lnTo>
                <a:lnTo>
                  <a:pt x="4816592" y="648598"/>
                </a:lnTo>
                <a:lnTo>
                  <a:pt x="0" y="648598"/>
                </a:lnTo>
                <a:close/>
              </a:path>
            </a:pathLst>
          </a:custGeom>
          <a:solidFill>
            <a:srgbClr val="004400"/>
          </a:solidFill>
        </p:spPr>
        <p:txBody>
          <a:bodyPr/>
          <a:lstStyle/>
          <a:p>
            <a:endParaRPr lang="en-US"/>
          </a:p>
        </p:txBody>
      </p:sp>
      <p:sp>
        <p:nvSpPr>
          <p:cNvPr id="6" name="TextBox 5">
            <a:extLst>
              <a:ext uri="{FF2B5EF4-FFF2-40B4-BE49-F238E27FC236}">
                <a16:creationId xmlns:a16="http://schemas.microsoft.com/office/drawing/2014/main" id="{E9C16717-812C-25ED-1D82-8289B116AF82}"/>
              </a:ext>
            </a:extLst>
          </p:cNvPr>
          <p:cNvSpPr txBox="1"/>
          <p:nvPr/>
        </p:nvSpPr>
        <p:spPr>
          <a:xfrm>
            <a:off x="2362200" y="4229100"/>
            <a:ext cx="14706600" cy="3170099"/>
          </a:xfrm>
          <a:prstGeom prst="rect">
            <a:avLst/>
          </a:prstGeom>
          <a:noFill/>
        </p:spPr>
        <p:txBody>
          <a:bodyPr wrap="square">
            <a:spAutoFit/>
          </a:bodyPr>
          <a:lstStyle/>
          <a:p>
            <a:pPr algn="l"/>
            <a:r>
              <a:rPr lang="fr-CA" sz="4000" b="0" i="0">
                <a:solidFill>
                  <a:srgbClr val="222222"/>
                </a:solidFill>
              </a:rPr>
              <a:t>Il s’agit de la</a:t>
            </a:r>
            <a:r>
              <a:rPr lang="fr-CA" sz="4000" b="1" i="0">
                <a:solidFill>
                  <a:srgbClr val="222222"/>
                </a:solidFill>
              </a:rPr>
              <a:t> même maladie</a:t>
            </a:r>
            <a:r>
              <a:rPr lang="fr-CA" sz="4000" b="0" i="0">
                <a:solidFill>
                  <a:srgbClr val="222222"/>
                </a:solidFill>
              </a:rPr>
              <a:t>, de la </a:t>
            </a:r>
            <a:r>
              <a:rPr lang="fr-CA" sz="4000" b="1" i="0">
                <a:solidFill>
                  <a:srgbClr val="222222"/>
                </a:solidFill>
              </a:rPr>
              <a:t>même évolution de la maladie</a:t>
            </a:r>
            <a:r>
              <a:rPr lang="fr-CA" sz="4000" b="0" i="0">
                <a:solidFill>
                  <a:srgbClr val="222222"/>
                </a:solidFill>
              </a:rPr>
              <a:t> et des </a:t>
            </a:r>
            <a:r>
              <a:rPr lang="fr-CA" sz="4000" b="1" i="0">
                <a:solidFill>
                  <a:srgbClr val="222222"/>
                </a:solidFill>
              </a:rPr>
              <a:t>mêmes options de traitements.</a:t>
            </a:r>
            <a:br>
              <a:rPr lang="fr-CA" sz="4000" b="0" i="0">
                <a:solidFill>
                  <a:srgbClr val="222222"/>
                </a:solidFill>
              </a:rPr>
            </a:br>
            <a:endParaRPr lang="fr-CA" sz="4000" b="0" i="0">
              <a:solidFill>
                <a:srgbClr val="222222"/>
              </a:solidFill>
            </a:endParaRPr>
          </a:p>
          <a:p>
            <a:pPr algn="l"/>
            <a:r>
              <a:rPr lang="fr-CA" sz="4000" b="0" i="0">
                <a:solidFill>
                  <a:srgbClr val="222222"/>
                </a:solidFill>
              </a:rPr>
              <a:t>La personne A a des objectifs et des valeurs qui diffèrent des objectifs et des valeurs de la personne B</a:t>
            </a:r>
            <a:r>
              <a:rPr lang="fr-CA" sz="4000">
                <a:solidFill>
                  <a:srgbClr val="222222"/>
                </a:solidFill>
              </a:rPr>
              <a:t> ce qui donnera lieu à des plans de traitement différents.</a:t>
            </a:r>
          </a:p>
        </p:txBody>
      </p:sp>
      <p:sp>
        <p:nvSpPr>
          <p:cNvPr id="5" name="TextBox 9"/>
          <p:cNvSpPr txBox="1"/>
          <p:nvPr/>
        </p:nvSpPr>
        <p:spPr>
          <a:xfrm>
            <a:off x="1066800" y="383598"/>
            <a:ext cx="16230600" cy="1420966"/>
          </a:xfrm>
          <a:prstGeom prst="rect">
            <a:avLst/>
          </a:prstGeom>
        </p:spPr>
        <p:txBody>
          <a:bodyPr wrap="square" lIns="0" tIns="0" rIns="0" bIns="0" rtlCol="0" anchor="t">
            <a:spAutoFit/>
          </a:bodyPr>
          <a:lstStyle/>
          <a:p>
            <a:pPr algn="ctr">
              <a:lnSpc>
                <a:spcPts val="12599"/>
              </a:lnSpc>
            </a:pPr>
            <a:r>
              <a:rPr lang="fr-CA" sz="6600" dirty="0">
                <a:solidFill>
                  <a:srgbClr val="FFFFFF"/>
                </a:solidFill>
                <a:latin typeface="Montserrat"/>
              </a:rPr>
              <a:t>Discussions sur les objectifs des soins</a:t>
            </a:r>
          </a:p>
        </p:txBody>
      </p:sp>
    </p:spTree>
    <p:extLst>
      <p:ext uri="{BB962C8B-B14F-4D97-AF65-F5344CB8AC3E}">
        <p14:creationId xmlns:p14="http://schemas.microsoft.com/office/powerpoint/2010/main" val="39362701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3" name="Freeform 3"/>
          <p:cNvSpPr/>
          <p:nvPr/>
        </p:nvSpPr>
        <p:spPr>
          <a:xfrm>
            <a:off x="0" y="0"/>
            <a:ext cx="18287996" cy="2462645"/>
          </a:xfrm>
          <a:custGeom>
            <a:avLst/>
            <a:gdLst/>
            <a:ahLst/>
            <a:cxnLst/>
            <a:rect l="l" t="t" r="r" b="b"/>
            <a:pathLst>
              <a:path w="4816592" h="648598">
                <a:moveTo>
                  <a:pt x="0" y="0"/>
                </a:moveTo>
                <a:lnTo>
                  <a:pt x="4816592" y="0"/>
                </a:lnTo>
                <a:lnTo>
                  <a:pt x="4816592" y="648598"/>
                </a:lnTo>
                <a:lnTo>
                  <a:pt x="0" y="648598"/>
                </a:lnTo>
                <a:close/>
              </a:path>
            </a:pathLst>
          </a:custGeom>
          <a:solidFill>
            <a:srgbClr val="004400"/>
          </a:solidFill>
        </p:spPr>
        <p:txBody>
          <a:bodyPr/>
          <a:lstStyle/>
          <a:p>
            <a:endParaRPr lang="en-US"/>
          </a:p>
        </p:txBody>
      </p:sp>
      <p:sp>
        <p:nvSpPr>
          <p:cNvPr id="7" name="TextBox 6">
            <a:extLst>
              <a:ext uri="{FF2B5EF4-FFF2-40B4-BE49-F238E27FC236}">
                <a16:creationId xmlns:a16="http://schemas.microsoft.com/office/drawing/2014/main" id="{1D61D52B-4A03-85BD-5436-0ED8DAE1346A}"/>
              </a:ext>
            </a:extLst>
          </p:cNvPr>
          <p:cNvSpPr txBox="1"/>
          <p:nvPr/>
        </p:nvSpPr>
        <p:spPr>
          <a:xfrm>
            <a:off x="500743" y="2857500"/>
            <a:ext cx="17787253" cy="7355860"/>
          </a:xfrm>
          <a:prstGeom prst="rect">
            <a:avLst/>
          </a:prstGeom>
          <a:noFill/>
        </p:spPr>
        <p:txBody>
          <a:bodyPr wrap="square">
            <a:spAutoFit/>
          </a:bodyPr>
          <a:lstStyle/>
          <a:p>
            <a:pPr algn="l"/>
            <a:r>
              <a:rPr lang="fr-CA" sz="4400" b="0" i="0" dirty="0">
                <a:solidFill>
                  <a:srgbClr val="222222"/>
                </a:solidFill>
                <a:latin typeface="Source Sans Pro" panose="020B0503030403020204" pitchFamily="34" charset="0"/>
              </a:rPr>
              <a:t>Le fait de consigner une discussion sur les objectifs de soins permet d’assurer la clarté et l’uniformité des soins.</a:t>
            </a:r>
          </a:p>
          <a:p>
            <a:pPr marL="571500" indent="-571500">
              <a:buFont typeface="Arial" panose="020B0604020202020204" pitchFamily="34" charset="0"/>
              <a:buChar char="•"/>
            </a:pPr>
            <a:r>
              <a:rPr lang="fr-CA" sz="4000" b="0" i="0" dirty="0">
                <a:solidFill>
                  <a:srgbClr val="000000"/>
                </a:solidFill>
                <a:latin typeface="Source Sans Pro" panose="020B0503030403020204" pitchFamily="34" charset="0"/>
              </a:rPr>
              <a:t>Même les discussions partielles peuvent et doivent être consignées.  D’autres cliniciens peuvent reprendre et poursuivre la conversation si elle est bien consignée. </a:t>
            </a:r>
          </a:p>
          <a:p>
            <a:pPr marL="571500" indent="-571500">
              <a:buFont typeface="Arial" panose="020B0604020202020204" pitchFamily="34" charset="0"/>
              <a:buChar char="•"/>
            </a:pPr>
            <a:r>
              <a:rPr lang="fr-CA" sz="4000" b="0" i="0" dirty="0">
                <a:solidFill>
                  <a:srgbClr val="000000"/>
                </a:solidFill>
                <a:latin typeface="Source Sans Pro" panose="020B0503030403020204" pitchFamily="34" charset="0"/>
              </a:rPr>
              <a:t>Dans la mesure du possible, il faut utiliser les mots du patient pour consigner l’information.</a:t>
            </a:r>
          </a:p>
          <a:p>
            <a:pPr marL="571500" indent="-571500">
              <a:buFont typeface="Arial" panose="020B0604020202020204" pitchFamily="34" charset="0"/>
              <a:buChar char="•"/>
            </a:pPr>
            <a:r>
              <a:rPr lang="fr-CA" sz="4000" b="0" i="0" dirty="0">
                <a:solidFill>
                  <a:srgbClr val="222222"/>
                </a:solidFill>
                <a:latin typeface="Source Sans Pro" panose="020B0503030403020204" pitchFamily="34" charset="0"/>
              </a:rPr>
              <a:t>Il y a quatre éléments à consigner</a:t>
            </a:r>
            <a:r>
              <a:rPr lang="fr-CA" sz="4000" dirty="0">
                <a:solidFill>
                  <a:srgbClr val="222222"/>
                </a:solidFill>
                <a:latin typeface="Source Sans Pro" panose="020B0503030403020204" pitchFamily="34" charset="0"/>
              </a:rPr>
              <a:t> :</a:t>
            </a:r>
            <a:endParaRPr lang="fr-CA" sz="4000" b="0" i="0" dirty="0">
              <a:solidFill>
                <a:srgbClr val="222222"/>
              </a:solidFill>
              <a:latin typeface="Source Sans Pro" panose="020B0503030403020204" pitchFamily="34" charset="0"/>
            </a:endParaRPr>
          </a:p>
          <a:p>
            <a:pPr marL="1028700" lvl="1" indent="-571500">
              <a:buFont typeface="Arial" panose="020B0604020202020204" pitchFamily="34" charset="0"/>
              <a:buChar char="•"/>
            </a:pPr>
            <a:r>
              <a:rPr lang="fr-CA" sz="3600" b="0" i="0" dirty="0">
                <a:solidFill>
                  <a:srgbClr val="222222"/>
                </a:solidFill>
                <a:latin typeface="Source Sans Pro" panose="020B0503030403020204" pitchFamily="34" charset="0"/>
              </a:rPr>
              <a:t>La compréhension de la maladie</a:t>
            </a:r>
          </a:p>
          <a:p>
            <a:pPr marL="1028700" lvl="1" indent="-571500">
              <a:buFont typeface="Arial" panose="020B0604020202020204" pitchFamily="34" charset="0"/>
              <a:buChar char="•"/>
            </a:pPr>
            <a:r>
              <a:rPr lang="fr-CA" sz="3600" b="0" i="0" dirty="0">
                <a:solidFill>
                  <a:srgbClr val="222222"/>
                </a:solidFill>
                <a:latin typeface="Source Sans Pro" panose="020B0503030403020204" pitchFamily="34" charset="0"/>
              </a:rPr>
              <a:t>Les informations communiquées</a:t>
            </a:r>
          </a:p>
          <a:p>
            <a:pPr marL="1028700" lvl="1" indent="-571500">
              <a:buFont typeface="Arial" panose="020B0604020202020204" pitchFamily="34" charset="0"/>
              <a:buChar char="•"/>
            </a:pPr>
            <a:r>
              <a:rPr lang="fr-CA" sz="3600" b="0" i="0" dirty="0">
                <a:solidFill>
                  <a:srgbClr val="222222"/>
                </a:solidFill>
                <a:latin typeface="Source Sans Pro" panose="020B0503030403020204" pitchFamily="34" charset="0"/>
              </a:rPr>
              <a:t>Les objectifs ou les valeurs</a:t>
            </a:r>
          </a:p>
          <a:p>
            <a:pPr marL="1028700" lvl="1" indent="-571500">
              <a:buFont typeface="Arial" panose="020B0604020202020204" pitchFamily="34" charset="0"/>
              <a:buChar char="•"/>
            </a:pPr>
            <a:r>
              <a:rPr lang="fr-CA" sz="3600" b="0" i="0" dirty="0">
                <a:solidFill>
                  <a:srgbClr val="222222"/>
                </a:solidFill>
                <a:latin typeface="Source Sans Pro" panose="020B0503030403020204" pitchFamily="34" charset="0"/>
              </a:rPr>
              <a:t>Les recommandations de traitement</a:t>
            </a:r>
          </a:p>
        </p:txBody>
      </p:sp>
      <p:sp>
        <p:nvSpPr>
          <p:cNvPr id="6" name="TextBox 5">
            <a:extLst>
              <a:ext uri="{FF2B5EF4-FFF2-40B4-BE49-F238E27FC236}">
                <a16:creationId xmlns:a16="http://schemas.microsoft.com/office/drawing/2014/main" id="{EDB6FE63-3651-E7B1-49B1-E675C28B6C58}"/>
              </a:ext>
            </a:extLst>
          </p:cNvPr>
          <p:cNvSpPr txBox="1"/>
          <p:nvPr/>
        </p:nvSpPr>
        <p:spPr>
          <a:xfrm>
            <a:off x="1866898" y="342900"/>
            <a:ext cx="14554200" cy="2123658"/>
          </a:xfrm>
          <a:prstGeom prst="rect">
            <a:avLst/>
          </a:prstGeom>
          <a:noFill/>
        </p:spPr>
        <p:txBody>
          <a:bodyPr wrap="square">
            <a:spAutoFit/>
          </a:bodyPr>
          <a:lstStyle/>
          <a:p>
            <a:pPr algn="ctr"/>
            <a:r>
              <a:rPr lang="fr-CA" sz="6600" i="0" dirty="0">
                <a:solidFill>
                  <a:schemeClr val="bg1"/>
                </a:solidFill>
                <a:latin typeface=""/>
              </a:rPr>
              <a:t>Consigner les discussions sur les objectifs des soins</a:t>
            </a:r>
          </a:p>
        </p:txBody>
      </p:sp>
    </p:spTree>
    <p:extLst>
      <p:ext uri="{BB962C8B-B14F-4D97-AF65-F5344CB8AC3E}">
        <p14:creationId xmlns:p14="http://schemas.microsoft.com/office/powerpoint/2010/main" val="39760170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b="10108"/>
          <a:stretch>
            <a:fillRect/>
          </a:stretch>
        </p:blipFill>
        <p:spPr>
          <a:xfrm>
            <a:off x="4343400" y="348201"/>
            <a:ext cx="9493661" cy="9590597"/>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2462645"/>
            <a:chOff x="0" y="0"/>
            <a:chExt cx="4816593" cy="648598"/>
          </a:xfrm>
        </p:grpSpPr>
        <p:sp>
          <p:nvSpPr>
            <p:cNvPr id="3" name="Freeform 3"/>
            <p:cNvSpPr/>
            <p:nvPr/>
          </p:nvSpPr>
          <p:spPr>
            <a:xfrm>
              <a:off x="0" y="0"/>
              <a:ext cx="4816592" cy="648598"/>
            </a:xfrm>
            <a:custGeom>
              <a:avLst/>
              <a:gdLst/>
              <a:ahLst/>
              <a:cxnLst/>
              <a:rect l="l" t="t" r="r" b="b"/>
              <a:pathLst>
                <a:path w="4816592" h="648598">
                  <a:moveTo>
                    <a:pt x="0" y="0"/>
                  </a:moveTo>
                  <a:lnTo>
                    <a:pt x="4816592" y="0"/>
                  </a:lnTo>
                  <a:lnTo>
                    <a:pt x="4816592" y="648598"/>
                  </a:lnTo>
                  <a:lnTo>
                    <a:pt x="0" y="648598"/>
                  </a:lnTo>
                  <a:close/>
                </a:path>
              </a:pathLst>
            </a:custGeom>
            <a:solidFill>
              <a:srgbClr val="004400"/>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5" name="TextBox 4">
            <a:extLst>
              <a:ext uri="{FF2B5EF4-FFF2-40B4-BE49-F238E27FC236}">
                <a16:creationId xmlns:a16="http://schemas.microsoft.com/office/drawing/2014/main" id="{685CC67D-773B-6B6A-2CF6-463131681938}"/>
              </a:ext>
            </a:extLst>
          </p:cNvPr>
          <p:cNvSpPr txBox="1"/>
          <p:nvPr/>
        </p:nvSpPr>
        <p:spPr>
          <a:xfrm>
            <a:off x="2667000" y="6078029"/>
            <a:ext cx="4037888" cy="707886"/>
          </a:xfrm>
          <a:prstGeom prst="rect">
            <a:avLst/>
          </a:prstGeom>
          <a:noFill/>
        </p:spPr>
        <p:txBody>
          <a:bodyPr wrap="square" rtlCol="0">
            <a:spAutoFit/>
          </a:bodyPr>
          <a:lstStyle/>
          <a:p>
            <a:r>
              <a:rPr lang="fr-CA" sz="4000"/>
              <a:t>Voir le document distribué</a:t>
            </a:r>
          </a:p>
        </p:txBody>
      </p:sp>
      <p:pic>
        <p:nvPicPr>
          <p:cNvPr id="8" name="Picture 7">
            <a:extLst>
              <a:ext uri="{FF2B5EF4-FFF2-40B4-BE49-F238E27FC236}">
                <a16:creationId xmlns:a16="http://schemas.microsoft.com/office/drawing/2014/main" id="{2347DEE5-ED61-7DDA-DAE9-F0DA09BFDB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8600" y="2264273"/>
            <a:ext cx="7774857" cy="8139600"/>
          </a:xfrm>
          <a:prstGeom prst="rect">
            <a:avLst/>
          </a:prstGeom>
        </p:spPr>
      </p:pic>
      <p:sp>
        <p:nvSpPr>
          <p:cNvPr id="10" name="TextBox 9"/>
          <p:cNvSpPr txBox="1"/>
          <p:nvPr/>
        </p:nvSpPr>
        <p:spPr>
          <a:xfrm>
            <a:off x="1066800" y="383598"/>
            <a:ext cx="16230600" cy="1420966"/>
          </a:xfrm>
          <a:prstGeom prst="rect">
            <a:avLst/>
          </a:prstGeom>
        </p:spPr>
        <p:txBody>
          <a:bodyPr wrap="square" lIns="0" tIns="0" rIns="0" bIns="0" rtlCol="0" anchor="t">
            <a:spAutoFit/>
          </a:bodyPr>
          <a:lstStyle/>
          <a:p>
            <a:pPr algn="ctr">
              <a:lnSpc>
                <a:spcPts val="12599"/>
              </a:lnSpc>
            </a:pPr>
            <a:r>
              <a:rPr lang="fr-CA" sz="6600" dirty="0">
                <a:solidFill>
                  <a:srgbClr val="FFFFFF"/>
                </a:solidFill>
                <a:latin typeface="Montserrat"/>
              </a:rPr>
              <a:t>Discussions sur les objectifs des soins</a:t>
            </a:r>
          </a:p>
        </p:txBody>
      </p:sp>
    </p:spTree>
    <p:extLst>
      <p:ext uri="{BB962C8B-B14F-4D97-AF65-F5344CB8AC3E}">
        <p14:creationId xmlns:p14="http://schemas.microsoft.com/office/powerpoint/2010/main" val="30085409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2462645"/>
            <a:chOff x="0" y="0"/>
            <a:chExt cx="4816593" cy="648598"/>
          </a:xfrm>
        </p:grpSpPr>
        <p:sp>
          <p:nvSpPr>
            <p:cNvPr id="3" name="Freeform 3"/>
            <p:cNvSpPr/>
            <p:nvPr/>
          </p:nvSpPr>
          <p:spPr>
            <a:xfrm>
              <a:off x="0" y="0"/>
              <a:ext cx="4816592" cy="648598"/>
            </a:xfrm>
            <a:custGeom>
              <a:avLst/>
              <a:gdLst/>
              <a:ahLst/>
              <a:cxnLst/>
              <a:rect l="l" t="t" r="r" b="b"/>
              <a:pathLst>
                <a:path w="4816592" h="648598">
                  <a:moveTo>
                    <a:pt x="0" y="0"/>
                  </a:moveTo>
                  <a:lnTo>
                    <a:pt x="4816592" y="0"/>
                  </a:lnTo>
                  <a:lnTo>
                    <a:pt x="4816592" y="648598"/>
                  </a:lnTo>
                  <a:lnTo>
                    <a:pt x="0" y="648598"/>
                  </a:lnTo>
                  <a:close/>
                </a:path>
              </a:pathLst>
            </a:custGeom>
            <a:solidFill>
              <a:srgbClr val="004400"/>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152400" y="342900"/>
            <a:ext cx="18440400" cy="1398909"/>
          </a:xfrm>
          <a:prstGeom prst="rect">
            <a:avLst/>
          </a:prstGeom>
        </p:spPr>
        <p:txBody>
          <a:bodyPr wrap="square" lIns="0" tIns="0" rIns="0" bIns="0" rtlCol="0" anchor="t">
            <a:spAutoFit/>
          </a:bodyPr>
          <a:lstStyle/>
          <a:p>
            <a:pPr algn="ctr">
              <a:lnSpc>
                <a:spcPts val="12599"/>
              </a:lnSpc>
            </a:pPr>
            <a:r>
              <a:rPr lang="fr-CA" sz="6000" dirty="0">
                <a:solidFill>
                  <a:srgbClr val="FFFFFF"/>
                </a:solidFill>
                <a:latin typeface="Montserrat"/>
              </a:rPr>
              <a:t>Étude de cas : inaptitude dans la communauté</a:t>
            </a:r>
          </a:p>
        </p:txBody>
      </p:sp>
      <p:sp>
        <p:nvSpPr>
          <p:cNvPr id="5" name="TextBox 4">
            <a:extLst>
              <a:ext uri="{FF2B5EF4-FFF2-40B4-BE49-F238E27FC236}">
                <a16:creationId xmlns:a16="http://schemas.microsoft.com/office/drawing/2014/main" id="{685CC67D-773B-6B6A-2CF6-463131681938}"/>
              </a:ext>
            </a:extLst>
          </p:cNvPr>
          <p:cNvSpPr txBox="1"/>
          <p:nvPr/>
        </p:nvSpPr>
        <p:spPr>
          <a:xfrm>
            <a:off x="533400" y="3230760"/>
            <a:ext cx="16840200" cy="6986528"/>
          </a:xfrm>
          <a:prstGeom prst="rect">
            <a:avLst/>
          </a:prstGeom>
          <a:noFill/>
        </p:spPr>
        <p:txBody>
          <a:bodyPr wrap="square" rtlCol="0">
            <a:spAutoFit/>
          </a:bodyPr>
          <a:lstStyle/>
          <a:p>
            <a:r>
              <a:rPr lang="fr-CA" sz="2800" dirty="0">
                <a:latin typeface=""/>
              </a:rPr>
              <a:t>Sarah est atteinte de démence et de diabète.</a:t>
            </a:r>
          </a:p>
          <a:p>
            <a:endParaRPr lang="en-US" sz="2800" dirty="0">
              <a:latin typeface=""/>
            </a:endParaRPr>
          </a:p>
          <a:p>
            <a:r>
              <a:rPr lang="fr-CA" sz="2800" dirty="0">
                <a:latin typeface=""/>
              </a:rPr>
              <a:t>Lors de son rendez-vous avec un médecin généraliste, Sarah indique qu’elle a cessé de prendre ses médicaments contre le diabète, car elle se sent bien et n’en voit plus l’utilité.</a:t>
            </a:r>
          </a:p>
          <a:p>
            <a:endParaRPr lang="en-US" sz="2800" dirty="0">
              <a:latin typeface=""/>
            </a:endParaRPr>
          </a:p>
          <a:p>
            <a:r>
              <a:rPr lang="fr-CA" sz="2800" dirty="0">
                <a:latin typeface=""/>
              </a:rPr>
              <a:t>Le médecin généraliste de Sarah est préoccupé par cette décision et lui fournit davantage d’informations sur l’objectif du médicament et les risques liés à son arrêt. Cependant, Sarah semble incapable de répéter l’information ou de se rendre compte des répercussions de son choix sur son avenir. </a:t>
            </a:r>
          </a:p>
          <a:p>
            <a:endParaRPr lang="en-US" sz="2800" dirty="0">
              <a:latin typeface=""/>
            </a:endParaRPr>
          </a:p>
          <a:p>
            <a:r>
              <a:rPr lang="fr-CA" sz="2800" dirty="0">
                <a:latin typeface=""/>
              </a:rPr>
              <a:t>Le médecin généraliste doute de la capacité de Sarah à prendre cette décision et pense qu’un mandataire spécial pourrait être utile. Sarah est séparée de sa famille et son mandataire spécial devra être le Bureau du tuteur et curateur public.</a:t>
            </a:r>
          </a:p>
          <a:p>
            <a:endParaRPr lang="en-US" sz="2800" dirty="0">
              <a:latin typeface=""/>
            </a:endParaRPr>
          </a:p>
          <a:p>
            <a:r>
              <a:rPr lang="fr-CA" sz="2800" dirty="0">
                <a:latin typeface=""/>
              </a:rPr>
              <a:t>Cependant, même si le Bureau du tuteur et curateur public intervient et donne son accord, le médecin généraliste de Sarah ne sait pas comment faire appliquer la décision : faut-il informer Sarah et l’envoyer à l’hôpital, ou utiliser des méthodes de contention?</a:t>
            </a:r>
          </a:p>
        </p:txBody>
      </p:sp>
    </p:spTree>
    <p:extLst>
      <p:ext uri="{BB962C8B-B14F-4D97-AF65-F5344CB8AC3E}">
        <p14:creationId xmlns:p14="http://schemas.microsoft.com/office/powerpoint/2010/main" val="21123840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2462645"/>
            <a:chOff x="0" y="0"/>
            <a:chExt cx="4816593" cy="648598"/>
          </a:xfrm>
        </p:grpSpPr>
        <p:sp>
          <p:nvSpPr>
            <p:cNvPr id="3" name="Freeform 3"/>
            <p:cNvSpPr/>
            <p:nvPr/>
          </p:nvSpPr>
          <p:spPr>
            <a:xfrm>
              <a:off x="0" y="0"/>
              <a:ext cx="4816592" cy="648598"/>
            </a:xfrm>
            <a:custGeom>
              <a:avLst/>
              <a:gdLst/>
              <a:ahLst/>
              <a:cxnLst/>
              <a:rect l="l" t="t" r="r" b="b"/>
              <a:pathLst>
                <a:path w="4816592" h="648598">
                  <a:moveTo>
                    <a:pt x="0" y="0"/>
                  </a:moveTo>
                  <a:lnTo>
                    <a:pt x="4816592" y="0"/>
                  </a:lnTo>
                  <a:lnTo>
                    <a:pt x="4816592" y="648598"/>
                  </a:lnTo>
                  <a:lnTo>
                    <a:pt x="0" y="648598"/>
                  </a:lnTo>
                  <a:close/>
                </a:path>
              </a:pathLst>
            </a:custGeom>
            <a:solidFill>
              <a:srgbClr val="004400"/>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152400" y="342900"/>
            <a:ext cx="18440400" cy="1615827"/>
          </a:xfrm>
          <a:prstGeom prst="rect">
            <a:avLst/>
          </a:prstGeom>
        </p:spPr>
        <p:txBody>
          <a:bodyPr wrap="square" lIns="0" tIns="0" rIns="0" bIns="0" rtlCol="0" anchor="t">
            <a:spAutoFit/>
          </a:bodyPr>
          <a:lstStyle/>
          <a:p>
            <a:pPr algn="ctr">
              <a:lnSpc>
                <a:spcPts val="12599"/>
              </a:lnSpc>
            </a:pPr>
            <a:r>
              <a:rPr lang="fr-CA" sz="6600" dirty="0">
                <a:solidFill>
                  <a:srgbClr val="FFFFFF"/>
                </a:solidFill>
                <a:latin typeface="Montserrat"/>
              </a:rPr>
              <a:t>Étude de cas : questions</a:t>
            </a:r>
          </a:p>
        </p:txBody>
      </p:sp>
      <p:sp>
        <p:nvSpPr>
          <p:cNvPr id="5" name="TextBox 4">
            <a:extLst>
              <a:ext uri="{FF2B5EF4-FFF2-40B4-BE49-F238E27FC236}">
                <a16:creationId xmlns:a16="http://schemas.microsoft.com/office/drawing/2014/main" id="{685CC67D-773B-6B6A-2CF6-463131681938}"/>
              </a:ext>
            </a:extLst>
          </p:cNvPr>
          <p:cNvSpPr txBox="1"/>
          <p:nvPr/>
        </p:nvSpPr>
        <p:spPr>
          <a:xfrm>
            <a:off x="533400" y="3230760"/>
            <a:ext cx="16840200" cy="6555641"/>
          </a:xfrm>
          <a:prstGeom prst="rect">
            <a:avLst/>
          </a:prstGeom>
          <a:noFill/>
        </p:spPr>
        <p:txBody>
          <a:bodyPr wrap="square" rtlCol="0">
            <a:spAutoFit/>
          </a:bodyPr>
          <a:lstStyle/>
          <a:p>
            <a:r>
              <a:rPr lang="fr-CA" sz="2800">
                <a:latin typeface=""/>
              </a:rPr>
              <a:t>Quelles autres informations existent pour aider le médecin généraliste à évaluer la capacité de Sarah? </a:t>
            </a:r>
          </a:p>
          <a:p>
            <a:pPr marL="457200" indent="-457200">
              <a:buFont typeface="Arial" panose="020B0604020202020204" pitchFamily="34" charset="0"/>
              <a:buChar char="•"/>
            </a:pPr>
            <a:r>
              <a:rPr lang="fr-CA" sz="2800">
                <a:latin typeface=""/>
              </a:rPr>
              <a:t>Antécédents, autres explications, conseils d’autres fournisseurs?</a:t>
            </a:r>
          </a:p>
          <a:p>
            <a:endParaRPr lang="en-US" sz="2800" dirty="0">
              <a:latin typeface=""/>
            </a:endParaRPr>
          </a:p>
          <a:p>
            <a:r>
              <a:rPr lang="fr-CA" sz="2800">
                <a:latin typeface=""/>
              </a:rPr>
              <a:t>Si le médecin généraliste de Sarah pense effectivement que Sarah doit prendre ses médicaments et qu’elle court un risque imminent sans eux, quelles options seraient raisonnables?</a:t>
            </a:r>
          </a:p>
          <a:p>
            <a:pPr marL="457200" indent="-457200">
              <a:buFont typeface="Arial" panose="020B0604020202020204" pitchFamily="34" charset="0"/>
              <a:buChar char="•"/>
            </a:pPr>
            <a:r>
              <a:rPr lang="fr-CA" sz="2800">
                <a:latin typeface=""/>
              </a:rPr>
              <a:t>Ordonnance de traitement en milieu communautaire, l’hospitalisation d’office, la contention, etc.</a:t>
            </a:r>
          </a:p>
          <a:p>
            <a:pPr marL="457200" indent="-457200">
              <a:buFont typeface="Arial" panose="020B0604020202020204" pitchFamily="34" charset="0"/>
              <a:buChar char="•"/>
            </a:pPr>
            <a:endParaRPr lang="en-US" sz="2800" dirty="0">
              <a:latin typeface=""/>
            </a:endParaRPr>
          </a:p>
          <a:p>
            <a:r>
              <a:rPr lang="fr-CA" sz="2800">
                <a:latin typeface=""/>
              </a:rPr>
              <a:t>Comment la perception du trouble de la personnalité limite de Sarah influence-t-elle la décision relative à son aptitude? Le médecin généraliste démontre-t-il de la partialité ou des préjugés?</a:t>
            </a:r>
          </a:p>
          <a:p>
            <a:endParaRPr lang="en-US" sz="2800" dirty="0">
              <a:latin typeface=""/>
            </a:endParaRPr>
          </a:p>
          <a:p>
            <a:r>
              <a:rPr lang="fr-CA" sz="2800">
                <a:latin typeface=""/>
              </a:rPr>
              <a:t>Quels autres types de soutien pourraient être proposés à Sarah en ce qui concerne ses soins médicaux?</a:t>
            </a:r>
          </a:p>
          <a:p>
            <a:endParaRPr lang="en-US" sz="2800" dirty="0">
              <a:latin typeface=""/>
            </a:endParaRPr>
          </a:p>
          <a:p>
            <a:r>
              <a:rPr lang="fr-CA" sz="2800">
                <a:latin typeface=""/>
              </a:rPr>
              <a:t>Existe-t-il d’autres amis ou membres de la famille qui peuvent participer aux soins de Sarah?</a:t>
            </a:r>
          </a:p>
          <a:p>
            <a:endParaRPr lang="en-US" sz="2800" dirty="0">
              <a:latin typeface=""/>
            </a:endParaRPr>
          </a:p>
          <a:p>
            <a:r>
              <a:rPr lang="fr-CA" sz="2800">
                <a:latin typeface=""/>
              </a:rPr>
              <a:t>D’autres idées?</a:t>
            </a:r>
          </a:p>
        </p:txBody>
      </p:sp>
    </p:spTree>
    <p:extLst>
      <p:ext uri="{BB962C8B-B14F-4D97-AF65-F5344CB8AC3E}">
        <p14:creationId xmlns:p14="http://schemas.microsoft.com/office/powerpoint/2010/main" val="12474562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grpSp>
        <p:nvGrpSpPr>
          <p:cNvPr id="2" name="Group 2"/>
          <p:cNvGrpSpPr/>
          <p:nvPr/>
        </p:nvGrpSpPr>
        <p:grpSpPr>
          <a:xfrm rot="-508170">
            <a:off x="-3503556" y="5374455"/>
            <a:ext cx="7779188" cy="6806789"/>
            <a:chOff x="0" y="0"/>
            <a:chExt cx="812800" cy="711200"/>
          </a:xfrm>
        </p:grpSpPr>
        <p:sp>
          <p:nvSpPr>
            <p:cNvPr id="3" name="Freeform 3"/>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01364A"/>
            </a:solidFill>
          </p:spPr>
          <p:txBody>
            <a:bodyPr/>
            <a:lstStyle/>
            <a:p>
              <a:endParaRPr lang="en-US"/>
            </a:p>
          </p:txBody>
        </p:sp>
        <p:sp>
          <p:nvSpPr>
            <p:cNvPr id="4" name="TextBox 4"/>
            <p:cNvSpPr txBox="1"/>
            <p:nvPr/>
          </p:nvSpPr>
          <p:spPr>
            <a:xfrm>
              <a:off x="127000" y="292100"/>
              <a:ext cx="558800" cy="368300"/>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4535230" y="-17318"/>
            <a:ext cx="9217540" cy="2189317"/>
          </a:xfrm>
          <a:prstGeom prst="rect">
            <a:avLst/>
          </a:prstGeom>
        </p:spPr>
        <p:txBody>
          <a:bodyPr lIns="0" tIns="0" rIns="0" bIns="0" rtlCol="0" anchor="t">
            <a:spAutoFit/>
          </a:bodyPr>
          <a:lstStyle/>
          <a:p>
            <a:pPr algn="ctr">
              <a:lnSpc>
                <a:spcPts val="19642"/>
              </a:lnSpc>
            </a:pPr>
            <a:r>
              <a:rPr lang="fr-CA" sz="9600">
                <a:solidFill>
                  <a:srgbClr val="205A73"/>
                </a:solidFill>
                <a:latin typeface="Montserrat"/>
              </a:rPr>
              <a:t>Ressources</a:t>
            </a:r>
          </a:p>
        </p:txBody>
      </p:sp>
      <p:sp>
        <p:nvSpPr>
          <p:cNvPr id="6" name="TextBox 6"/>
          <p:cNvSpPr txBox="1"/>
          <p:nvPr/>
        </p:nvSpPr>
        <p:spPr>
          <a:xfrm>
            <a:off x="4535230" y="2505931"/>
            <a:ext cx="11771570" cy="7764305"/>
          </a:xfrm>
          <a:prstGeom prst="rect">
            <a:avLst/>
          </a:prstGeom>
        </p:spPr>
        <p:txBody>
          <a:bodyPr wrap="square" lIns="0" tIns="0" rIns="0" bIns="0" rtlCol="0" anchor="t">
            <a:spAutoFit/>
          </a:bodyPr>
          <a:lstStyle/>
          <a:p>
            <a:pPr>
              <a:lnSpc>
                <a:spcPts val="3769"/>
              </a:lnSpc>
            </a:pPr>
            <a:r>
              <a:rPr lang="fr-CA" sz="2692" dirty="0" err="1">
                <a:solidFill>
                  <a:srgbClr val="205A73"/>
                </a:solidFill>
                <a:latin typeface="Canva Sans"/>
              </a:rPr>
              <a:t>Speak</a:t>
            </a:r>
            <a:r>
              <a:rPr lang="fr-CA" sz="2692" dirty="0">
                <a:solidFill>
                  <a:srgbClr val="205A73"/>
                </a:solidFill>
                <a:latin typeface="Canva Sans"/>
              </a:rPr>
              <a:t> Up Ontario – Advance Care Planning </a:t>
            </a:r>
            <a:r>
              <a:rPr lang="fr-CA" sz="2692" dirty="0" err="1">
                <a:solidFill>
                  <a:srgbClr val="205A73"/>
                </a:solidFill>
                <a:latin typeface="Canva Sans"/>
              </a:rPr>
              <a:t>Workbook</a:t>
            </a:r>
            <a:endParaRPr lang="fr-CA" sz="2692" dirty="0">
              <a:solidFill>
                <a:srgbClr val="205A73"/>
              </a:solidFill>
              <a:latin typeface="Canva Sans"/>
            </a:endParaRPr>
          </a:p>
          <a:p>
            <a:pPr>
              <a:lnSpc>
                <a:spcPts val="3769"/>
              </a:lnSpc>
            </a:pPr>
            <a:r>
              <a:rPr lang="fr-CA" sz="2692" dirty="0">
                <a:solidFill>
                  <a:srgbClr val="205A73"/>
                </a:solidFill>
                <a:latin typeface="Canva Sans"/>
              </a:rPr>
              <a:t>https://www.speakupontario.ca/resource/acp-workbook-en/ </a:t>
            </a:r>
          </a:p>
          <a:p>
            <a:pPr>
              <a:lnSpc>
                <a:spcPts val="3769"/>
              </a:lnSpc>
            </a:pPr>
            <a:endParaRPr lang="en-US" sz="2692" dirty="0">
              <a:solidFill>
                <a:srgbClr val="205A73"/>
              </a:solidFill>
              <a:latin typeface="Canva Sans"/>
            </a:endParaRPr>
          </a:p>
          <a:p>
            <a:pPr>
              <a:lnSpc>
                <a:spcPts val="3769"/>
              </a:lnSpc>
            </a:pPr>
            <a:r>
              <a:rPr lang="fr-CA" sz="2692" dirty="0" err="1">
                <a:solidFill>
                  <a:srgbClr val="205A73"/>
                </a:solidFill>
                <a:latin typeface="Canva Sans"/>
              </a:rPr>
              <a:t>Speak</a:t>
            </a:r>
            <a:r>
              <a:rPr lang="fr-CA" sz="2692" dirty="0">
                <a:solidFill>
                  <a:srgbClr val="205A73"/>
                </a:solidFill>
                <a:latin typeface="Canva Sans"/>
              </a:rPr>
              <a:t> Up Ontario – </a:t>
            </a:r>
            <a:r>
              <a:rPr lang="fr-CA" sz="2692" dirty="0" err="1">
                <a:solidFill>
                  <a:srgbClr val="205A73"/>
                </a:solidFill>
                <a:latin typeface="Canva Sans"/>
              </a:rPr>
              <a:t>Resources</a:t>
            </a:r>
            <a:r>
              <a:rPr lang="fr-CA" sz="2692" dirty="0">
                <a:solidFill>
                  <a:srgbClr val="205A73"/>
                </a:solidFill>
                <a:latin typeface="Canva Sans"/>
              </a:rPr>
              <a:t> for </a:t>
            </a:r>
            <a:r>
              <a:rPr lang="fr-CA" sz="2692" dirty="0" err="1">
                <a:solidFill>
                  <a:srgbClr val="205A73"/>
                </a:solidFill>
                <a:latin typeface="Canva Sans"/>
              </a:rPr>
              <a:t>Individuals</a:t>
            </a:r>
            <a:r>
              <a:rPr lang="fr-CA" sz="2692" dirty="0">
                <a:solidFill>
                  <a:srgbClr val="205A73"/>
                </a:solidFill>
                <a:latin typeface="Canva Sans"/>
              </a:rPr>
              <a:t> and </a:t>
            </a:r>
            <a:r>
              <a:rPr lang="fr-CA" sz="2692" dirty="0" err="1">
                <a:solidFill>
                  <a:srgbClr val="205A73"/>
                </a:solidFill>
                <a:latin typeface="Canva Sans"/>
              </a:rPr>
              <a:t>Families</a:t>
            </a:r>
            <a:r>
              <a:rPr lang="fr-CA" sz="2692" dirty="0">
                <a:solidFill>
                  <a:srgbClr val="205A73"/>
                </a:solidFill>
                <a:latin typeface="Canva Sans"/>
              </a:rPr>
              <a:t> https://www.speakupontario.ca/resources-for-individuals-and-families/ </a:t>
            </a:r>
          </a:p>
          <a:p>
            <a:pPr>
              <a:lnSpc>
                <a:spcPts val="3769"/>
              </a:lnSpc>
            </a:pPr>
            <a:endParaRPr lang="en-US" sz="2692" dirty="0">
              <a:solidFill>
                <a:srgbClr val="205A73"/>
              </a:solidFill>
              <a:latin typeface="Canva Sans"/>
            </a:endParaRPr>
          </a:p>
          <a:p>
            <a:pPr>
              <a:lnSpc>
                <a:spcPts val="3769"/>
              </a:lnSpc>
            </a:pPr>
            <a:r>
              <a:rPr lang="fr-CA" sz="2692" dirty="0">
                <a:solidFill>
                  <a:srgbClr val="205A73"/>
                </a:solidFill>
                <a:latin typeface="Canva Sans"/>
              </a:rPr>
              <a:t>Go </a:t>
            </a:r>
            <a:r>
              <a:rPr lang="fr-CA" sz="2692" dirty="0" err="1">
                <a:solidFill>
                  <a:srgbClr val="205A73"/>
                </a:solidFill>
                <a:latin typeface="Canva Sans"/>
              </a:rPr>
              <a:t>Wish</a:t>
            </a:r>
            <a:r>
              <a:rPr lang="fr-CA" sz="2692" dirty="0">
                <a:solidFill>
                  <a:srgbClr val="205A73"/>
                </a:solidFill>
                <a:latin typeface="Canva Sans"/>
              </a:rPr>
              <a:t> </a:t>
            </a:r>
            <a:r>
              <a:rPr lang="fr-CA" sz="2692" dirty="0" err="1">
                <a:solidFill>
                  <a:srgbClr val="205A73"/>
                </a:solidFill>
                <a:latin typeface="Canva Sans"/>
              </a:rPr>
              <a:t>Cards</a:t>
            </a:r>
            <a:endParaRPr lang="fr-CA" sz="2692" dirty="0">
              <a:solidFill>
                <a:srgbClr val="205A73"/>
              </a:solidFill>
              <a:latin typeface="Canva Sans"/>
            </a:endParaRPr>
          </a:p>
          <a:p>
            <a:pPr>
              <a:lnSpc>
                <a:spcPts val="3769"/>
              </a:lnSpc>
            </a:pPr>
            <a:r>
              <a:rPr lang="fr-CA" sz="2692" dirty="0">
                <a:solidFill>
                  <a:srgbClr val="205A73"/>
                </a:solidFill>
                <a:latin typeface="Canva Sans"/>
              </a:rPr>
              <a:t>http://www.gowish.org/ </a:t>
            </a:r>
          </a:p>
          <a:p>
            <a:pPr>
              <a:lnSpc>
                <a:spcPts val="3769"/>
              </a:lnSpc>
            </a:pPr>
            <a:endParaRPr lang="en-US" sz="2692" dirty="0">
              <a:solidFill>
                <a:srgbClr val="205A73"/>
              </a:solidFill>
              <a:latin typeface="Canva Sans"/>
            </a:endParaRPr>
          </a:p>
          <a:p>
            <a:pPr>
              <a:lnSpc>
                <a:spcPts val="3769"/>
              </a:lnSpc>
            </a:pPr>
            <a:r>
              <a:rPr lang="fr-CA" sz="2692" dirty="0">
                <a:solidFill>
                  <a:srgbClr val="205A73"/>
                </a:solidFill>
                <a:latin typeface="Canva Sans"/>
              </a:rPr>
              <a:t>Jeu Hello</a:t>
            </a:r>
          </a:p>
          <a:p>
            <a:pPr>
              <a:lnSpc>
                <a:spcPts val="3769"/>
              </a:lnSpc>
            </a:pPr>
            <a:r>
              <a:rPr lang="fr-CA" sz="2692" dirty="0">
                <a:solidFill>
                  <a:srgbClr val="205A73"/>
                </a:solidFill>
                <a:latin typeface="Canva Sans"/>
              </a:rPr>
              <a:t>https://commonpractice.com/ </a:t>
            </a:r>
          </a:p>
          <a:p>
            <a:pPr>
              <a:lnSpc>
                <a:spcPts val="3769"/>
              </a:lnSpc>
            </a:pPr>
            <a:endParaRPr lang="en-US" sz="2692" dirty="0">
              <a:solidFill>
                <a:srgbClr val="205A73"/>
              </a:solidFill>
              <a:latin typeface="Canva Sans"/>
            </a:endParaRPr>
          </a:p>
          <a:p>
            <a:pPr>
              <a:lnSpc>
                <a:spcPts val="3769"/>
              </a:lnSpc>
            </a:pPr>
            <a:r>
              <a:rPr lang="fr-CA" sz="2692" dirty="0">
                <a:solidFill>
                  <a:srgbClr val="205A73"/>
                </a:solidFill>
                <a:latin typeface="Canva Sans"/>
              </a:rPr>
              <a:t>Hospice Palliative Care Ontario https://www.pcdm.ca/goc#gocdimportant</a:t>
            </a:r>
          </a:p>
          <a:p>
            <a:pPr>
              <a:lnSpc>
                <a:spcPts val="3769"/>
              </a:lnSpc>
            </a:pPr>
            <a:endParaRPr lang="en-US" sz="2692" dirty="0">
              <a:solidFill>
                <a:srgbClr val="205A73"/>
              </a:solidFill>
              <a:latin typeface="Canva Sans"/>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7066680"/>
            <a:chOff x="0" y="0"/>
            <a:chExt cx="4816593" cy="1861183"/>
          </a:xfrm>
        </p:grpSpPr>
        <p:sp>
          <p:nvSpPr>
            <p:cNvPr id="3" name="Freeform 3"/>
            <p:cNvSpPr/>
            <p:nvPr/>
          </p:nvSpPr>
          <p:spPr>
            <a:xfrm>
              <a:off x="0" y="0"/>
              <a:ext cx="4816592" cy="1861183"/>
            </a:xfrm>
            <a:custGeom>
              <a:avLst/>
              <a:gdLst/>
              <a:ahLst/>
              <a:cxnLst/>
              <a:rect l="l" t="t" r="r" b="b"/>
              <a:pathLst>
                <a:path w="4816592" h="1861183">
                  <a:moveTo>
                    <a:pt x="0" y="0"/>
                  </a:moveTo>
                  <a:lnTo>
                    <a:pt x="4816592" y="0"/>
                  </a:lnTo>
                  <a:lnTo>
                    <a:pt x="4816592" y="1861183"/>
                  </a:lnTo>
                  <a:lnTo>
                    <a:pt x="0" y="1861183"/>
                  </a:lnTo>
                  <a:close/>
                </a:path>
              </a:pathLst>
            </a:custGeom>
            <a:solidFill>
              <a:schemeClr val="accent5">
                <a:lumMod val="40000"/>
                <a:lumOff val="60000"/>
              </a:schemeClr>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pic>
        <p:nvPicPr>
          <p:cNvPr id="5" name="Picture 5"/>
          <p:cNvPicPr>
            <a:picLocks noChangeAspect="1"/>
          </p:cNvPicPr>
          <p:nvPr/>
        </p:nvPicPr>
        <p:blipFill>
          <a:blip r:embed="rId3"/>
          <a:srcRect/>
          <a:stretch>
            <a:fillRect/>
          </a:stretch>
        </p:blipFill>
        <p:spPr>
          <a:xfrm>
            <a:off x="3514725" y="2831088"/>
            <a:ext cx="11033776" cy="3080262"/>
          </a:xfrm>
          <a:prstGeom prst="rect">
            <a:avLst/>
          </a:prstGeom>
        </p:spPr>
      </p:pic>
      <p:sp>
        <p:nvSpPr>
          <p:cNvPr id="6" name="TextBox 6"/>
          <p:cNvSpPr txBox="1"/>
          <p:nvPr/>
        </p:nvSpPr>
        <p:spPr>
          <a:xfrm>
            <a:off x="-541012" y="253951"/>
            <a:ext cx="19145250" cy="1244571"/>
          </a:xfrm>
          <a:prstGeom prst="rect">
            <a:avLst/>
          </a:prstGeom>
        </p:spPr>
        <p:txBody>
          <a:bodyPr lIns="0" tIns="0" rIns="0" bIns="0" rtlCol="0" anchor="t">
            <a:spAutoFit/>
          </a:bodyPr>
          <a:lstStyle/>
          <a:p>
            <a:pPr algn="ctr">
              <a:lnSpc>
                <a:spcPts val="10500"/>
              </a:lnSpc>
            </a:pPr>
            <a:r>
              <a:rPr lang="fr-CA" sz="7500" dirty="0">
                <a:solidFill>
                  <a:srgbClr val="FFFFFF"/>
                </a:solidFill>
                <a:latin typeface="Clear Sans Regular"/>
              </a:rPr>
              <a:t>Pour obtenir de plus amples renseignements, veuillez contacter :</a:t>
            </a:r>
          </a:p>
        </p:txBody>
      </p:sp>
      <p:sp>
        <p:nvSpPr>
          <p:cNvPr id="7" name="TextBox 6">
            <a:extLst>
              <a:ext uri="{FF2B5EF4-FFF2-40B4-BE49-F238E27FC236}">
                <a16:creationId xmlns:a16="http://schemas.microsoft.com/office/drawing/2014/main" id="{A123BE75-7914-796A-6BFD-6C0A1DBECFE1}"/>
              </a:ext>
            </a:extLst>
          </p:cNvPr>
          <p:cNvSpPr txBox="1"/>
          <p:nvPr/>
        </p:nvSpPr>
        <p:spPr>
          <a:xfrm>
            <a:off x="5293895" y="7964904"/>
            <a:ext cx="6898105" cy="1064795"/>
          </a:xfrm>
          <a:prstGeom prst="rect">
            <a:avLst/>
          </a:prstGeom>
          <a:noFill/>
        </p:spPr>
        <p:txBody>
          <a:bodyPr wrap="square" rtlCol="0">
            <a:spAutoFit/>
          </a:bodyPr>
          <a:lstStyle/>
          <a:p>
            <a:endParaRPr lang="en-US" dirty="0"/>
          </a:p>
        </p:txBody>
      </p:sp>
      <p:sp>
        <p:nvSpPr>
          <p:cNvPr id="9" name="TextBox 8">
            <a:extLst>
              <a:ext uri="{FF2B5EF4-FFF2-40B4-BE49-F238E27FC236}">
                <a16:creationId xmlns:a16="http://schemas.microsoft.com/office/drawing/2014/main" id="{9A99A2D1-9F3C-B4EF-DF0B-D0BAC70AA287}"/>
              </a:ext>
            </a:extLst>
          </p:cNvPr>
          <p:cNvSpPr txBox="1"/>
          <p:nvPr/>
        </p:nvSpPr>
        <p:spPr>
          <a:xfrm>
            <a:off x="726907" y="7388463"/>
            <a:ext cx="16799093" cy="2308324"/>
          </a:xfrm>
          <a:prstGeom prst="rect">
            <a:avLst/>
          </a:prstGeom>
          <a:noFill/>
        </p:spPr>
        <p:txBody>
          <a:bodyPr wrap="square">
            <a:spAutoFit/>
          </a:bodyPr>
          <a:lstStyle/>
          <a:p>
            <a:r>
              <a:rPr lang="fr-CA" sz="7200" dirty="0">
                <a:latin typeface=""/>
              </a:rPr>
              <a:t>Tara Cohen, gestionnaire de programme</a:t>
            </a:r>
            <a:br>
              <a:rPr lang="fr-CA" sz="7200" dirty="0">
                <a:latin typeface=""/>
              </a:rPr>
            </a:br>
            <a:r>
              <a:rPr lang="fr-CA" sz="7200" dirty="0">
                <a:latin typeface=""/>
              </a:rPr>
              <a:t>tcohen@champlainpalliative.ca</a:t>
            </a:r>
          </a:p>
        </p:txBody>
      </p:sp>
    </p:spTree>
    <p:extLst>
      <p:ext uri="{BB962C8B-B14F-4D97-AF65-F5344CB8AC3E}">
        <p14:creationId xmlns:p14="http://schemas.microsoft.com/office/powerpoint/2010/main" val="9241295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pic>
        <p:nvPicPr>
          <p:cNvPr id="8" name="Online Media 7" descr="Advance Care Planning: A Guide for Healthcare Providers">
            <a:hlinkClick r:id="" action="ppaction://media"/>
            <a:extLst>
              <a:ext uri="{FF2B5EF4-FFF2-40B4-BE49-F238E27FC236}">
                <a16:creationId xmlns:a16="http://schemas.microsoft.com/office/drawing/2014/main" id="{59C8BD04-3A2D-AD02-6735-6462BD58CED0}"/>
              </a:ext>
            </a:extLst>
          </p:cNvPr>
          <p:cNvPicPr>
            <a:picLocks noRot="1" noChangeAspect="1"/>
          </p:cNvPicPr>
          <p:nvPr>
            <a:videoFile r:link="rId1"/>
          </p:nvPr>
        </p:nvPicPr>
        <p:blipFill>
          <a:blip r:embed="rId4"/>
          <a:stretch>
            <a:fillRect/>
          </a:stretch>
        </p:blipFill>
        <p:spPr>
          <a:xfrm>
            <a:off x="647363" y="342900"/>
            <a:ext cx="16650037" cy="9407271"/>
          </a:xfrm>
          <a:prstGeom prst="rect">
            <a:avLst/>
          </a:prstGeom>
        </p:spPr>
      </p:pic>
      <p:sp>
        <p:nvSpPr>
          <p:cNvPr id="6" name="TextBox 5"/>
          <p:cNvSpPr txBox="1"/>
          <p:nvPr/>
        </p:nvSpPr>
        <p:spPr>
          <a:xfrm rot="21425037">
            <a:off x="6094180" y="7313336"/>
            <a:ext cx="5553705" cy="562593"/>
          </a:xfrm>
          <a:prstGeom prst="rect">
            <a:avLst/>
          </a:prstGeom>
          <a:solidFill>
            <a:srgbClr val="F2F2F2"/>
          </a:solidFill>
        </p:spPr>
        <p:txBody>
          <a:bodyPr wrap="square" rtlCol="0">
            <a:spAutoFit/>
          </a:bodyPr>
          <a:lstStyle/>
          <a:p>
            <a:pPr algn="ctr"/>
            <a:endParaRPr lang="fr-CA" sz="3000" b="1" dirty="0"/>
          </a:p>
        </p:txBody>
      </p:sp>
      <p:sp>
        <p:nvSpPr>
          <p:cNvPr id="2" name="TextBox 1"/>
          <p:cNvSpPr txBox="1"/>
          <p:nvPr/>
        </p:nvSpPr>
        <p:spPr>
          <a:xfrm rot="21432547">
            <a:off x="4116978" y="5756166"/>
            <a:ext cx="9448800" cy="923330"/>
          </a:xfrm>
          <a:prstGeom prst="rect">
            <a:avLst/>
          </a:prstGeom>
          <a:solidFill>
            <a:srgbClr val="FFC000"/>
          </a:solidFill>
        </p:spPr>
        <p:txBody>
          <a:bodyPr wrap="square" rtlCol="0">
            <a:spAutoFit/>
          </a:bodyPr>
          <a:lstStyle/>
          <a:p>
            <a:r>
              <a:rPr lang="fr-CA" sz="5400" b="1" dirty="0">
                <a:solidFill>
                  <a:schemeClr val="bg1"/>
                </a:solidFill>
              </a:rPr>
              <a:t>Planification préalable des soins</a:t>
            </a:r>
          </a:p>
        </p:txBody>
      </p:sp>
      <p:sp>
        <p:nvSpPr>
          <p:cNvPr id="7" name="TextBox 6"/>
          <p:cNvSpPr txBox="1"/>
          <p:nvPr/>
        </p:nvSpPr>
        <p:spPr>
          <a:xfrm rot="21425037">
            <a:off x="7226572" y="8008065"/>
            <a:ext cx="3131145" cy="408854"/>
          </a:xfrm>
          <a:prstGeom prst="rect">
            <a:avLst/>
          </a:prstGeom>
          <a:solidFill>
            <a:srgbClr val="F2F2F2"/>
          </a:solidFill>
        </p:spPr>
        <p:txBody>
          <a:bodyPr wrap="square" rtlCol="0">
            <a:spAutoFit/>
          </a:bodyPr>
          <a:lstStyle/>
          <a:p>
            <a:pPr algn="ctr"/>
            <a:endParaRPr lang="fr-CA" sz="3000" b="1" dirty="0"/>
          </a:p>
        </p:txBody>
      </p:sp>
      <p:sp>
        <p:nvSpPr>
          <p:cNvPr id="3" name="TextBox 2"/>
          <p:cNvSpPr txBox="1"/>
          <p:nvPr/>
        </p:nvSpPr>
        <p:spPr>
          <a:xfrm rot="21425037">
            <a:off x="7143571" y="7285414"/>
            <a:ext cx="3351346" cy="1477328"/>
          </a:xfrm>
          <a:prstGeom prst="rect">
            <a:avLst/>
          </a:prstGeom>
          <a:solidFill>
            <a:srgbClr val="F2F2F2"/>
          </a:solidFill>
        </p:spPr>
        <p:txBody>
          <a:bodyPr wrap="square" rtlCol="0">
            <a:spAutoFit/>
          </a:bodyPr>
          <a:lstStyle/>
          <a:p>
            <a:pPr algn="ctr"/>
            <a:r>
              <a:rPr lang="fr-CA" sz="3000" b="1" dirty="0"/>
              <a:t>Guide pour les fournisseurs de soins de santé</a:t>
            </a:r>
          </a:p>
        </p:txBody>
      </p:sp>
      <p:pic>
        <p:nvPicPr>
          <p:cNvPr id="4" name="Picture 3"/>
          <p:cNvPicPr>
            <a:picLocks noChangeAspect="1"/>
          </p:cNvPicPr>
          <p:nvPr/>
        </p:nvPicPr>
        <p:blipFill rotWithShape="1">
          <a:blip r:embed="rId5"/>
          <a:srcRect l="58334" t="39136" r="17500" b="16050"/>
          <a:stretch/>
        </p:blipFill>
        <p:spPr>
          <a:xfrm>
            <a:off x="647363" y="309154"/>
            <a:ext cx="16593296" cy="9441017"/>
          </a:xfrm>
          <a:prstGeom prst="rect">
            <a:avLst/>
          </a:prstGeom>
        </p:spPr>
      </p:pic>
    </p:spTree>
    <p:extLst>
      <p:ext uri="{BB962C8B-B14F-4D97-AF65-F5344CB8AC3E}">
        <p14:creationId xmlns:p14="http://schemas.microsoft.com/office/powerpoint/2010/main" val="2849677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12" name="Freeform 4">
            <a:extLst>
              <a:ext uri="{FF2B5EF4-FFF2-40B4-BE49-F238E27FC236}">
                <a16:creationId xmlns:a16="http://schemas.microsoft.com/office/drawing/2014/main" id="{7B358121-5489-C37B-D439-86C0A9EC422D}"/>
              </a:ext>
            </a:extLst>
          </p:cNvPr>
          <p:cNvSpPr/>
          <p:nvPr/>
        </p:nvSpPr>
        <p:spPr>
          <a:xfrm>
            <a:off x="0" y="-114300"/>
            <a:ext cx="18288000" cy="2728699"/>
          </a:xfrm>
          <a:custGeom>
            <a:avLst/>
            <a:gdLst/>
            <a:ahLst/>
            <a:cxnLst/>
            <a:rect l="l" t="t" r="r" b="b"/>
            <a:pathLst>
              <a:path w="4816592" h="1045420">
                <a:moveTo>
                  <a:pt x="0" y="0"/>
                </a:moveTo>
                <a:lnTo>
                  <a:pt x="4816592" y="0"/>
                </a:lnTo>
                <a:lnTo>
                  <a:pt x="4816592" y="1045420"/>
                </a:lnTo>
                <a:lnTo>
                  <a:pt x="0" y="1045420"/>
                </a:lnTo>
                <a:close/>
              </a:path>
            </a:pathLst>
          </a:custGeom>
          <a:solidFill>
            <a:schemeClr val="accent5">
              <a:lumMod val="75000"/>
            </a:schemeClr>
          </a:solidFill>
        </p:spPr>
        <p:txBody>
          <a:bodyPr/>
          <a:lstStyle/>
          <a:p>
            <a:pPr algn="ctr"/>
            <a:endParaRPr lang="en-US" sz="9600" dirty="0">
              <a:solidFill>
                <a:schemeClr val="bg1"/>
              </a:solidFill>
              <a:latin typeface="Montserrat"/>
            </a:endParaRPr>
          </a:p>
          <a:p>
            <a:endParaRPr lang="en-US" dirty="0">
              <a:solidFill>
                <a:schemeClr val="accent5">
                  <a:lumMod val="75000"/>
                </a:schemeClr>
              </a:solidFill>
            </a:endParaRPr>
          </a:p>
        </p:txBody>
      </p:sp>
      <p:sp>
        <p:nvSpPr>
          <p:cNvPr id="15" name="TextBox 14">
            <a:extLst>
              <a:ext uri="{FF2B5EF4-FFF2-40B4-BE49-F238E27FC236}">
                <a16:creationId xmlns:a16="http://schemas.microsoft.com/office/drawing/2014/main" id="{061F2094-52C4-AF6F-0CFB-FFCE7689740A}"/>
              </a:ext>
            </a:extLst>
          </p:cNvPr>
          <p:cNvSpPr txBox="1"/>
          <p:nvPr/>
        </p:nvSpPr>
        <p:spPr>
          <a:xfrm>
            <a:off x="346386" y="-38100"/>
            <a:ext cx="17468218" cy="1446550"/>
          </a:xfrm>
          <a:prstGeom prst="rect">
            <a:avLst/>
          </a:prstGeom>
          <a:noFill/>
        </p:spPr>
        <p:txBody>
          <a:bodyPr wrap="square" rtlCol="0">
            <a:spAutoFit/>
          </a:bodyPr>
          <a:lstStyle/>
          <a:p>
            <a:pPr algn="ctr"/>
            <a:r>
              <a:rPr lang="fr-CA" sz="8800" dirty="0">
                <a:solidFill>
                  <a:schemeClr val="bg1"/>
                </a:solidFill>
                <a:latin typeface="Montserrat"/>
              </a:rPr>
              <a:t>Infographie sur l’évolution de la démence </a:t>
            </a:r>
          </a:p>
        </p:txBody>
      </p:sp>
      <p:pic>
        <p:nvPicPr>
          <p:cNvPr id="5" name="Picture 4"/>
          <p:cNvPicPr>
            <a:picLocks noChangeAspect="1"/>
          </p:cNvPicPr>
          <p:nvPr/>
        </p:nvPicPr>
        <p:blipFill rotWithShape="1">
          <a:blip r:embed="rId3"/>
          <a:srcRect l="56767" t="30402" r="11681" b="24502"/>
          <a:stretch/>
        </p:blipFill>
        <p:spPr>
          <a:xfrm>
            <a:off x="459108" y="2614399"/>
            <a:ext cx="17369783" cy="7617084"/>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grpSp>
        <p:nvGrpSpPr>
          <p:cNvPr id="2" name="Group 2"/>
          <p:cNvGrpSpPr/>
          <p:nvPr/>
        </p:nvGrpSpPr>
        <p:grpSpPr>
          <a:xfrm>
            <a:off x="6431885" y="4048015"/>
            <a:ext cx="4680645" cy="3968098"/>
            <a:chOff x="0" y="0"/>
            <a:chExt cx="6240859" cy="5290798"/>
          </a:xfrm>
        </p:grpSpPr>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758652" y="0"/>
              <a:ext cx="3545655" cy="3638266"/>
            </a:xfrm>
            <a:prstGeom prst="rect">
              <a:avLst/>
            </a:prstGeom>
          </p:spPr>
        </p:pic>
        <p:sp>
          <p:nvSpPr>
            <p:cNvPr id="4" name="TextBox 4"/>
            <p:cNvSpPr txBox="1"/>
            <p:nvPr/>
          </p:nvSpPr>
          <p:spPr>
            <a:xfrm>
              <a:off x="0" y="4034330"/>
              <a:ext cx="6240859" cy="1256468"/>
            </a:xfrm>
            <a:prstGeom prst="rect">
              <a:avLst/>
            </a:prstGeom>
          </p:spPr>
          <p:txBody>
            <a:bodyPr lIns="0" tIns="0" rIns="0" bIns="0" rtlCol="0" anchor="t">
              <a:spAutoFit/>
            </a:bodyPr>
            <a:lstStyle/>
            <a:p>
              <a:pPr algn="ctr">
                <a:lnSpc>
                  <a:spcPts val="7909"/>
                </a:lnSpc>
              </a:pPr>
              <a:r>
                <a:rPr lang="fr-CA" sz="4800">
                  <a:solidFill>
                    <a:srgbClr val="205A73"/>
                  </a:solidFill>
                  <a:latin typeface="Montserrat"/>
                </a:rPr>
                <a:t>Objectifs des soins</a:t>
              </a:r>
            </a:p>
          </p:txBody>
        </p:sp>
      </p:grpSp>
      <p:grpSp>
        <p:nvGrpSpPr>
          <p:cNvPr id="5" name="Group 5"/>
          <p:cNvGrpSpPr/>
          <p:nvPr/>
        </p:nvGrpSpPr>
        <p:grpSpPr>
          <a:xfrm>
            <a:off x="438782" y="4091807"/>
            <a:ext cx="4962823" cy="5993299"/>
            <a:chOff x="0" y="0"/>
            <a:chExt cx="6617097" cy="7991064"/>
          </a:xfrm>
        </p:grpSpPr>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65399" y="0"/>
              <a:ext cx="3958664" cy="3671661"/>
            </a:xfrm>
            <a:prstGeom prst="rect">
              <a:avLst/>
            </a:prstGeom>
          </p:spPr>
        </p:pic>
        <p:sp>
          <p:nvSpPr>
            <p:cNvPr id="7" name="TextBox 7"/>
            <p:cNvSpPr txBox="1"/>
            <p:nvPr/>
          </p:nvSpPr>
          <p:spPr>
            <a:xfrm>
              <a:off x="0" y="3938672"/>
              <a:ext cx="6617097" cy="4052392"/>
            </a:xfrm>
            <a:prstGeom prst="rect">
              <a:avLst/>
            </a:prstGeom>
          </p:spPr>
          <p:txBody>
            <a:bodyPr lIns="0" tIns="0" rIns="0" bIns="0" rtlCol="0" anchor="t">
              <a:spAutoFit/>
            </a:bodyPr>
            <a:lstStyle/>
            <a:p>
              <a:pPr algn="ctr">
                <a:lnSpc>
                  <a:spcPts val="7909"/>
                </a:lnSpc>
              </a:pPr>
              <a:r>
                <a:rPr lang="fr-CA" sz="4800" dirty="0">
                  <a:solidFill>
                    <a:srgbClr val="205A73"/>
                  </a:solidFill>
                  <a:latin typeface="Montserrat"/>
                </a:rPr>
                <a:t>Planification préalable des soins</a:t>
              </a:r>
            </a:p>
          </p:txBody>
        </p:sp>
      </p:grpSp>
      <p:grpSp>
        <p:nvGrpSpPr>
          <p:cNvPr id="9" name="Group 9"/>
          <p:cNvGrpSpPr/>
          <p:nvPr/>
        </p:nvGrpSpPr>
        <p:grpSpPr>
          <a:xfrm>
            <a:off x="11779240" y="4090878"/>
            <a:ext cx="6324600" cy="5920996"/>
            <a:chOff x="-1858468" y="0"/>
            <a:chExt cx="8432801" cy="7894662"/>
          </a:xfrm>
        </p:grpSpPr>
        <p:pic>
          <p:nvPicPr>
            <p:cNvPr id="10" name="Picture 10"/>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75085" y="0"/>
              <a:ext cx="3765696" cy="3765696"/>
            </a:xfrm>
            <a:prstGeom prst="rect">
              <a:avLst/>
            </a:prstGeom>
          </p:spPr>
        </p:pic>
        <p:sp>
          <p:nvSpPr>
            <p:cNvPr id="11" name="TextBox 11"/>
            <p:cNvSpPr txBox="1"/>
            <p:nvPr/>
          </p:nvSpPr>
          <p:spPr>
            <a:xfrm>
              <a:off x="-1858468" y="3977179"/>
              <a:ext cx="8432801" cy="3917483"/>
            </a:xfrm>
            <a:prstGeom prst="rect">
              <a:avLst/>
            </a:prstGeom>
          </p:spPr>
          <p:txBody>
            <a:bodyPr wrap="square" lIns="0" tIns="0" rIns="0" bIns="0" rtlCol="0" anchor="t">
              <a:spAutoFit/>
            </a:bodyPr>
            <a:lstStyle/>
            <a:p>
              <a:pPr algn="ctr">
                <a:lnSpc>
                  <a:spcPts val="7909"/>
                </a:lnSpc>
              </a:pPr>
              <a:r>
                <a:rPr lang="fr-CA" sz="4800">
                  <a:solidFill>
                    <a:srgbClr val="205A73"/>
                  </a:solidFill>
                  <a:latin typeface="Montserrat"/>
                </a:rPr>
                <a:t>Capacité et consentement </a:t>
              </a:r>
            </a:p>
            <a:p>
              <a:pPr algn="ctr">
                <a:lnSpc>
                  <a:spcPts val="7909"/>
                </a:lnSpc>
              </a:pPr>
              <a:r>
                <a:rPr lang="fr-CA" sz="4800">
                  <a:solidFill>
                    <a:srgbClr val="205A73"/>
                  </a:solidFill>
                  <a:latin typeface="Montserrat"/>
                </a:rPr>
                <a:t>éclairé</a:t>
              </a:r>
            </a:p>
          </p:txBody>
        </p:sp>
      </p:grpSp>
      <p:sp>
        <p:nvSpPr>
          <p:cNvPr id="12" name="Freeform 4">
            <a:extLst>
              <a:ext uri="{FF2B5EF4-FFF2-40B4-BE49-F238E27FC236}">
                <a16:creationId xmlns:a16="http://schemas.microsoft.com/office/drawing/2014/main" id="{7B358121-5489-C37B-D439-86C0A9EC422D}"/>
              </a:ext>
            </a:extLst>
          </p:cNvPr>
          <p:cNvSpPr/>
          <p:nvPr/>
        </p:nvSpPr>
        <p:spPr>
          <a:xfrm>
            <a:off x="0" y="-26973"/>
            <a:ext cx="18288000" cy="3268163"/>
          </a:xfrm>
          <a:custGeom>
            <a:avLst/>
            <a:gdLst/>
            <a:ahLst/>
            <a:cxnLst/>
            <a:rect l="l" t="t" r="r" b="b"/>
            <a:pathLst>
              <a:path w="4816592" h="1045420">
                <a:moveTo>
                  <a:pt x="0" y="0"/>
                </a:moveTo>
                <a:lnTo>
                  <a:pt x="4816592" y="0"/>
                </a:lnTo>
                <a:lnTo>
                  <a:pt x="4816592" y="1045420"/>
                </a:lnTo>
                <a:lnTo>
                  <a:pt x="0" y="1045420"/>
                </a:lnTo>
                <a:close/>
              </a:path>
            </a:pathLst>
          </a:custGeom>
          <a:solidFill>
            <a:schemeClr val="accent5">
              <a:lumMod val="75000"/>
            </a:schemeClr>
          </a:solidFill>
        </p:spPr>
        <p:txBody>
          <a:bodyPr/>
          <a:lstStyle/>
          <a:p>
            <a:pPr algn="ctr"/>
            <a:endParaRPr lang="en-US" sz="9600" dirty="0">
              <a:solidFill>
                <a:schemeClr val="bg1"/>
              </a:solidFill>
              <a:latin typeface="Montserrat"/>
            </a:endParaRPr>
          </a:p>
          <a:p>
            <a:endParaRPr lang="en-US" dirty="0">
              <a:solidFill>
                <a:schemeClr val="accent5">
                  <a:lumMod val="75000"/>
                </a:schemeClr>
              </a:solidFill>
            </a:endParaRPr>
          </a:p>
        </p:txBody>
      </p:sp>
      <p:sp>
        <p:nvSpPr>
          <p:cNvPr id="15" name="TextBox 14">
            <a:extLst>
              <a:ext uri="{FF2B5EF4-FFF2-40B4-BE49-F238E27FC236}">
                <a16:creationId xmlns:a16="http://schemas.microsoft.com/office/drawing/2014/main" id="{061F2094-52C4-AF6F-0CFB-FFCE7689740A}"/>
              </a:ext>
            </a:extLst>
          </p:cNvPr>
          <p:cNvSpPr txBox="1"/>
          <p:nvPr/>
        </p:nvSpPr>
        <p:spPr>
          <a:xfrm>
            <a:off x="4576714" y="915378"/>
            <a:ext cx="9134572" cy="1446550"/>
          </a:xfrm>
          <a:prstGeom prst="rect">
            <a:avLst/>
          </a:prstGeom>
          <a:noFill/>
        </p:spPr>
        <p:txBody>
          <a:bodyPr wrap="square" rtlCol="0">
            <a:spAutoFit/>
          </a:bodyPr>
          <a:lstStyle/>
          <a:p>
            <a:pPr algn="ctr"/>
            <a:r>
              <a:rPr lang="fr-CA" sz="8800">
                <a:solidFill>
                  <a:schemeClr val="bg1"/>
                </a:solidFill>
                <a:latin typeface="Montserrat"/>
              </a:rPr>
              <a:t>Terminologie</a:t>
            </a:r>
          </a:p>
        </p:txBody>
      </p:sp>
    </p:spTree>
    <p:extLst>
      <p:ext uri="{BB962C8B-B14F-4D97-AF65-F5344CB8AC3E}">
        <p14:creationId xmlns:p14="http://schemas.microsoft.com/office/powerpoint/2010/main" val="340380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4">
            <a:extLst>
              <a:ext uri="{FF2B5EF4-FFF2-40B4-BE49-F238E27FC236}">
                <a16:creationId xmlns:a16="http://schemas.microsoft.com/office/drawing/2014/main" id="{4DEF516C-CCEF-BA37-B3A1-A53903D346C2}"/>
              </a:ext>
            </a:extLst>
          </p:cNvPr>
          <p:cNvSpPr/>
          <p:nvPr/>
        </p:nvSpPr>
        <p:spPr>
          <a:xfrm>
            <a:off x="15066" y="0"/>
            <a:ext cx="18287996" cy="2946024"/>
          </a:xfrm>
          <a:custGeom>
            <a:avLst/>
            <a:gdLst/>
            <a:ahLst/>
            <a:cxnLst/>
            <a:rect l="l" t="t" r="r" b="b"/>
            <a:pathLst>
              <a:path w="4816592" h="1045420">
                <a:moveTo>
                  <a:pt x="0" y="0"/>
                </a:moveTo>
                <a:lnTo>
                  <a:pt x="4816592" y="0"/>
                </a:lnTo>
                <a:lnTo>
                  <a:pt x="4816592" y="1045420"/>
                </a:lnTo>
                <a:lnTo>
                  <a:pt x="0" y="1045420"/>
                </a:lnTo>
                <a:close/>
              </a:path>
            </a:pathLst>
          </a:custGeom>
          <a:solidFill>
            <a:schemeClr val="accent5">
              <a:lumMod val="75000"/>
            </a:schemeClr>
          </a:solidFill>
        </p:spPr>
        <p:txBody>
          <a:bodyPr/>
          <a:lstStyle/>
          <a:p>
            <a:endParaRPr lang="en-US" dirty="0">
              <a:solidFill>
                <a:schemeClr val="accent5">
                  <a:lumMod val="75000"/>
                </a:schemeClr>
              </a:solidFill>
            </a:endParaRPr>
          </a:p>
        </p:txBody>
      </p:sp>
      <p:sp>
        <p:nvSpPr>
          <p:cNvPr id="7" name="TextBox 7"/>
          <p:cNvSpPr txBox="1"/>
          <p:nvPr/>
        </p:nvSpPr>
        <p:spPr>
          <a:xfrm>
            <a:off x="1343087" y="1260909"/>
            <a:ext cx="15601826" cy="1692771"/>
          </a:xfrm>
          <a:prstGeom prst="rect">
            <a:avLst/>
          </a:prstGeom>
        </p:spPr>
        <p:txBody>
          <a:bodyPr lIns="0" tIns="0" rIns="0" bIns="0" rtlCol="0" anchor="t">
            <a:spAutoFit/>
          </a:bodyPr>
          <a:lstStyle/>
          <a:p>
            <a:pPr algn="ctr">
              <a:lnSpc>
                <a:spcPts val="6600"/>
              </a:lnSpc>
            </a:pPr>
            <a:r>
              <a:rPr lang="fr-CA" sz="8800">
                <a:solidFill>
                  <a:schemeClr val="bg1"/>
                </a:solidFill>
                <a:latin typeface="Telegraf Bold"/>
              </a:rPr>
              <a:t>Clarification des termes qui prêtent à confusion</a:t>
            </a:r>
          </a:p>
          <a:p>
            <a:pPr algn="ctr">
              <a:lnSpc>
                <a:spcPts val="6600"/>
              </a:lnSpc>
            </a:pPr>
            <a:endParaRPr lang="en-US" sz="6000" dirty="0">
              <a:solidFill>
                <a:srgbClr val="000000"/>
              </a:solidFill>
              <a:latin typeface="Telegraf Bold"/>
            </a:endParaRPr>
          </a:p>
        </p:txBody>
      </p:sp>
      <p:sp>
        <p:nvSpPr>
          <p:cNvPr id="3" name="Freeform 3"/>
          <p:cNvSpPr/>
          <p:nvPr/>
        </p:nvSpPr>
        <p:spPr>
          <a:xfrm>
            <a:off x="652675" y="3557864"/>
            <a:ext cx="1743084" cy="1743084"/>
          </a:xfrm>
          <a:custGeom>
            <a:avLst/>
            <a:gdLst/>
            <a:ahLst/>
            <a:cxnLst/>
            <a:rect l="l" t="t" r="r" b="b"/>
            <a:pathLst>
              <a:path w="1743084" h="1743084">
                <a:moveTo>
                  <a:pt x="0" y="0"/>
                </a:moveTo>
                <a:lnTo>
                  <a:pt x="1743085" y="0"/>
                </a:lnTo>
                <a:lnTo>
                  <a:pt x="1743085" y="1743085"/>
                </a:lnTo>
                <a:lnTo>
                  <a:pt x="0" y="1743085"/>
                </a:lnTo>
                <a:lnTo>
                  <a:pt x="0" y="0"/>
                </a:lnTo>
                <a:close/>
              </a:path>
            </a:pathLst>
          </a:custGeom>
          <a:blipFill>
            <a:blip r:embed="rId3"/>
            <a:stretch>
              <a:fillRect/>
            </a:stretch>
          </a:blipFill>
        </p:spPr>
        <p:txBody>
          <a:bodyPr/>
          <a:lstStyle/>
          <a:p>
            <a:endParaRPr lang="en-US"/>
          </a:p>
        </p:txBody>
      </p:sp>
      <p:sp>
        <p:nvSpPr>
          <p:cNvPr id="4" name="Freeform 4"/>
          <p:cNvSpPr/>
          <p:nvPr/>
        </p:nvSpPr>
        <p:spPr>
          <a:xfrm>
            <a:off x="652675" y="5300949"/>
            <a:ext cx="9408778" cy="3265777"/>
          </a:xfrm>
          <a:custGeom>
            <a:avLst/>
            <a:gdLst/>
            <a:ahLst/>
            <a:cxnLst/>
            <a:rect l="l" t="t" r="r" b="b"/>
            <a:pathLst>
              <a:path w="9408778" h="3265777">
                <a:moveTo>
                  <a:pt x="0" y="0"/>
                </a:moveTo>
                <a:lnTo>
                  <a:pt x="9408778" y="0"/>
                </a:lnTo>
                <a:lnTo>
                  <a:pt x="9408778" y="3265777"/>
                </a:lnTo>
                <a:lnTo>
                  <a:pt x="0" y="3265777"/>
                </a:lnTo>
                <a:lnTo>
                  <a:pt x="0" y="0"/>
                </a:lnTo>
                <a:close/>
              </a:path>
            </a:pathLst>
          </a:custGeom>
          <a:blipFill>
            <a:blip r:embed="rId4"/>
            <a:stretch>
              <a:fillRect r="-1960"/>
            </a:stretch>
          </a:blipFill>
        </p:spPr>
        <p:txBody>
          <a:bodyPr/>
          <a:lstStyle/>
          <a:p>
            <a:endParaRPr lang="en-US"/>
          </a:p>
        </p:txBody>
      </p:sp>
      <p:sp>
        <p:nvSpPr>
          <p:cNvPr id="5" name="Freeform 5"/>
          <p:cNvSpPr/>
          <p:nvPr/>
        </p:nvSpPr>
        <p:spPr>
          <a:xfrm>
            <a:off x="10271003" y="3820088"/>
            <a:ext cx="1427248" cy="1332937"/>
          </a:xfrm>
          <a:custGeom>
            <a:avLst/>
            <a:gdLst/>
            <a:ahLst/>
            <a:cxnLst/>
            <a:rect l="l" t="t" r="r" b="b"/>
            <a:pathLst>
              <a:path w="1427248" h="1332937">
                <a:moveTo>
                  <a:pt x="0" y="0"/>
                </a:moveTo>
                <a:lnTo>
                  <a:pt x="1427249" y="0"/>
                </a:lnTo>
                <a:lnTo>
                  <a:pt x="1427249" y="1332937"/>
                </a:lnTo>
                <a:lnTo>
                  <a:pt x="0" y="1332937"/>
                </a:lnTo>
                <a:lnTo>
                  <a:pt x="0" y="0"/>
                </a:lnTo>
                <a:close/>
              </a:path>
            </a:pathLst>
          </a:custGeom>
          <a:blipFill>
            <a:blip r:embed="rId5"/>
            <a:stretch>
              <a:fillRect/>
            </a:stretch>
          </a:blipFill>
        </p:spPr>
        <p:txBody>
          <a:bodyPr/>
          <a:lstStyle/>
          <a:p>
            <a:endParaRPr lang="en-US"/>
          </a:p>
        </p:txBody>
      </p:sp>
      <p:sp>
        <p:nvSpPr>
          <p:cNvPr id="6" name="Freeform 6"/>
          <p:cNvSpPr/>
          <p:nvPr/>
        </p:nvSpPr>
        <p:spPr>
          <a:xfrm>
            <a:off x="10405384" y="5310474"/>
            <a:ext cx="6126640" cy="3317611"/>
          </a:xfrm>
          <a:custGeom>
            <a:avLst/>
            <a:gdLst/>
            <a:ahLst/>
            <a:cxnLst/>
            <a:rect l="l" t="t" r="r" b="b"/>
            <a:pathLst>
              <a:path w="6126640" h="3317611">
                <a:moveTo>
                  <a:pt x="0" y="0"/>
                </a:moveTo>
                <a:lnTo>
                  <a:pt x="6126640" y="0"/>
                </a:lnTo>
                <a:lnTo>
                  <a:pt x="6126640" y="3317611"/>
                </a:lnTo>
                <a:lnTo>
                  <a:pt x="0" y="3317611"/>
                </a:lnTo>
                <a:lnTo>
                  <a:pt x="0" y="0"/>
                </a:lnTo>
                <a:close/>
              </a:path>
            </a:pathLst>
          </a:custGeom>
          <a:blipFill>
            <a:blip r:embed="rId6"/>
            <a:stretch>
              <a:fillRect/>
            </a:stretch>
          </a:blipFill>
        </p:spPr>
        <p:txBody>
          <a:bodyPr/>
          <a:lstStyle/>
          <a:p>
            <a:endParaRPr lang="en-US"/>
          </a:p>
        </p:txBody>
      </p:sp>
      <p:sp>
        <p:nvSpPr>
          <p:cNvPr id="8" name="TextBox 8"/>
          <p:cNvSpPr txBox="1"/>
          <p:nvPr/>
        </p:nvSpPr>
        <p:spPr>
          <a:xfrm>
            <a:off x="2795810" y="3858188"/>
            <a:ext cx="5600326" cy="1307466"/>
          </a:xfrm>
          <a:prstGeom prst="rect">
            <a:avLst/>
          </a:prstGeom>
        </p:spPr>
        <p:txBody>
          <a:bodyPr lIns="0" tIns="0" rIns="0" bIns="0" rtlCol="0" anchor="t">
            <a:spAutoFit/>
          </a:bodyPr>
          <a:lstStyle/>
          <a:p>
            <a:pPr>
              <a:lnSpc>
                <a:spcPts val="5170"/>
              </a:lnSpc>
            </a:pPr>
            <a:r>
              <a:rPr lang="fr-CA" sz="4700" dirty="0">
                <a:solidFill>
                  <a:srgbClr val="000000"/>
                </a:solidFill>
                <a:latin typeface="Montserrat Bold"/>
              </a:rPr>
              <a:t>Bien adapté à la législation de l’Ontario</a:t>
            </a:r>
          </a:p>
        </p:txBody>
      </p:sp>
      <p:sp>
        <p:nvSpPr>
          <p:cNvPr id="9" name="TextBox 9"/>
          <p:cNvSpPr txBox="1"/>
          <p:nvPr/>
        </p:nvSpPr>
        <p:spPr>
          <a:xfrm>
            <a:off x="12098302" y="3867713"/>
            <a:ext cx="5600326" cy="1307466"/>
          </a:xfrm>
          <a:prstGeom prst="rect">
            <a:avLst/>
          </a:prstGeom>
        </p:spPr>
        <p:txBody>
          <a:bodyPr lIns="0" tIns="0" rIns="0" bIns="0" rtlCol="0" anchor="t">
            <a:spAutoFit/>
          </a:bodyPr>
          <a:lstStyle/>
          <a:p>
            <a:pPr>
              <a:lnSpc>
                <a:spcPts val="5170"/>
              </a:lnSpc>
            </a:pPr>
            <a:r>
              <a:rPr lang="fr-CA" sz="4700">
                <a:solidFill>
                  <a:srgbClr val="000000"/>
                </a:solidFill>
                <a:latin typeface="Montserrat Bold"/>
              </a:rPr>
              <a:t>Pas bien adapté à la législation de l’Ontario</a:t>
            </a:r>
          </a:p>
        </p:txBody>
      </p:sp>
      <p:sp>
        <p:nvSpPr>
          <p:cNvPr id="10" name="TextBox 9"/>
          <p:cNvSpPr txBox="1"/>
          <p:nvPr/>
        </p:nvSpPr>
        <p:spPr>
          <a:xfrm>
            <a:off x="1508964" y="5450901"/>
            <a:ext cx="8016036" cy="2862322"/>
          </a:xfrm>
          <a:prstGeom prst="rect">
            <a:avLst/>
          </a:prstGeom>
          <a:solidFill>
            <a:schemeClr val="bg1"/>
          </a:solidFill>
        </p:spPr>
        <p:txBody>
          <a:bodyPr wrap="square" rtlCol="0">
            <a:spAutoFit/>
          </a:bodyPr>
          <a:lstStyle/>
          <a:p>
            <a:r>
              <a:rPr lang="fr-CA" sz="3600" dirty="0">
                <a:solidFill>
                  <a:schemeClr val="accent1">
                    <a:lumMod val="75000"/>
                  </a:schemeClr>
                </a:solidFill>
                <a:latin typeface="Montserrat Bold"/>
              </a:rPr>
              <a:t>Planification préalable des soins (PPS)</a:t>
            </a:r>
          </a:p>
          <a:p>
            <a:r>
              <a:rPr lang="fr-CA" sz="3600" dirty="0">
                <a:solidFill>
                  <a:schemeClr val="accent1">
                    <a:lumMod val="75000"/>
                  </a:schemeClr>
                </a:solidFill>
                <a:latin typeface="Montserrat Bold"/>
              </a:rPr>
              <a:t>Consentement aux soins de santé (CSC)</a:t>
            </a:r>
          </a:p>
          <a:p>
            <a:r>
              <a:rPr lang="fr-CA" sz="3600" dirty="0">
                <a:solidFill>
                  <a:schemeClr val="accent1">
                    <a:lumMod val="75000"/>
                  </a:schemeClr>
                </a:solidFill>
                <a:latin typeface="Montserrat Bold"/>
              </a:rPr>
              <a:t>Mandataire spécial</a:t>
            </a:r>
          </a:p>
          <a:p>
            <a:r>
              <a:rPr lang="fr-CA" sz="3600" dirty="0">
                <a:solidFill>
                  <a:schemeClr val="accent1">
                    <a:lumMod val="75000"/>
                  </a:schemeClr>
                </a:solidFill>
                <a:latin typeface="Montserrat Bold"/>
              </a:rPr>
              <a:t>Procuration</a:t>
            </a:r>
          </a:p>
          <a:p>
            <a:r>
              <a:rPr lang="fr-CA" sz="3600" dirty="0">
                <a:solidFill>
                  <a:schemeClr val="accent1">
                    <a:lumMod val="75000"/>
                  </a:schemeClr>
                </a:solidFill>
                <a:latin typeface="Montserrat Bold"/>
              </a:rPr>
              <a:t>Objectifs des soins</a:t>
            </a:r>
          </a:p>
        </p:txBody>
      </p:sp>
      <p:sp>
        <p:nvSpPr>
          <p:cNvPr id="12" name="TextBox 11"/>
          <p:cNvSpPr txBox="1"/>
          <p:nvPr/>
        </p:nvSpPr>
        <p:spPr>
          <a:xfrm>
            <a:off x="11146342" y="5502676"/>
            <a:ext cx="7065458" cy="2862322"/>
          </a:xfrm>
          <a:prstGeom prst="rect">
            <a:avLst/>
          </a:prstGeom>
          <a:solidFill>
            <a:schemeClr val="bg1"/>
          </a:solidFill>
        </p:spPr>
        <p:txBody>
          <a:bodyPr wrap="square" rtlCol="0">
            <a:spAutoFit/>
          </a:bodyPr>
          <a:lstStyle/>
          <a:p>
            <a:r>
              <a:rPr lang="fr-CA" sz="3600" dirty="0">
                <a:solidFill>
                  <a:schemeClr val="accent1">
                    <a:lumMod val="75000"/>
                  </a:schemeClr>
                </a:solidFill>
                <a:latin typeface="Montserrat Bold"/>
              </a:rPr>
              <a:t>Plan de soins</a:t>
            </a:r>
            <a:br>
              <a:rPr lang="fr-CA" sz="3600" dirty="0">
                <a:solidFill>
                  <a:schemeClr val="accent1">
                    <a:lumMod val="75000"/>
                  </a:schemeClr>
                </a:solidFill>
                <a:latin typeface="Montserrat Bold"/>
              </a:rPr>
            </a:br>
            <a:r>
              <a:rPr lang="fr-CA" sz="3600" dirty="0">
                <a:solidFill>
                  <a:schemeClr val="accent1">
                    <a:lumMod val="75000"/>
                  </a:schemeClr>
                </a:solidFill>
                <a:latin typeface="Montserrat Bold"/>
              </a:rPr>
              <a:t>Directives préalables</a:t>
            </a:r>
          </a:p>
          <a:p>
            <a:r>
              <a:rPr lang="fr-CA" sz="3600" dirty="0">
                <a:solidFill>
                  <a:schemeClr val="accent1">
                    <a:lumMod val="75000"/>
                  </a:schemeClr>
                </a:solidFill>
                <a:latin typeface="Montserrat Bold"/>
              </a:rPr>
              <a:t>Testament biologique</a:t>
            </a:r>
          </a:p>
          <a:p>
            <a:r>
              <a:rPr lang="fr-CA" sz="3600" dirty="0">
                <a:solidFill>
                  <a:schemeClr val="accent1">
                    <a:lumMod val="75000"/>
                  </a:schemeClr>
                </a:solidFill>
                <a:latin typeface="Montserrat Bold"/>
              </a:rPr>
              <a:t>Directives personnelles</a:t>
            </a:r>
          </a:p>
          <a:p>
            <a:r>
              <a:rPr lang="fr-CA" sz="3600" dirty="0">
                <a:solidFill>
                  <a:schemeClr val="accent1">
                    <a:lumMod val="75000"/>
                  </a:schemeClr>
                </a:solidFill>
                <a:latin typeface="Montserrat Bold"/>
              </a:rPr>
              <a:t>Représentant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13828"/>
          <a:stretch>
            <a:fillRect/>
          </a:stretch>
        </p:blipFill>
        <p:spPr>
          <a:xfrm>
            <a:off x="0" y="3077937"/>
            <a:ext cx="18135599" cy="7209062"/>
          </a:xfrm>
          <a:prstGeom prst="rect">
            <a:avLst/>
          </a:prstGeom>
        </p:spPr>
      </p:pic>
      <p:grpSp>
        <p:nvGrpSpPr>
          <p:cNvPr id="3" name="Group 3"/>
          <p:cNvGrpSpPr/>
          <p:nvPr/>
        </p:nvGrpSpPr>
        <p:grpSpPr>
          <a:xfrm>
            <a:off x="0" y="-131911"/>
            <a:ext cx="18287996" cy="3077936"/>
            <a:chOff x="0" y="-38100"/>
            <a:chExt cx="4816592" cy="889000"/>
          </a:xfrm>
        </p:grpSpPr>
        <p:sp>
          <p:nvSpPr>
            <p:cNvPr id="4" name="Freeform 4"/>
            <p:cNvSpPr/>
            <p:nvPr/>
          </p:nvSpPr>
          <p:spPr>
            <a:xfrm>
              <a:off x="0" y="0"/>
              <a:ext cx="4816592" cy="850900"/>
            </a:xfrm>
            <a:custGeom>
              <a:avLst/>
              <a:gdLst/>
              <a:ahLst/>
              <a:cxnLst/>
              <a:rect l="l" t="t" r="r" b="b"/>
              <a:pathLst>
                <a:path w="4816592" h="1045420">
                  <a:moveTo>
                    <a:pt x="0" y="0"/>
                  </a:moveTo>
                  <a:lnTo>
                    <a:pt x="4816592" y="0"/>
                  </a:lnTo>
                  <a:lnTo>
                    <a:pt x="4816592" y="1045420"/>
                  </a:lnTo>
                  <a:lnTo>
                    <a:pt x="0" y="1045420"/>
                  </a:lnTo>
                  <a:close/>
                </a:path>
              </a:pathLst>
            </a:custGeom>
            <a:solidFill>
              <a:schemeClr val="accent5">
                <a:lumMod val="75000"/>
              </a:schemeClr>
            </a:solidFill>
          </p:spPr>
          <p:txBody>
            <a:bodyPr/>
            <a:lstStyle/>
            <a:p>
              <a:endParaRPr lang="en-US" dirty="0">
                <a:solidFill>
                  <a:schemeClr val="accent5">
                    <a:lumMod val="75000"/>
                  </a:schemeClr>
                </a:solidFill>
              </a:endParaRPr>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solidFill>
                  <a:schemeClr val="accent5">
                    <a:lumMod val="75000"/>
                  </a:schemeClr>
                </a:solidFill>
              </a:endParaRPr>
            </a:p>
          </p:txBody>
        </p:sp>
      </p:grpSp>
      <p:sp>
        <p:nvSpPr>
          <p:cNvPr id="6" name="TextBox 6"/>
          <p:cNvSpPr txBox="1"/>
          <p:nvPr/>
        </p:nvSpPr>
        <p:spPr>
          <a:xfrm>
            <a:off x="2496813" y="352240"/>
            <a:ext cx="13294370" cy="1977721"/>
          </a:xfrm>
          <a:prstGeom prst="rect">
            <a:avLst/>
          </a:prstGeom>
        </p:spPr>
        <p:txBody>
          <a:bodyPr lIns="0" tIns="0" rIns="0" bIns="0" rtlCol="0" anchor="t">
            <a:spAutoFit/>
          </a:bodyPr>
          <a:lstStyle/>
          <a:p>
            <a:pPr algn="ctr">
              <a:lnSpc>
                <a:spcPts val="17428"/>
              </a:lnSpc>
            </a:pPr>
            <a:r>
              <a:rPr lang="fr-CA" sz="9600">
                <a:solidFill>
                  <a:srgbClr val="FFFFFF"/>
                </a:solidFill>
                <a:latin typeface="Montserrat"/>
              </a:rPr>
              <a:t>Termes en Ontario</a:t>
            </a:r>
          </a:p>
        </p:txBody>
      </p:sp>
      <p:sp>
        <p:nvSpPr>
          <p:cNvPr id="7" name="TextBox 6"/>
          <p:cNvSpPr txBox="1"/>
          <p:nvPr/>
        </p:nvSpPr>
        <p:spPr>
          <a:xfrm>
            <a:off x="1490798" y="3599966"/>
            <a:ext cx="5238750" cy="1569660"/>
          </a:xfrm>
          <a:prstGeom prst="rect">
            <a:avLst/>
          </a:prstGeom>
          <a:solidFill>
            <a:srgbClr val="0ECEE2"/>
          </a:solidFill>
        </p:spPr>
        <p:txBody>
          <a:bodyPr wrap="square" rtlCol="0">
            <a:spAutoFit/>
          </a:bodyPr>
          <a:lstStyle/>
          <a:p>
            <a:pPr algn="ctr"/>
            <a:r>
              <a:rPr lang="fr-CA" sz="4800" dirty="0">
                <a:solidFill>
                  <a:schemeClr val="bg1"/>
                </a:solidFill>
              </a:rPr>
              <a:t>Planification préalable des soins</a:t>
            </a:r>
          </a:p>
        </p:txBody>
      </p:sp>
      <p:sp>
        <p:nvSpPr>
          <p:cNvPr id="8" name="TextBox 7"/>
          <p:cNvSpPr txBox="1"/>
          <p:nvPr/>
        </p:nvSpPr>
        <p:spPr>
          <a:xfrm>
            <a:off x="2743200" y="5845386"/>
            <a:ext cx="2590800" cy="1523494"/>
          </a:xfrm>
          <a:prstGeom prst="rect">
            <a:avLst/>
          </a:prstGeom>
          <a:solidFill>
            <a:srgbClr val="0083E6"/>
          </a:solidFill>
        </p:spPr>
        <p:txBody>
          <a:bodyPr wrap="square" rtlCol="0">
            <a:spAutoFit/>
          </a:bodyPr>
          <a:lstStyle/>
          <a:p>
            <a:pPr algn="ctr"/>
            <a:r>
              <a:rPr lang="fr-CA" sz="3050" dirty="0">
                <a:solidFill>
                  <a:schemeClr val="bg1"/>
                </a:solidFill>
              </a:rPr>
              <a:t>Discussions sur les objectifs des soins</a:t>
            </a:r>
          </a:p>
        </p:txBody>
      </p:sp>
      <p:sp>
        <p:nvSpPr>
          <p:cNvPr id="9" name="TextBox 8"/>
          <p:cNvSpPr txBox="1"/>
          <p:nvPr/>
        </p:nvSpPr>
        <p:spPr>
          <a:xfrm>
            <a:off x="3581400" y="8343900"/>
            <a:ext cx="876300" cy="342493"/>
          </a:xfrm>
          <a:prstGeom prst="rect">
            <a:avLst/>
          </a:prstGeom>
          <a:solidFill>
            <a:srgbClr val="766BCB"/>
          </a:solidFill>
        </p:spPr>
        <p:txBody>
          <a:bodyPr wrap="square" rtlCol="0">
            <a:spAutoFit/>
          </a:bodyPr>
          <a:lstStyle/>
          <a:p>
            <a:pPr algn="ctr"/>
            <a:endParaRPr lang="fr-CA" dirty="0">
              <a:solidFill>
                <a:schemeClr val="bg1"/>
              </a:solidFill>
            </a:endParaRPr>
          </a:p>
        </p:txBody>
      </p:sp>
      <p:sp>
        <p:nvSpPr>
          <p:cNvPr id="10" name="TextBox 9"/>
          <p:cNvSpPr txBox="1"/>
          <p:nvPr/>
        </p:nvSpPr>
        <p:spPr>
          <a:xfrm>
            <a:off x="3231695" y="7684226"/>
            <a:ext cx="1652452" cy="646331"/>
          </a:xfrm>
          <a:prstGeom prst="rect">
            <a:avLst/>
          </a:prstGeom>
          <a:solidFill>
            <a:srgbClr val="766BCB"/>
          </a:solidFill>
        </p:spPr>
        <p:txBody>
          <a:bodyPr wrap="square" rtlCol="0">
            <a:spAutoFit/>
          </a:bodyPr>
          <a:lstStyle/>
          <a:p>
            <a:pPr algn="ctr"/>
            <a:r>
              <a:rPr lang="fr-CA" dirty="0">
                <a:solidFill>
                  <a:schemeClr val="bg1"/>
                </a:solidFill>
              </a:rPr>
              <a:t>Consentir aux soins</a:t>
            </a:r>
          </a:p>
        </p:txBody>
      </p:sp>
      <p:sp>
        <p:nvSpPr>
          <p:cNvPr id="11" name="TextBox 10"/>
          <p:cNvSpPr txBox="1"/>
          <p:nvPr/>
        </p:nvSpPr>
        <p:spPr>
          <a:xfrm>
            <a:off x="8424555" y="3298264"/>
            <a:ext cx="9711044" cy="2323713"/>
          </a:xfrm>
          <a:prstGeom prst="rect">
            <a:avLst/>
          </a:prstGeom>
          <a:solidFill>
            <a:schemeClr val="bg1"/>
          </a:solidFill>
        </p:spPr>
        <p:txBody>
          <a:bodyPr wrap="square" rtlCol="0">
            <a:spAutoFit/>
          </a:bodyPr>
          <a:lstStyle/>
          <a:p>
            <a:r>
              <a:rPr lang="fr-CA" sz="2900" dirty="0">
                <a:latin typeface="Montserrat Bold"/>
              </a:rPr>
              <a:t>Discussion pour confirmer le mandataire spécial et préparer ce dernier aux  éventuelles décision à prendre</a:t>
            </a:r>
          </a:p>
          <a:p>
            <a:r>
              <a:rPr lang="fr-CA" sz="2900" dirty="0">
                <a:latin typeface="Montserrat Bold"/>
              </a:rPr>
              <a:t>Accent mis sur les valeurs et ce qui est important pour la personne</a:t>
            </a:r>
          </a:p>
          <a:p>
            <a:r>
              <a:rPr lang="fr-CA" sz="2900" dirty="0">
                <a:latin typeface="Montserrat Bold"/>
              </a:rPr>
              <a:t>Ne constitue pas un consentement</a:t>
            </a:r>
          </a:p>
        </p:txBody>
      </p:sp>
      <p:sp>
        <p:nvSpPr>
          <p:cNvPr id="12" name="TextBox 11"/>
          <p:cNvSpPr txBox="1"/>
          <p:nvPr/>
        </p:nvSpPr>
        <p:spPr>
          <a:xfrm>
            <a:off x="6879277" y="5922108"/>
            <a:ext cx="9711044" cy="1431161"/>
          </a:xfrm>
          <a:prstGeom prst="rect">
            <a:avLst/>
          </a:prstGeom>
          <a:solidFill>
            <a:schemeClr val="bg1"/>
          </a:solidFill>
        </p:spPr>
        <p:txBody>
          <a:bodyPr wrap="square" rtlCol="0">
            <a:spAutoFit/>
          </a:bodyPr>
          <a:lstStyle/>
          <a:p>
            <a:r>
              <a:rPr lang="fr-CA" sz="2900" dirty="0">
                <a:latin typeface="Montserrat Bold"/>
              </a:rPr>
              <a:t>Discussion, en cas de maladie, sur les valeurs et les objectifs de la personne en vue d’une décision quant au traitement</a:t>
            </a:r>
          </a:p>
          <a:p>
            <a:r>
              <a:rPr lang="fr-CA" sz="2900" dirty="0">
                <a:latin typeface="Montserrat Bold"/>
              </a:rPr>
              <a:t>Harmoniser les options de soins aux objectifs de la personne</a:t>
            </a:r>
          </a:p>
        </p:txBody>
      </p:sp>
      <p:sp>
        <p:nvSpPr>
          <p:cNvPr id="13" name="TextBox 12"/>
          <p:cNvSpPr txBox="1"/>
          <p:nvPr/>
        </p:nvSpPr>
        <p:spPr>
          <a:xfrm>
            <a:off x="6039138" y="7653400"/>
            <a:ext cx="10724862" cy="1877437"/>
          </a:xfrm>
          <a:prstGeom prst="rect">
            <a:avLst/>
          </a:prstGeom>
          <a:solidFill>
            <a:schemeClr val="bg1"/>
          </a:solidFill>
        </p:spPr>
        <p:txBody>
          <a:bodyPr wrap="square" rtlCol="0">
            <a:spAutoFit/>
          </a:bodyPr>
          <a:lstStyle/>
          <a:p>
            <a:r>
              <a:rPr lang="fr-CA" sz="2900" dirty="0">
                <a:latin typeface="Montserrat Bold"/>
              </a:rPr>
              <a:t>Discussion entre la personne/mandataire spécial et le fournisseur de soins de santé avant le début d’un traitement ou des soins personnels</a:t>
            </a:r>
          </a:p>
          <a:p>
            <a:r>
              <a:rPr lang="fr-CA" sz="2900" dirty="0">
                <a:latin typeface="Montserrat Bold"/>
              </a:rPr>
              <a:t>Intervention du mandataire spécial seulement si la personne n’a pas la capacité de prendre une décision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grpSp>
        <p:nvGrpSpPr>
          <p:cNvPr id="3" name="Group 3"/>
          <p:cNvGrpSpPr/>
          <p:nvPr/>
        </p:nvGrpSpPr>
        <p:grpSpPr>
          <a:xfrm>
            <a:off x="0" y="16063"/>
            <a:ext cx="18287996" cy="2384237"/>
            <a:chOff x="0" y="-333156"/>
            <a:chExt cx="4816592" cy="1378576"/>
          </a:xfrm>
        </p:grpSpPr>
        <p:sp>
          <p:nvSpPr>
            <p:cNvPr id="4" name="Freeform 4"/>
            <p:cNvSpPr/>
            <p:nvPr/>
          </p:nvSpPr>
          <p:spPr>
            <a:xfrm>
              <a:off x="0" y="-333156"/>
              <a:ext cx="4816592" cy="1378576"/>
            </a:xfrm>
            <a:custGeom>
              <a:avLst/>
              <a:gdLst/>
              <a:ahLst/>
              <a:cxnLst/>
              <a:rect l="l" t="t" r="r" b="b"/>
              <a:pathLst>
                <a:path w="4816592" h="1045420">
                  <a:moveTo>
                    <a:pt x="0" y="0"/>
                  </a:moveTo>
                  <a:lnTo>
                    <a:pt x="4816592" y="0"/>
                  </a:lnTo>
                  <a:lnTo>
                    <a:pt x="4816592" y="1045420"/>
                  </a:lnTo>
                  <a:lnTo>
                    <a:pt x="0" y="1045420"/>
                  </a:lnTo>
                  <a:close/>
                </a:path>
              </a:pathLst>
            </a:custGeom>
            <a:solidFill>
              <a:schemeClr val="accent5">
                <a:lumMod val="75000"/>
              </a:schemeClr>
            </a:solidFill>
          </p:spPr>
          <p:txBody>
            <a:bodyPr/>
            <a:lstStyle/>
            <a:p>
              <a:endParaRPr lang="en-US" dirty="0">
                <a:solidFill>
                  <a:schemeClr val="accent5">
                    <a:lumMod val="75000"/>
                  </a:schemeClr>
                </a:solidFill>
              </a:endParaRPr>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solidFill>
                  <a:schemeClr val="accent5">
                    <a:lumMod val="75000"/>
                  </a:schemeClr>
                </a:solidFill>
              </a:endParaRPr>
            </a:p>
          </p:txBody>
        </p:sp>
      </p:grpSp>
      <p:sp>
        <p:nvSpPr>
          <p:cNvPr id="6" name="TextBox 6"/>
          <p:cNvSpPr txBox="1"/>
          <p:nvPr/>
        </p:nvSpPr>
        <p:spPr>
          <a:xfrm>
            <a:off x="342898" y="111512"/>
            <a:ext cx="17602199" cy="1895327"/>
          </a:xfrm>
          <a:prstGeom prst="rect">
            <a:avLst/>
          </a:prstGeom>
        </p:spPr>
        <p:txBody>
          <a:bodyPr wrap="square" lIns="0" tIns="0" rIns="0" bIns="0" rtlCol="0" anchor="t">
            <a:spAutoFit/>
          </a:bodyPr>
          <a:lstStyle/>
          <a:p>
            <a:pPr algn="ctr">
              <a:lnSpc>
                <a:spcPts val="17428"/>
              </a:lnSpc>
            </a:pPr>
            <a:r>
              <a:rPr lang="fr-CA" sz="7200" dirty="0">
                <a:solidFill>
                  <a:srgbClr val="FFFFFF"/>
                </a:solidFill>
                <a:latin typeface="Montserrat"/>
              </a:rPr>
              <a:t>Pourquoi la PPS est-elle importante?</a:t>
            </a:r>
          </a:p>
        </p:txBody>
      </p:sp>
      <p:sp>
        <p:nvSpPr>
          <p:cNvPr id="7" name="TextBox 6">
            <a:extLst>
              <a:ext uri="{FF2B5EF4-FFF2-40B4-BE49-F238E27FC236}">
                <a16:creationId xmlns:a16="http://schemas.microsoft.com/office/drawing/2014/main" id="{F402006C-3AB9-D186-1218-0D317514F7C9}"/>
              </a:ext>
            </a:extLst>
          </p:cNvPr>
          <p:cNvSpPr txBox="1"/>
          <p:nvPr/>
        </p:nvSpPr>
        <p:spPr>
          <a:xfrm>
            <a:off x="266699" y="2808030"/>
            <a:ext cx="17754596" cy="7478970"/>
          </a:xfrm>
          <a:prstGeom prst="rect">
            <a:avLst/>
          </a:prstGeom>
          <a:noFill/>
        </p:spPr>
        <p:txBody>
          <a:bodyPr wrap="square" rtlCol="0">
            <a:spAutoFit/>
          </a:bodyPr>
          <a:lstStyle/>
          <a:p>
            <a:pPr algn="l"/>
            <a:r>
              <a:rPr lang="fr-CA" sz="3200" b="0" i="0" dirty="0">
                <a:solidFill>
                  <a:schemeClr val="tx2">
                    <a:lumMod val="50000"/>
                  </a:schemeClr>
                </a:solidFill>
                <a:latin typeface=""/>
              </a:rPr>
              <a:t>La PPS est un moyen d’aider les gens à se préparer à leurs besoins futurs en matière de santé et de soins personnels, par les moyens suivants :</a:t>
            </a:r>
          </a:p>
          <a:p>
            <a:pPr marL="742950" lvl="1" indent="-285750" algn="l">
              <a:buFont typeface="Arial" panose="020B0604020202020204" pitchFamily="34" charset="0"/>
              <a:buChar char="•"/>
            </a:pPr>
            <a:r>
              <a:rPr lang="fr-CA" sz="3200" b="0" i="0" dirty="0">
                <a:solidFill>
                  <a:schemeClr val="tx2">
                    <a:lumMod val="50000"/>
                  </a:schemeClr>
                </a:solidFill>
                <a:latin typeface=""/>
              </a:rPr>
              <a:t>Désigner un mandataire spécial</a:t>
            </a:r>
          </a:p>
          <a:p>
            <a:pPr marL="742950" lvl="1" indent="-285750" algn="l">
              <a:buFont typeface="Arial" panose="020B0604020202020204" pitchFamily="34" charset="0"/>
              <a:buChar char="•"/>
            </a:pPr>
            <a:r>
              <a:rPr lang="fr-CA" sz="3200" b="0" i="0" dirty="0">
                <a:solidFill>
                  <a:schemeClr val="tx2">
                    <a:lumMod val="50000"/>
                  </a:schemeClr>
                </a:solidFill>
                <a:latin typeface=""/>
              </a:rPr>
              <a:t>Réfléchir aux priorités et aux valeurs en ce qui concerne la santé et le bien-être</a:t>
            </a:r>
          </a:p>
          <a:p>
            <a:pPr lvl="1" algn="l"/>
            <a:endParaRPr lang="en-CA" sz="3200" b="0" i="0" dirty="0">
              <a:solidFill>
                <a:schemeClr val="tx2">
                  <a:lumMod val="50000"/>
                </a:schemeClr>
              </a:solidFill>
              <a:effectLst/>
              <a:latin typeface=""/>
            </a:endParaRPr>
          </a:p>
          <a:p>
            <a:pPr algn="l"/>
            <a:r>
              <a:rPr lang="fr-CA" sz="3200" b="0" i="0" dirty="0">
                <a:solidFill>
                  <a:schemeClr val="tx2">
                    <a:lumMod val="50000"/>
                  </a:schemeClr>
                </a:solidFill>
                <a:latin typeface=""/>
              </a:rPr>
              <a:t>La PPS aide </a:t>
            </a:r>
            <a:r>
              <a:rPr lang="fr-CA" sz="3200" dirty="0">
                <a:solidFill>
                  <a:schemeClr val="tx2">
                    <a:lumMod val="50000"/>
                  </a:schemeClr>
                </a:solidFill>
                <a:latin typeface=""/>
              </a:rPr>
              <a:t>le</a:t>
            </a:r>
            <a:r>
              <a:rPr lang="fr-CA" sz="3200" b="0" i="0" dirty="0">
                <a:solidFill>
                  <a:schemeClr val="tx2">
                    <a:lumMod val="50000"/>
                  </a:schemeClr>
                </a:solidFill>
                <a:latin typeface=""/>
              </a:rPr>
              <a:t> dataire en apprend davantage sur les valeurs et les priorités d’une personne au cas où il devrait prendre des décisions pour elle à l’avenir</a:t>
            </a:r>
          </a:p>
          <a:p>
            <a:pPr algn="l"/>
            <a:endParaRPr lang="en-CA" sz="3200" b="0" i="0" dirty="0">
              <a:solidFill>
                <a:schemeClr val="tx2">
                  <a:lumMod val="50000"/>
                </a:schemeClr>
              </a:solidFill>
              <a:effectLst/>
              <a:latin typeface=""/>
            </a:endParaRPr>
          </a:p>
          <a:p>
            <a:pPr algn="l"/>
            <a:r>
              <a:rPr lang="fr-CA" sz="3200" b="0" i="0" dirty="0">
                <a:solidFill>
                  <a:schemeClr val="tx2">
                    <a:lumMod val="50000"/>
                  </a:schemeClr>
                </a:solidFill>
                <a:latin typeface=""/>
              </a:rPr>
              <a:t>La PPS prépare </a:t>
            </a:r>
            <a:r>
              <a:rPr lang="fr-CA" sz="3200" dirty="0">
                <a:solidFill>
                  <a:schemeClr val="tx2">
                    <a:lumMod val="50000"/>
                  </a:schemeClr>
                </a:solidFill>
                <a:latin typeface=""/>
              </a:rPr>
              <a:t>le </a:t>
            </a:r>
            <a:r>
              <a:rPr lang="fr-CA" sz="3200" b="0" i="0" dirty="0">
                <a:solidFill>
                  <a:schemeClr val="tx2">
                    <a:lumMod val="50000"/>
                  </a:schemeClr>
                </a:solidFill>
                <a:latin typeface=""/>
              </a:rPr>
              <a:t>mandataire spécial à donner le consentement pour des traitements, à l’avenir, si une personne n’est PAS apte mentalement.</a:t>
            </a:r>
          </a:p>
          <a:p>
            <a:pPr algn="l"/>
            <a:endParaRPr lang="en-CA" sz="3200" b="0" i="0" dirty="0">
              <a:solidFill>
                <a:schemeClr val="tx2">
                  <a:lumMod val="50000"/>
                </a:schemeClr>
              </a:solidFill>
              <a:effectLst/>
              <a:latin typeface=""/>
            </a:endParaRPr>
          </a:p>
          <a:p>
            <a:pPr algn="l"/>
            <a:r>
              <a:rPr lang="fr-CA" sz="3200" b="0" i="0" dirty="0">
                <a:solidFill>
                  <a:schemeClr val="tx2">
                    <a:lumMod val="50000"/>
                  </a:schemeClr>
                </a:solidFill>
                <a:latin typeface=""/>
              </a:rPr>
              <a:t>Les discussions sur la PPS aujourd’hui faciliteront la tâche des mandataires spéciaux à l’avenir, afin qu’ils n’aient pas à deviner les souhaits d’une personne en plein milieu d’une période difficile.</a:t>
            </a:r>
          </a:p>
          <a:p>
            <a:pPr algn="l"/>
            <a:endParaRPr lang="en-CA" sz="3200" b="0" i="0" dirty="0">
              <a:solidFill>
                <a:schemeClr val="tx2">
                  <a:lumMod val="50000"/>
                </a:schemeClr>
              </a:solidFill>
              <a:effectLst/>
              <a:latin typeface=""/>
            </a:endParaRPr>
          </a:p>
          <a:p>
            <a:pPr algn="l"/>
            <a:r>
              <a:rPr lang="fr-CA" sz="3200" b="0" i="0" dirty="0">
                <a:solidFill>
                  <a:schemeClr val="tx2">
                    <a:lumMod val="50000"/>
                  </a:schemeClr>
                </a:solidFill>
                <a:latin typeface=""/>
              </a:rPr>
              <a:t>La PPS peut réduire le fardeau et le stress des mandataires.</a:t>
            </a:r>
          </a:p>
        </p:txBody>
      </p:sp>
    </p:spTree>
    <p:extLst>
      <p:ext uri="{BB962C8B-B14F-4D97-AF65-F5344CB8AC3E}">
        <p14:creationId xmlns:p14="http://schemas.microsoft.com/office/powerpoint/2010/main" val="4373045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19230</TotalTime>
  <Words>5083</Words>
  <Application>Microsoft Office PowerPoint</Application>
  <PresentationFormat>Custom</PresentationFormat>
  <Paragraphs>433</Paragraphs>
  <Slides>38</Slides>
  <Notes>37</Notes>
  <HiddenSlides>0</HiddenSlides>
  <MMClips>2</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38</vt:i4>
      </vt:variant>
    </vt:vector>
  </HeadingPairs>
  <TitlesOfParts>
    <vt:vector size="52" baseType="lpstr">
      <vt:lpstr>Arial</vt:lpstr>
      <vt:lpstr>Clear Sans Bold</vt:lpstr>
      <vt:lpstr>Blogger</vt:lpstr>
      <vt:lpstr>Montserrat Bold</vt:lpstr>
      <vt:lpstr>Source Sans Pro</vt:lpstr>
      <vt:lpstr>Canva Sans Bold</vt:lpstr>
      <vt:lpstr>Montserrat</vt:lpstr>
      <vt:lpstr>Clear Sans Regular</vt:lpstr>
      <vt:lpstr>Calibri</vt:lpstr>
      <vt:lpstr>Clear Sans</vt:lpstr>
      <vt:lpstr>Canva Sans</vt:lpstr>
      <vt:lpstr>Blogger Bold</vt:lpstr>
      <vt:lpstr>Telegraf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Advance Care Planning, Goals of Care, an Health Care Consent in Ontario</dc:title>
  <dc:creator>Tara Cohen</dc:creator>
  <cp:lastModifiedBy>Catharina Van Es</cp:lastModifiedBy>
  <cp:revision>65</cp:revision>
  <cp:lastPrinted>2023-01-24T17:04:43Z</cp:lastPrinted>
  <dcterms:created xsi:type="dcterms:W3CDTF">2006-08-16T00:00:00Z</dcterms:created>
  <dcterms:modified xsi:type="dcterms:W3CDTF">2025-02-04T16:27:45Z</dcterms:modified>
  <dc:identifier>DAFQDsHxHKA</dc:identifier>
</cp:coreProperties>
</file>