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7077075" cy="9363075"/>
  <p:embeddedFontLst>
    <p:embeddedFont>
      <p:font typeface="Libre Franklin"/>
      <p:regular r:id="rId40"/>
      <p:bold r:id="rId41"/>
      <p:italic r:id="rId42"/>
      <p:boldItalic r:id="rId43"/>
    </p:embeddedFont>
    <p:embeddedFont>
      <p:font typeface="Garamond"/>
      <p:regular r:id="rId44"/>
      <p:bold r:id="rId45"/>
      <p:italic r:id="rId46"/>
      <p:boldItalic r:id="rId47"/>
    </p:embeddedFont>
    <p:embeddedFont>
      <p:font typeface="Arimo"/>
      <p:regular r:id="rId48"/>
      <p:bold r:id="rId49"/>
      <p:italic r:id="rId50"/>
      <p:boldItalic r:id="rId51"/>
    </p:embeddedFont>
    <p:embeddedFont>
      <p:font typeface="Libre Franklin Medium"/>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2">
          <p15:clr>
            <a:srgbClr val="A4A3A4"/>
          </p15:clr>
        </p15:guide>
        <p15:guide id="2" orient="horz" pos="4065">
          <p15:clr>
            <a:srgbClr val="A4A3A4"/>
          </p15:clr>
        </p15:guide>
        <p15:guide id="3" orient="horz" pos="3748">
          <p15:clr>
            <a:srgbClr val="A4A3A4"/>
          </p15:clr>
        </p15:guide>
        <p15:guide id="4" orient="horz" pos="2568">
          <p15:clr>
            <a:srgbClr val="A4A3A4"/>
          </p15:clr>
        </p15:guide>
        <p15:guide id="5" orient="horz" pos="3884">
          <p15:clr>
            <a:srgbClr val="A4A3A4"/>
          </p15:clr>
        </p15:guide>
        <p15:guide id="6" orient="horz" pos="1344">
          <p15:clr>
            <a:srgbClr val="A4A3A4"/>
          </p15:clr>
        </p15:guide>
        <p15:guide id="7" pos="5556">
          <p15:clr>
            <a:srgbClr val="A4A3A4"/>
          </p15:clr>
        </p15:guide>
        <p15:guide id="8" pos="2880">
          <p15:clr>
            <a:srgbClr val="A4A3A4"/>
          </p15:clr>
        </p15:guide>
        <p15:guide id="9" pos="975">
          <p15:clr>
            <a:srgbClr val="A4A3A4"/>
          </p15:clr>
        </p15:guide>
        <p15:guide id="10" pos="204">
          <p15:clr>
            <a:srgbClr val="A4A3A4"/>
          </p15:clr>
        </p15:guide>
        <p15:guide id="11" pos="431">
          <p15:clr>
            <a:srgbClr val="A4A3A4"/>
          </p15:clr>
        </p15:guide>
        <p15:guide id="12" pos="4558">
          <p15:clr>
            <a:srgbClr val="A4A3A4"/>
          </p15:clr>
        </p15:guide>
      </p15:sldGuideLst>
    </p:ext>
    <p:ext uri="{2D200454-40CA-4A62-9FC3-DE9A4176ACB9}">
      <p15:notesGuideLst>
        <p15:guide id="1" orient="horz" pos="2949">
          <p15:clr>
            <a:srgbClr val="A4A3A4"/>
          </p15:clr>
        </p15:guide>
        <p15:guide id="2" pos="2229">
          <p15:clr>
            <a:srgbClr val="A4A3A4"/>
          </p15:clr>
        </p15:guide>
      </p15:notesGuideLst>
    </p:ext>
    <p:ext uri="GoogleSlidesCustomDataVersion2">
      <go:slidesCustomData xmlns:go="http://customooxmlschemas.google.com/" r:id="rId56" roundtripDataSignature="AMtx7mhPGW2j0Ii0euV53uMO8R5zEFpF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549AD6-7788-498A-A0D5-0549771D7FC3}">
  <a:tblStyle styleId="{9A549AD6-7788-498A-A0D5-0549771D7FC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57C16B0-3F71-4BC1-A0D7-8EDC46961DD4}" styleName="Table_1">
    <a:wholeTbl>
      <a:tcTxStyle b="off" i="off">
        <a:font>
          <a:latin typeface="Franklin Gothic Book"/>
          <a:ea typeface="Franklin Gothic Book"/>
          <a:cs typeface="Franklin Gothic Book"/>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8EB"/>
          </a:solidFill>
        </a:fill>
      </a:tcStyle>
    </a:band1H>
    <a:band2H>
      <a:tcTxStyle/>
    </a:band2H>
    <a:band1V>
      <a:tcTxStyle/>
      <a:tcStyle>
        <a:fill>
          <a:solidFill>
            <a:srgbClr val="E6E8EB"/>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Franklin Gothic Book"/>
          <a:ea typeface="Franklin Gothic Book"/>
          <a:cs typeface="Franklin Gothic Book"/>
        </a:font>
        <a:schemeClr val="lt1"/>
      </a:tcTxStyle>
      <a:tcStyle>
        <a:fill>
          <a:solidFill>
            <a:schemeClr val="accent2"/>
          </a:solidFill>
        </a:fill>
      </a:tcStyle>
    </a:firstRow>
    <a:neCell>
      <a:tcTxStyle/>
    </a:neCell>
    <a:nwCell>
      <a:tcTxStyle/>
    </a:nwCell>
  </a:tblStyle>
  <a:tblStyle styleId="{1FD8B6F8-188B-4B71-B865-872C56687B73}" styleName="Table_2">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B"/>
          </a:solidFill>
        </a:fill>
      </a:tcStyle>
    </a:wholeTbl>
    <a:band1H>
      <a:tcTxStyle/>
      <a:tcStyle>
        <a:fill>
          <a:solidFill>
            <a:srgbClr val="CACDD6"/>
          </a:solidFill>
        </a:fill>
      </a:tcStyle>
    </a:band1H>
    <a:band2H>
      <a:tcTxStyle/>
    </a:band2H>
    <a:band1V>
      <a:tcTxStyle/>
      <a:tcStyle>
        <a:fill>
          <a:solidFill>
            <a:srgbClr val="CACDD6"/>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2"/>
          </a:solidFill>
        </a:fill>
      </a:tcStyle>
    </a:lastCol>
    <a:firstCol>
      <a:tcTxStyle b="on" i="off">
        <a:font>
          <a:latin typeface="Franklin Gothic Book"/>
          <a:ea typeface="Franklin Gothic Book"/>
          <a:cs typeface="Franklin Gothic Book"/>
        </a:font>
        <a:schemeClr val="lt1"/>
      </a:tcTxStyle>
      <a:tcStyle>
        <a:fill>
          <a:solidFill>
            <a:schemeClr val="accent2"/>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A2603DD9-93A9-49B7-BC07-A2BB41F5F111}" styleName="Table_3">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F2E8"/>
          </a:solidFill>
        </a:fill>
      </a:tcStyle>
    </a:wholeTbl>
    <a:band1H>
      <a:tcTxStyle/>
      <a:tcStyle>
        <a:fill>
          <a:solidFill>
            <a:srgbClr val="D4E5CD"/>
          </a:solidFill>
        </a:fill>
      </a:tcStyle>
    </a:band1H>
    <a:band2H>
      <a:tcTxStyle/>
    </a:band2H>
    <a:band1V>
      <a:tcTxStyle/>
      <a:tcStyle>
        <a:fill>
          <a:solidFill>
            <a:srgbClr val="D4E5CD"/>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2" orient="horz"/>
        <p:guide pos="4065" orient="horz"/>
        <p:guide pos="3748" orient="horz"/>
        <p:guide pos="2568" orient="horz"/>
        <p:guide pos="3884" orient="horz"/>
        <p:guide pos="1344" orient="horz"/>
        <p:guide pos="5556"/>
        <p:guide pos="2880"/>
        <p:guide pos="975"/>
        <p:guide pos="204"/>
        <p:guide pos="431"/>
        <p:guide pos="4558"/>
      </p:guideLst>
    </p:cSldViewPr>
  </p:slideViewPr>
  <p:notesViewPr>
    <p:cSldViewPr snapToGrid="0">
      <p:cViewPr varScale="1">
        <p:scale>
          <a:sx n="100" d="100"/>
          <a:sy n="100" d="100"/>
        </p:scale>
        <p:origin x="0" y="0"/>
      </p:cViewPr>
      <p:guideLst>
        <p:guide pos="2949" orient="horz"/>
        <p:guide pos="2229"/>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regular.fntdata"/><Relationship Id="rId42" Type="http://schemas.openxmlformats.org/officeDocument/2006/relationships/font" Target="fonts/LibreFranklin-italic.fntdata"/><Relationship Id="rId41" Type="http://schemas.openxmlformats.org/officeDocument/2006/relationships/font" Target="fonts/LibreFranklin-bold.fntdata"/><Relationship Id="rId44" Type="http://schemas.openxmlformats.org/officeDocument/2006/relationships/font" Target="fonts/Garamond-regular.fntdata"/><Relationship Id="rId43" Type="http://schemas.openxmlformats.org/officeDocument/2006/relationships/font" Target="fonts/LibreFranklin-boldItalic.fntdata"/><Relationship Id="rId46" Type="http://schemas.openxmlformats.org/officeDocument/2006/relationships/font" Target="fonts/Garamond-italic.fntdata"/><Relationship Id="rId45"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rimo-regular.fntdata"/><Relationship Id="rId47" Type="http://schemas.openxmlformats.org/officeDocument/2006/relationships/font" Target="fonts/Garamond-boldItalic.fntdata"/><Relationship Id="rId49" Type="http://schemas.openxmlformats.org/officeDocument/2006/relationships/font" Target="fonts/Arim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mo-boldItalic.fntdata"/><Relationship Id="rId50" Type="http://schemas.openxmlformats.org/officeDocument/2006/relationships/font" Target="fonts/Arimo-italic.fntdata"/><Relationship Id="rId53" Type="http://schemas.openxmlformats.org/officeDocument/2006/relationships/font" Target="fonts/LibreFranklinMedium-bold.fntdata"/><Relationship Id="rId52" Type="http://schemas.openxmlformats.org/officeDocument/2006/relationships/font" Target="fonts/LibreFranklinMedium-regular.fntdata"/><Relationship Id="rId11" Type="http://schemas.openxmlformats.org/officeDocument/2006/relationships/slide" Target="slides/slide5.xml"/><Relationship Id="rId55" Type="http://schemas.openxmlformats.org/officeDocument/2006/relationships/font" Target="fonts/LibreFranklinMedium-boldItalic.fntdata"/><Relationship Id="rId10" Type="http://schemas.openxmlformats.org/officeDocument/2006/relationships/slide" Target="slides/slide4.xml"/><Relationship Id="rId54" Type="http://schemas.openxmlformats.org/officeDocument/2006/relationships/font" Target="fonts/LibreFranklinMedium-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67040" cy="467534"/>
          </a:xfrm>
          <a:prstGeom prst="rect">
            <a:avLst/>
          </a:prstGeom>
          <a:noFill/>
          <a:ln>
            <a:noFill/>
          </a:ln>
        </p:spPr>
        <p:txBody>
          <a:bodyPr anchorCtr="0" anchor="t" bIns="46950" lIns="93925" spcFirstLastPara="1" rIns="93925" wrap="square" tIns="469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10036" y="1"/>
            <a:ext cx="3067039" cy="467534"/>
          </a:xfrm>
          <a:prstGeom prst="rect">
            <a:avLst/>
          </a:prstGeom>
          <a:noFill/>
          <a:ln>
            <a:noFill/>
          </a:ln>
        </p:spPr>
        <p:txBody>
          <a:bodyPr anchorCtr="0" anchor="t" bIns="46950" lIns="93925" spcFirstLastPara="1" rIns="93925" wrap="square" tIns="4695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95541"/>
            <a:ext cx="3067040" cy="467534"/>
          </a:xfrm>
          <a:prstGeom prst="rect">
            <a:avLst/>
          </a:prstGeom>
          <a:noFill/>
          <a:ln>
            <a:noFill/>
          </a:ln>
        </p:spPr>
        <p:txBody>
          <a:bodyPr anchorCtr="0" anchor="b" bIns="46950" lIns="93925" spcFirstLastPara="1" rIns="93925" wrap="square" tIns="469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 name="Google Shape;81;p1: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161916" lvl="0" marL="161916" rtl="0" algn="l">
              <a:spcBef>
                <a:spcPts val="0"/>
              </a:spcBef>
              <a:spcAft>
                <a:spcPts val="0"/>
              </a:spcAft>
              <a:buClr>
                <a:schemeClr val="dk1"/>
              </a:buClr>
              <a:buSzPts val="1200"/>
              <a:buFont typeface="Arial"/>
              <a:buChar char="•"/>
            </a:pPr>
            <a:r>
              <a:rPr lang="en-US"/>
              <a:t>Dementia is the leading cause of dependency and disability among older persons and is one of the top three causes of death in Champlain </a:t>
            </a:r>
            <a:endParaRPr/>
          </a:p>
          <a:p>
            <a:pPr indent="-161916" lvl="0" marL="161916" rtl="0" algn="l">
              <a:spcBef>
                <a:spcPts val="360"/>
              </a:spcBef>
              <a:spcAft>
                <a:spcPts val="0"/>
              </a:spcAft>
              <a:buClr>
                <a:schemeClr val="dk1"/>
              </a:buClr>
              <a:buSzPts val="1200"/>
              <a:buFont typeface="Arial"/>
              <a:buChar char="•"/>
            </a:pPr>
            <a:r>
              <a:rPr lang="en-US"/>
              <a:t>Champlain LHINs IHSP recognises the challenges of dementia and the need for more integrated systems of care for our most vulnerable populations.</a:t>
            </a:r>
            <a:endParaRPr/>
          </a:p>
          <a:p>
            <a:pPr indent="-161916" lvl="0" marL="161916" rtl="0" algn="l">
              <a:spcBef>
                <a:spcPts val="360"/>
              </a:spcBef>
              <a:spcAft>
                <a:spcPts val="0"/>
              </a:spcAft>
              <a:buClr>
                <a:schemeClr val="dk1"/>
              </a:buClr>
              <a:buSzPts val="1200"/>
              <a:buFont typeface="Arial"/>
              <a:buChar char="•"/>
            </a:pPr>
            <a:r>
              <a:rPr lang="en-US"/>
              <a:t>Earlier this year funded this project to develop a model of integrated care</a:t>
            </a:r>
            <a:endParaRPr/>
          </a:p>
        </p:txBody>
      </p:sp>
      <p:sp>
        <p:nvSpPr>
          <p:cNvPr id="82" name="Google Shape;82;p1: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p10: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316" name="Google Shape;316;p10: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11: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341" name="Google Shape;341;p11: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2: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9" name="Google Shape;359;p12: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161916" lvl="0" marL="161916" rtl="0" algn="l">
              <a:spcBef>
                <a:spcPts val="0"/>
              </a:spcBef>
              <a:spcAft>
                <a:spcPts val="0"/>
              </a:spcAft>
              <a:buClr>
                <a:schemeClr val="dk1"/>
              </a:buClr>
              <a:buSzPts val="1200"/>
              <a:buFont typeface="Arial"/>
              <a:buChar char="•"/>
            </a:pPr>
            <a:r>
              <a:rPr lang="en-US"/>
              <a:t>There is a compelling case that the burden of dementia is multiplied many fold across the population of persons with dementia and multiple chronic conditions, their caregivers… and society a large There is an equally compelling case that earlier diagnosis and assessment, preventive treatments and coordinated care management and caregiver support can significantly reduce the cumulative impact of the burden of dementia</a:t>
            </a:r>
            <a:endParaRPr/>
          </a:p>
          <a:p>
            <a:pPr indent="-161916" lvl="0" marL="161916" rtl="0" algn="l">
              <a:spcBef>
                <a:spcPts val="360"/>
              </a:spcBef>
              <a:spcAft>
                <a:spcPts val="0"/>
              </a:spcAft>
              <a:buClr>
                <a:schemeClr val="dk1"/>
              </a:buClr>
              <a:buSzPts val="1200"/>
              <a:buFont typeface="Arial"/>
              <a:buChar char="•"/>
            </a:pPr>
            <a:r>
              <a:rPr lang="en-US"/>
              <a:t>This re-framing of the approach to dementia away from the at times devastating effects of dementia towards the evidence and potential to adapt and improve the quality of life of persons with dementia, is fundamental to this project</a:t>
            </a:r>
            <a:endParaRPr/>
          </a:p>
          <a:p>
            <a:pPr indent="0" lvl="0" marL="0" rtl="0" algn="l">
              <a:spcBef>
                <a:spcPts val="360"/>
              </a:spcBef>
              <a:spcAft>
                <a:spcPts val="0"/>
              </a:spcAft>
              <a:buNone/>
            </a:pPr>
            <a:r>
              <a:t/>
            </a:r>
            <a:endParaRPr/>
          </a:p>
        </p:txBody>
      </p:sp>
      <p:sp>
        <p:nvSpPr>
          <p:cNvPr id="360" name="Google Shape;360;p12: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5" name="Google Shape;385;p13: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The six outcomes or key results are what drove the development of this model.</a:t>
            </a:r>
            <a:endParaRPr/>
          </a:p>
          <a:p>
            <a:pPr indent="0" lvl="0" marL="0" rtl="0" algn="l">
              <a:spcBef>
                <a:spcPts val="360"/>
              </a:spcBef>
              <a:spcAft>
                <a:spcPts val="0"/>
              </a:spcAft>
              <a:buNone/>
            </a:pPr>
            <a:r>
              <a:rPr lang="en-US"/>
              <a:t>Serving as the strategic foundation.</a:t>
            </a:r>
            <a:endParaRPr/>
          </a:p>
          <a:p>
            <a:pPr indent="0" lvl="0" marL="0" rtl="0" algn="l">
              <a:spcBef>
                <a:spcPts val="360"/>
              </a:spcBef>
              <a:spcAft>
                <a:spcPts val="0"/>
              </a:spcAft>
              <a:buNone/>
            </a:pPr>
            <a:r>
              <a:rPr lang="en-US"/>
              <a:t>98% consensus during our consultations that these were the outcomes we should be striving for.</a:t>
            </a:r>
            <a:endParaRPr/>
          </a:p>
        </p:txBody>
      </p:sp>
      <p:sp>
        <p:nvSpPr>
          <p:cNvPr id="386" name="Google Shape;386;p13: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5" name="Google Shape;395;p14: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“Greater integration of care and increased use of ‘best practice’ frameworks in chronic disease management, community care and support.”ASC</a:t>
            </a:r>
            <a:endParaRPr/>
          </a:p>
          <a:p>
            <a:pPr indent="0" lvl="0" marL="0" rtl="0" algn="l">
              <a:spcBef>
                <a:spcPts val="360"/>
              </a:spcBef>
              <a:spcAft>
                <a:spcPts val="0"/>
              </a:spcAft>
              <a:buNone/>
            </a:pPr>
            <a:r>
              <a:rPr lang="en-US"/>
              <a:t>The intent of this project is to lay the foundations for a Model of Dementia Care for Champlain which incorporates best practices in chronic disease and dementia management with those of integrated continuing care</a:t>
            </a:r>
            <a:endParaRPr/>
          </a:p>
          <a:p>
            <a:pPr indent="0" lvl="0" marL="0" rtl="0" algn="l">
              <a:spcBef>
                <a:spcPts val="360"/>
              </a:spcBef>
              <a:spcAft>
                <a:spcPts val="0"/>
              </a:spcAft>
              <a:buNone/>
            </a:pPr>
            <a:r>
              <a:t/>
            </a:r>
            <a:endParaRPr/>
          </a:p>
        </p:txBody>
      </p:sp>
      <p:sp>
        <p:nvSpPr>
          <p:cNvPr id="396" name="Google Shape;396;p14: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5: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15: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426" name="Google Shape;426;p15: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6: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2" name="Google Shape;442;p16: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443" name="Google Shape;443;p16: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7: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0" name="Google Shape;460;p17: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b="1" i="1" lang="en-US"/>
              <a:t>Our Vision:</a:t>
            </a:r>
            <a:endParaRPr/>
          </a:p>
          <a:p>
            <a:pPr indent="0" lvl="0" marL="0" rtl="0" algn="l">
              <a:spcBef>
                <a:spcPts val="360"/>
              </a:spcBef>
              <a:spcAft>
                <a:spcPts val="0"/>
              </a:spcAft>
              <a:buNone/>
            </a:pPr>
            <a:r>
              <a:rPr b="1" i="1" lang="en-US"/>
              <a:t>“Being the best…for persons with dementia, their families, our health system, and society.”</a:t>
            </a:r>
            <a:endParaRPr/>
          </a:p>
          <a:p>
            <a:pPr indent="0" lvl="0" marL="0" rtl="0" algn="l">
              <a:spcBef>
                <a:spcPts val="360"/>
              </a:spcBef>
              <a:spcAft>
                <a:spcPts val="0"/>
              </a:spcAft>
              <a:buNone/>
            </a:pPr>
            <a:r>
              <a:t/>
            </a:r>
            <a:endParaRPr b="1" i="1"/>
          </a:p>
          <a:p>
            <a:pPr indent="0" lvl="0" marL="0" rtl="0" algn="l">
              <a:spcBef>
                <a:spcPts val="360"/>
              </a:spcBef>
              <a:spcAft>
                <a:spcPts val="0"/>
              </a:spcAft>
              <a:buNone/>
            </a:pPr>
            <a:r>
              <a:rPr b="1" lang="en-US"/>
              <a:t>Our Principles:</a:t>
            </a:r>
            <a:endParaRPr/>
          </a:p>
          <a:p>
            <a:pPr indent="-166615" lvl="0" marL="166615" rtl="0" algn="l">
              <a:spcBef>
                <a:spcPts val="360"/>
              </a:spcBef>
              <a:spcAft>
                <a:spcPts val="0"/>
              </a:spcAft>
              <a:buClr>
                <a:schemeClr val="dk1"/>
              </a:buClr>
              <a:buSzPts val="1200"/>
              <a:buFont typeface="Noto Sans Symbols"/>
              <a:buChar char="❑"/>
            </a:pPr>
            <a:r>
              <a:rPr lang="en-US"/>
              <a:t>People with dementia and their caregivers are valued, respected, and supported in their right to make well informed choices that matter to them.</a:t>
            </a:r>
            <a:endParaRPr/>
          </a:p>
          <a:p>
            <a:pPr indent="-166615" lvl="0" marL="166615" rtl="0" algn="l">
              <a:spcBef>
                <a:spcPts val="360"/>
              </a:spcBef>
              <a:spcAft>
                <a:spcPts val="0"/>
              </a:spcAft>
              <a:buClr>
                <a:schemeClr val="dk1"/>
              </a:buClr>
              <a:buSzPts val="1200"/>
              <a:buFont typeface="Noto Sans Symbols"/>
              <a:buChar char="❑"/>
            </a:pPr>
            <a:r>
              <a:rPr lang="en-US"/>
              <a:t>The important role of caregivers and the consequences of their commitment, must be recognised and supported.</a:t>
            </a:r>
            <a:endParaRPr/>
          </a:p>
          <a:p>
            <a:pPr indent="-166615" lvl="0" marL="166615" rtl="0" algn="l">
              <a:spcBef>
                <a:spcPts val="360"/>
              </a:spcBef>
              <a:spcAft>
                <a:spcPts val="0"/>
              </a:spcAft>
              <a:buClr>
                <a:schemeClr val="dk1"/>
              </a:buClr>
              <a:buSzPts val="1200"/>
              <a:buFont typeface="Noto Sans Symbols"/>
              <a:buChar char="❑"/>
            </a:pPr>
            <a:r>
              <a:rPr lang="en-US"/>
              <a:t>A person’s first language should be taken into account in the diagnosis and assessment of dementia.</a:t>
            </a:r>
            <a:endParaRPr/>
          </a:p>
          <a:p>
            <a:pPr indent="-166615" lvl="0" marL="166615" rtl="0" algn="l">
              <a:spcBef>
                <a:spcPts val="360"/>
              </a:spcBef>
              <a:spcAft>
                <a:spcPts val="0"/>
              </a:spcAft>
              <a:buClr>
                <a:schemeClr val="dk1"/>
              </a:buClr>
              <a:buSzPts val="1200"/>
              <a:buFont typeface="Noto Sans Symbols"/>
              <a:buChar char="❑"/>
            </a:pPr>
            <a:r>
              <a:rPr lang="en-US"/>
              <a:t>A full range of dementia services should be available in both official languages.</a:t>
            </a:r>
            <a:endParaRPr/>
          </a:p>
          <a:p>
            <a:pPr indent="-166615" lvl="0" marL="166615" rtl="0" algn="l">
              <a:spcBef>
                <a:spcPts val="360"/>
              </a:spcBef>
              <a:spcAft>
                <a:spcPts val="0"/>
              </a:spcAft>
              <a:buClr>
                <a:schemeClr val="dk1"/>
              </a:buClr>
              <a:buSzPts val="1200"/>
              <a:buFont typeface="Noto Sans Symbols"/>
              <a:buChar char="❑"/>
            </a:pPr>
            <a:r>
              <a:rPr lang="en-US"/>
              <a:t>Communities play an important role in the quality of life and resilience of people with dementia and their caregivers.</a:t>
            </a:r>
            <a:endParaRPr/>
          </a:p>
        </p:txBody>
      </p:sp>
      <p:sp>
        <p:nvSpPr>
          <p:cNvPr id="461" name="Google Shape;461;p17: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8: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0" name="Google Shape;560;p18: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561" name="Google Shape;561;p18: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9: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2" name="Google Shape;592;p19: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37 activities were proposed then prioritised during the consultation process - </a:t>
            </a:r>
            <a:endParaRPr/>
          </a:p>
        </p:txBody>
      </p:sp>
      <p:sp>
        <p:nvSpPr>
          <p:cNvPr id="593" name="Google Shape;593;p19: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 name="Google Shape;91;p2: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92" name="Google Shape;92;p2: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0: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1" name="Google Shape;611;p20: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612" name="Google Shape;612;p20: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1: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6" name="Google Shape;626;p21: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Agency for Health Care Research and Quality  USA</a:t>
            </a:r>
            <a:endParaRPr/>
          </a:p>
        </p:txBody>
      </p:sp>
      <p:sp>
        <p:nvSpPr>
          <p:cNvPr id="627" name="Google Shape;627;p21: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2: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33" name="Google Shape;633;p22: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3: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39" name="Google Shape;639;p23: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4: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45" name="Google Shape;645;p24: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5: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52" name="Google Shape;652;p25: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6: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58" name="Google Shape;658;p26: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7: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64" name="Google Shape;664;p27: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8: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71" name="Google Shape;671;p28: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29: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77" name="Google Shape;677;p29: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 name="Google Shape;98;p3: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99" name="Google Shape;99;p3: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0:notes"/>
          <p:cNvSpPr txBox="1"/>
          <p:nvPr>
            <p:ph idx="1" type="body"/>
          </p:nvPr>
        </p:nvSpPr>
        <p:spPr>
          <a:xfrm>
            <a:off x="944532" y="4447771"/>
            <a:ext cx="5188012" cy="4212454"/>
          </a:xfrm>
          <a:prstGeom prst="rect">
            <a:avLst/>
          </a:prstGeom>
        </p:spPr>
        <p:txBody>
          <a:bodyPr anchorCtr="0" anchor="t" bIns="46950" lIns="93925" spcFirstLastPara="1" rIns="93925" wrap="square" tIns="46950">
            <a:noAutofit/>
          </a:bodyPr>
          <a:lstStyle/>
          <a:p>
            <a:pPr indent="0" lvl="0" marL="0" rtl="0" algn="l">
              <a:spcBef>
                <a:spcPts val="360"/>
              </a:spcBef>
              <a:spcAft>
                <a:spcPts val="0"/>
              </a:spcAft>
              <a:buNone/>
            </a:pPr>
            <a:r>
              <a:t/>
            </a:r>
            <a:endParaRPr/>
          </a:p>
        </p:txBody>
      </p:sp>
      <p:sp>
        <p:nvSpPr>
          <p:cNvPr id="683" name="Google Shape;683;p30: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31: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2" name="Google Shape;692;p31: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693" name="Google Shape;693;p31: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2: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9" name="Google Shape;699;p32: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700" name="Google Shape;700;p32: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3: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5" name="Google Shape;705;p33: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706" name="Google Shape;706;p33: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4: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128" name="Google Shape;128;p4: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5: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161916" lvl="0" marL="161916" rtl="0" algn="l">
              <a:spcBef>
                <a:spcPts val="0"/>
              </a:spcBef>
              <a:spcAft>
                <a:spcPts val="0"/>
              </a:spcAft>
              <a:buClr>
                <a:schemeClr val="dk1"/>
              </a:buClr>
              <a:buSzPts val="1200"/>
              <a:buFont typeface="Arial"/>
              <a:buChar char="•"/>
            </a:pPr>
            <a:r>
              <a:rPr lang="en-US"/>
              <a:t>It is important to understand where people with dementia live and how they use services in order to develop meaningful strategies for more coordinated care and support.</a:t>
            </a:r>
            <a:endParaRPr/>
          </a:p>
          <a:p>
            <a:pPr indent="-161916" lvl="0" marL="161916" rtl="0" algn="l">
              <a:spcBef>
                <a:spcPts val="360"/>
              </a:spcBef>
              <a:spcAft>
                <a:spcPts val="0"/>
              </a:spcAft>
              <a:buClr>
                <a:schemeClr val="dk1"/>
              </a:buClr>
              <a:buSzPts val="1200"/>
              <a:buFont typeface="Arial"/>
              <a:buChar char="•"/>
            </a:pPr>
            <a:r>
              <a:rPr lang="en-US"/>
              <a:t>Community dwelling older adults with dementia accounted for almost 176,000 primary care visits in Champlain in 2012. (</a:t>
            </a:r>
            <a:r>
              <a:rPr b="1" lang="en-US"/>
              <a:t>opportunity lost</a:t>
            </a:r>
            <a:r>
              <a:rPr lang="en-US"/>
              <a:t>): due in part to both the complexity of dementia and capacity, a majority of primary care providers </a:t>
            </a:r>
            <a:r>
              <a:rPr b="1" lang="en-US"/>
              <a:t>(80%) </a:t>
            </a:r>
            <a:r>
              <a:rPr lang="en-US"/>
              <a:t>delegate the diagnosis and assessment of dementia to specialists. gaps are Knowledge, Navigation . Time.</a:t>
            </a:r>
            <a:endParaRPr/>
          </a:p>
          <a:p>
            <a:pPr indent="-85716" lvl="0" marL="161916" rtl="0" algn="l">
              <a:spcBef>
                <a:spcPts val="360"/>
              </a:spcBef>
              <a:spcAft>
                <a:spcPts val="0"/>
              </a:spcAft>
              <a:buClr>
                <a:schemeClr val="dk1"/>
              </a:buClr>
              <a:buSzPts val="1200"/>
              <a:buFont typeface="Arial"/>
              <a:buNone/>
            </a:pPr>
            <a:r>
              <a:t/>
            </a:r>
            <a:endParaRPr/>
          </a:p>
          <a:p>
            <a:pPr indent="-161916" lvl="0" marL="161916" rtl="0" algn="l">
              <a:spcBef>
                <a:spcPts val="360"/>
              </a:spcBef>
              <a:spcAft>
                <a:spcPts val="0"/>
              </a:spcAft>
              <a:buClr>
                <a:schemeClr val="dk1"/>
              </a:buClr>
              <a:buSzPts val="1200"/>
              <a:buFont typeface="Arial"/>
              <a:buChar char="•"/>
            </a:pPr>
            <a:r>
              <a:rPr lang="en-US"/>
              <a:t>The impact of dementia therefore contributes to a </a:t>
            </a:r>
            <a:r>
              <a:rPr lang="en-US" u="sng"/>
              <a:t>systemic impact on access to hospital and health services </a:t>
            </a:r>
            <a:r>
              <a:rPr lang="en-US"/>
              <a:t>affecting our entire population. </a:t>
            </a:r>
            <a:endParaRPr/>
          </a:p>
          <a:p>
            <a:pPr indent="-161916" lvl="0" marL="161916" rtl="0" algn="l">
              <a:spcBef>
                <a:spcPts val="360"/>
              </a:spcBef>
              <a:spcAft>
                <a:spcPts val="0"/>
              </a:spcAft>
              <a:buClr>
                <a:schemeClr val="dk1"/>
              </a:buClr>
              <a:buSzPts val="1200"/>
              <a:buFont typeface="Arial"/>
              <a:buChar char="•"/>
            </a:pPr>
            <a:r>
              <a:rPr lang="en-US"/>
              <a:t>Persons with dementia and multiple chronic conditions account for 88% of total hospitalisations for persons with dementia</a:t>
            </a:r>
            <a:endParaRPr/>
          </a:p>
        </p:txBody>
      </p:sp>
      <p:sp>
        <p:nvSpPr>
          <p:cNvPr id="156" name="Google Shape;156;p5: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3" name="Google Shape;243;p6: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244" name="Google Shape;244;p6: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2" name="Google Shape;252;p7: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253" name="Google Shape;253;p7: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3" name="Google Shape;263;p8: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t/>
            </a:r>
            <a:endParaRPr/>
          </a:p>
        </p:txBody>
      </p:sp>
      <p:sp>
        <p:nvSpPr>
          <p:cNvPr id="264" name="Google Shape;264;p8: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1198563" y="703263"/>
            <a:ext cx="4679950" cy="35099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p9:notes"/>
          <p:cNvSpPr txBox="1"/>
          <p:nvPr>
            <p:ph idx="1" type="body"/>
          </p:nvPr>
        </p:nvSpPr>
        <p:spPr>
          <a:xfrm>
            <a:off x="944532" y="4447771"/>
            <a:ext cx="5188012" cy="4212454"/>
          </a:xfrm>
          <a:prstGeom prst="rect">
            <a:avLst/>
          </a:prstGeom>
          <a:noFill/>
          <a:ln>
            <a:noFill/>
          </a:ln>
        </p:spPr>
        <p:txBody>
          <a:bodyPr anchorCtr="0" anchor="t" bIns="46950" lIns="93925" spcFirstLastPara="1" rIns="93925" wrap="square" tIns="46950">
            <a:noAutofit/>
          </a:bodyPr>
          <a:lstStyle/>
          <a:p>
            <a:pPr indent="0" lvl="0" marL="0" rtl="0" algn="l">
              <a:spcBef>
                <a:spcPts val="0"/>
              </a:spcBef>
              <a:spcAft>
                <a:spcPts val="0"/>
              </a:spcAft>
              <a:buNone/>
            </a:pPr>
            <a:r>
              <a:rPr lang="en-US"/>
              <a:t>While a significant proportion of caregiver burden can be attributed to the consequences of dementia, dementia caregivers also attribute a significant proportion of frustration and burden to the manner in which dementia services are provided. </a:t>
            </a:r>
            <a:endParaRPr/>
          </a:p>
          <a:p>
            <a:pPr indent="0" lvl="0" marL="0" rtl="0" algn="l">
              <a:spcBef>
                <a:spcPts val="360"/>
              </a:spcBef>
              <a:spcAft>
                <a:spcPts val="0"/>
              </a:spcAft>
              <a:buNone/>
            </a:pPr>
            <a:r>
              <a:t/>
            </a:r>
            <a:endParaRPr/>
          </a:p>
        </p:txBody>
      </p:sp>
      <p:sp>
        <p:nvSpPr>
          <p:cNvPr id="289" name="Google Shape;289;p9:notes"/>
          <p:cNvSpPr txBox="1"/>
          <p:nvPr>
            <p:ph idx="12" type="sldNum"/>
          </p:nvPr>
        </p:nvSpPr>
        <p:spPr>
          <a:xfrm>
            <a:off x="4010036" y="8895541"/>
            <a:ext cx="3067039" cy="467534"/>
          </a:xfrm>
          <a:prstGeom prst="rect">
            <a:avLst/>
          </a:prstGeom>
          <a:noFill/>
          <a:ln>
            <a:noFill/>
          </a:ln>
        </p:spPr>
        <p:txBody>
          <a:bodyPr anchorCtr="0" anchor="b" bIns="46950" lIns="93925" spcFirstLastPara="1" rIns="93925" wrap="square" tIns="469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pic>
        <p:nvPicPr>
          <p:cNvPr descr="M4LCover3.jpg" id="15" name="Google Shape;15;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 name="Google Shape;16;p35"/>
          <p:cNvSpPr txBox="1"/>
          <p:nvPr>
            <p:ph type="ctrTitle"/>
          </p:nvPr>
        </p:nvSpPr>
        <p:spPr>
          <a:xfrm>
            <a:off x="2581262" y="2205030"/>
            <a:ext cx="4533932" cy="466727"/>
          </a:xfrm>
          <a:prstGeom prst="rect">
            <a:avLst/>
          </a:prstGeom>
          <a:noFill/>
          <a:ln>
            <a:noFill/>
          </a:ln>
        </p:spPr>
        <p:txBody>
          <a:bodyPr anchorCtr="0" anchor="b" bIns="0" lIns="0" spcFirstLastPara="1" rIns="0" wrap="square" tIns="0">
            <a:noAutofit/>
          </a:bodyPr>
          <a:lstStyle>
            <a:lvl1pPr lvl="0" algn="r">
              <a:spcBef>
                <a:spcPts val="0"/>
              </a:spcBef>
              <a:spcAft>
                <a:spcPts val="0"/>
              </a:spcAft>
              <a:buSzPts val="1400"/>
              <a:buNone/>
              <a:defRPr sz="2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5"/>
          <p:cNvSpPr txBox="1"/>
          <p:nvPr>
            <p:ph idx="1" type="subTitle"/>
          </p:nvPr>
        </p:nvSpPr>
        <p:spPr>
          <a:xfrm>
            <a:off x="2581261" y="2671773"/>
            <a:ext cx="4533887" cy="328599"/>
          </a:xfrm>
          <a:prstGeom prst="rect">
            <a:avLst/>
          </a:prstGeom>
          <a:noFill/>
          <a:ln>
            <a:noFill/>
          </a:ln>
        </p:spPr>
        <p:txBody>
          <a:bodyPr anchorCtr="0" anchor="b" bIns="0" lIns="0" spcFirstLastPara="1" rIns="0" wrap="square" tIns="0">
            <a:noAutofit/>
          </a:bodyPr>
          <a:lstStyle>
            <a:lvl1pPr lvl="0" algn="r">
              <a:spcBef>
                <a:spcPts val="400"/>
              </a:spcBef>
              <a:spcAft>
                <a:spcPts val="0"/>
              </a:spcAft>
              <a:buClr>
                <a:schemeClr val="dk1"/>
              </a:buClr>
              <a:buSzPts val="2000"/>
              <a:buFont typeface="Arial"/>
              <a:buNone/>
              <a:defRPr sz="2000"/>
            </a:lvl1pPr>
            <a:lvl2pPr lvl="1" algn="ctr">
              <a:spcBef>
                <a:spcPts val="480"/>
              </a:spcBef>
              <a:spcAft>
                <a:spcPts val="0"/>
              </a:spcAft>
              <a:buClr>
                <a:schemeClr val="dk1"/>
              </a:buClr>
              <a:buSzPts val="2400"/>
              <a:buFont typeface="Arial"/>
              <a:buNone/>
              <a:defRPr/>
            </a:lvl2pPr>
            <a:lvl3pPr lvl="2" algn="ctr">
              <a:spcBef>
                <a:spcPts val="400"/>
              </a:spcBef>
              <a:spcAft>
                <a:spcPts val="0"/>
              </a:spcAft>
              <a:buClr>
                <a:schemeClr val="dk1"/>
              </a:buClr>
              <a:buSzPts val="2000"/>
              <a:buFont typeface="Arial"/>
              <a:buNone/>
              <a:defRPr/>
            </a:lvl3pPr>
            <a:lvl4pPr lvl="3" algn="ctr">
              <a:spcBef>
                <a:spcPts val="360"/>
              </a:spcBef>
              <a:spcAft>
                <a:spcPts val="0"/>
              </a:spcAft>
              <a:buClr>
                <a:schemeClr val="dk1"/>
              </a:buClr>
              <a:buSzPts val="1800"/>
              <a:buFont typeface="Arial"/>
              <a:buNone/>
              <a:defRPr/>
            </a:lvl4pPr>
            <a:lvl5pPr lvl="4" algn="ctr">
              <a:spcBef>
                <a:spcPts val="360"/>
              </a:spcBef>
              <a:spcAft>
                <a:spcPts val="0"/>
              </a:spcAft>
              <a:buClr>
                <a:schemeClr val="dk1"/>
              </a:buClr>
              <a:buSzPts val="1800"/>
              <a:buFont typeface="Arial"/>
              <a:buNone/>
              <a:defRPr/>
            </a:lvl5pPr>
            <a:lvl6pPr lvl="5" algn="ctr">
              <a:spcBef>
                <a:spcPts val="400"/>
              </a:spcBef>
              <a:spcAft>
                <a:spcPts val="0"/>
              </a:spcAft>
              <a:buClr>
                <a:schemeClr val="dk1"/>
              </a:buClr>
              <a:buSzPts val="2000"/>
              <a:buFont typeface="Libre Franklin"/>
              <a:buNone/>
              <a:defRPr/>
            </a:lvl6pPr>
            <a:lvl7pPr lvl="6" algn="ctr">
              <a:spcBef>
                <a:spcPts val="400"/>
              </a:spcBef>
              <a:spcAft>
                <a:spcPts val="0"/>
              </a:spcAft>
              <a:buClr>
                <a:schemeClr val="dk1"/>
              </a:buClr>
              <a:buSzPts val="2000"/>
              <a:buFont typeface="Libre Franklin"/>
              <a:buNone/>
              <a:defRPr/>
            </a:lvl7pPr>
            <a:lvl8pPr lvl="7" algn="ctr">
              <a:spcBef>
                <a:spcPts val="400"/>
              </a:spcBef>
              <a:spcAft>
                <a:spcPts val="0"/>
              </a:spcAft>
              <a:buClr>
                <a:schemeClr val="dk1"/>
              </a:buClr>
              <a:buSzPts val="2000"/>
              <a:buFont typeface="Libre Franklin"/>
              <a:buNone/>
              <a:defRPr/>
            </a:lvl8pPr>
            <a:lvl9pPr lvl="8" algn="ctr">
              <a:spcBef>
                <a:spcPts val="400"/>
              </a:spcBef>
              <a:spcAft>
                <a:spcPts val="0"/>
              </a:spcAft>
              <a:buClr>
                <a:schemeClr val="dk1"/>
              </a:buClr>
              <a:buSzPts val="2000"/>
              <a:buFont typeface="Libre Franklin"/>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44"/>
          <p:cNvSpPr txBox="1"/>
          <p:nvPr>
            <p:ph type="title"/>
          </p:nvPr>
        </p:nvSpPr>
        <p:spPr>
          <a:xfrm>
            <a:off x="319088" y="100013"/>
            <a:ext cx="7715250" cy="928687"/>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44"/>
          <p:cNvSpPr txBox="1"/>
          <p:nvPr>
            <p:ph idx="1" type="body"/>
          </p:nvPr>
        </p:nvSpPr>
        <p:spPr>
          <a:xfrm rot="5400000">
            <a:off x="2002631" y="-364331"/>
            <a:ext cx="5138738" cy="84963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71" name="Google Shape;71;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72" name="Google Shape;72;p44"/>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45"/>
          <p:cNvSpPr txBox="1"/>
          <p:nvPr>
            <p:ph type="title"/>
          </p:nvPr>
        </p:nvSpPr>
        <p:spPr>
          <a:xfrm rot="5400000">
            <a:off x="4743450" y="2381250"/>
            <a:ext cx="5486400" cy="19431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45"/>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77" name="Google Shape;77;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78" name="Google Shape;78;p45"/>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6"/>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36"/>
          <p:cNvSpPr txBox="1"/>
          <p:nvPr>
            <p:ph idx="1" type="body"/>
          </p:nvPr>
        </p:nvSpPr>
        <p:spPr>
          <a:xfrm>
            <a:off x="323850" y="1314450"/>
            <a:ext cx="8496300" cy="513873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3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2" name="Google Shape;22;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3" name="Google Shape;23;p36"/>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37"/>
          <p:cNvSpPr txBox="1"/>
          <p:nvPr>
            <p:ph type="title"/>
          </p:nvPr>
        </p:nvSpPr>
        <p:spPr>
          <a:xfrm>
            <a:off x="457200" y="274638"/>
            <a:ext cx="8229600" cy="114300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Libre Franklin"/>
              <a:buNone/>
              <a:defRPr b="1" sz="1600"/>
            </a:lvl6pPr>
            <a:lvl7pPr indent="-228600" lvl="6" marL="3200400" algn="l">
              <a:spcBef>
                <a:spcPts val="320"/>
              </a:spcBef>
              <a:spcAft>
                <a:spcPts val="0"/>
              </a:spcAft>
              <a:buClr>
                <a:schemeClr val="dk1"/>
              </a:buClr>
              <a:buSzPts val="1600"/>
              <a:buFont typeface="Libre Franklin"/>
              <a:buNone/>
              <a:defRPr b="1" sz="1600"/>
            </a:lvl7pPr>
            <a:lvl8pPr indent="-228600" lvl="7" marL="3657600" algn="l">
              <a:spcBef>
                <a:spcPts val="320"/>
              </a:spcBef>
              <a:spcAft>
                <a:spcPts val="0"/>
              </a:spcAft>
              <a:buClr>
                <a:schemeClr val="dk1"/>
              </a:buClr>
              <a:buSzPts val="1600"/>
              <a:buFont typeface="Libre Franklin"/>
              <a:buNone/>
              <a:defRPr b="1" sz="1600"/>
            </a:lvl8pPr>
            <a:lvl9pPr indent="-228600" lvl="8" marL="4114800" algn="l">
              <a:spcBef>
                <a:spcPts val="320"/>
              </a:spcBef>
              <a:spcAft>
                <a:spcPts val="0"/>
              </a:spcAft>
              <a:buClr>
                <a:schemeClr val="dk1"/>
              </a:buClr>
              <a:buSzPts val="1600"/>
              <a:buFont typeface="Libre Franklin"/>
              <a:buNone/>
              <a:defRPr b="1" sz="1600"/>
            </a:lvl9pPr>
          </a:lstStyle>
          <a:p/>
        </p:txBody>
      </p:sp>
      <p:sp>
        <p:nvSpPr>
          <p:cNvPr id="27" name="Google Shape;27;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Libre Franklin"/>
              <a:buChar char="»"/>
              <a:defRPr sz="1600"/>
            </a:lvl6pPr>
            <a:lvl7pPr indent="-330200" lvl="6" marL="3200400" algn="l">
              <a:spcBef>
                <a:spcPts val="320"/>
              </a:spcBef>
              <a:spcAft>
                <a:spcPts val="0"/>
              </a:spcAft>
              <a:buClr>
                <a:schemeClr val="dk1"/>
              </a:buClr>
              <a:buSzPts val="1600"/>
              <a:buFont typeface="Libre Franklin"/>
              <a:buChar char="»"/>
              <a:defRPr sz="1600"/>
            </a:lvl7pPr>
            <a:lvl8pPr indent="-330200" lvl="7" marL="3657600" algn="l">
              <a:spcBef>
                <a:spcPts val="320"/>
              </a:spcBef>
              <a:spcAft>
                <a:spcPts val="0"/>
              </a:spcAft>
              <a:buClr>
                <a:schemeClr val="dk1"/>
              </a:buClr>
              <a:buSzPts val="1600"/>
              <a:buFont typeface="Libre Franklin"/>
              <a:buChar char="»"/>
              <a:defRPr sz="1600"/>
            </a:lvl8pPr>
            <a:lvl9pPr indent="-330200" lvl="8" marL="4114800" algn="l">
              <a:spcBef>
                <a:spcPts val="320"/>
              </a:spcBef>
              <a:spcAft>
                <a:spcPts val="0"/>
              </a:spcAft>
              <a:buClr>
                <a:schemeClr val="dk1"/>
              </a:buClr>
              <a:buSzPts val="1600"/>
              <a:buFont typeface="Libre Franklin"/>
              <a:buChar char="»"/>
              <a:defRPr sz="1600"/>
            </a:lvl9pPr>
          </a:lstStyle>
          <a:p/>
        </p:txBody>
      </p:sp>
      <p:sp>
        <p:nvSpPr>
          <p:cNvPr id="28" name="Google Shape;28;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Libre Franklin"/>
              <a:buNone/>
              <a:defRPr b="1" sz="1600"/>
            </a:lvl6pPr>
            <a:lvl7pPr indent="-228600" lvl="6" marL="3200400" algn="l">
              <a:spcBef>
                <a:spcPts val="320"/>
              </a:spcBef>
              <a:spcAft>
                <a:spcPts val="0"/>
              </a:spcAft>
              <a:buClr>
                <a:schemeClr val="dk1"/>
              </a:buClr>
              <a:buSzPts val="1600"/>
              <a:buFont typeface="Libre Franklin"/>
              <a:buNone/>
              <a:defRPr b="1" sz="1600"/>
            </a:lvl7pPr>
            <a:lvl8pPr indent="-228600" lvl="7" marL="3657600" algn="l">
              <a:spcBef>
                <a:spcPts val="320"/>
              </a:spcBef>
              <a:spcAft>
                <a:spcPts val="0"/>
              </a:spcAft>
              <a:buClr>
                <a:schemeClr val="dk1"/>
              </a:buClr>
              <a:buSzPts val="1600"/>
              <a:buFont typeface="Libre Franklin"/>
              <a:buNone/>
              <a:defRPr b="1" sz="1600"/>
            </a:lvl8pPr>
            <a:lvl9pPr indent="-228600" lvl="8" marL="4114800" algn="l">
              <a:spcBef>
                <a:spcPts val="320"/>
              </a:spcBef>
              <a:spcAft>
                <a:spcPts val="0"/>
              </a:spcAft>
              <a:buClr>
                <a:schemeClr val="dk1"/>
              </a:buClr>
              <a:buSzPts val="1600"/>
              <a:buFont typeface="Libre Franklin"/>
              <a:buNone/>
              <a:defRPr b="1" sz="1600"/>
            </a:lvl9pPr>
          </a:lstStyle>
          <a:p/>
        </p:txBody>
      </p:sp>
      <p:sp>
        <p:nvSpPr>
          <p:cNvPr id="29" name="Google Shape;29;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Libre Franklin"/>
              <a:buChar char="»"/>
              <a:defRPr sz="1600"/>
            </a:lvl6pPr>
            <a:lvl7pPr indent="-330200" lvl="6" marL="3200400" algn="l">
              <a:spcBef>
                <a:spcPts val="320"/>
              </a:spcBef>
              <a:spcAft>
                <a:spcPts val="0"/>
              </a:spcAft>
              <a:buClr>
                <a:schemeClr val="dk1"/>
              </a:buClr>
              <a:buSzPts val="1600"/>
              <a:buFont typeface="Libre Franklin"/>
              <a:buChar char="»"/>
              <a:defRPr sz="1600"/>
            </a:lvl7pPr>
            <a:lvl8pPr indent="-330200" lvl="7" marL="3657600" algn="l">
              <a:spcBef>
                <a:spcPts val="320"/>
              </a:spcBef>
              <a:spcAft>
                <a:spcPts val="0"/>
              </a:spcAft>
              <a:buClr>
                <a:schemeClr val="dk1"/>
              </a:buClr>
              <a:buSzPts val="1600"/>
              <a:buFont typeface="Libre Franklin"/>
              <a:buChar char="»"/>
              <a:defRPr sz="1600"/>
            </a:lvl8pPr>
            <a:lvl9pPr indent="-330200" lvl="8" marL="4114800" algn="l">
              <a:spcBef>
                <a:spcPts val="320"/>
              </a:spcBef>
              <a:spcAft>
                <a:spcPts val="0"/>
              </a:spcAft>
              <a:buClr>
                <a:schemeClr val="dk1"/>
              </a:buClr>
              <a:buSzPts val="1600"/>
              <a:buFont typeface="Libre Franklin"/>
              <a:buChar char="»"/>
              <a:defRPr sz="1600"/>
            </a:lvl9pPr>
          </a:lstStyle>
          <a:p/>
        </p:txBody>
      </p:sp>
      <p:sp>
        <p:nvSpPr>
          <p:cNvPr id="30" name="Google Shape;30;p3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1" name="Google Shape;31;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2" name="Google Shape;32;p37"/>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pic>
        <p:nvPicPr>
          <p:cNvPr descr="ExtraM4L2.jpg" id="34" name="Google Shape;34;p38"/>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9"/>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Libre Franklin"/>
              <a:buNone/>
              <a:defRPr sz="1400"/>
            </a:lvl6pPr>
            <a:lvl7pPr indent="-228600" lvl="6" marL="3200400" algn="l">
              <a:spcBef>
                <a:spcPts val="280"/>
              </a:spcBef>
              <a:spcAft>
                <a:spcPts val="0"/>
              </a:spcAft>
              <a:buClr>
                <a:schemeClr val="dk1"/>
              </a:buClr>
              <a:buSzPts val="1400"/>
              <a:buFont typeface="Libre Franklin"/>
              <a:buNone/>
              <a:defRPr sz="1400"/>
            </a:lvl7pPr>
            <a:lvl8pPr indent="-228600" lvl="7" marL="3657600" algn="l">
              <a:spcBef>
                <a:spcPts val="280"/>
              </a:spcBef>
              <a:spcAft>
                <a:spcPts val="0"/>
              </a:spcAft>
              <a:buClr>
                <a:schemeClr val="dk1"/>
              </a:buClr>
              <a:buSzPts val="1400"/>
              <a:buFont typeface="Libre Franklin"/>
              <a:buNone/>
              <a:defRPr sz="1400"/>
            </a:lvl8pPr>
            <a:lvl9pPr indent="-228600" lvl="8" marL="4114800" algn="l">
              <a:spcBef>
                <a:spcPts val="280"/>
              </a:spcBef>
              <a:spcAft>
                <a:spcPts val="0"/>
              </a:spcAft>
              <a:buClr>
                <a:schemeClr val="dk1"/>
              </a:buClr>
              <a:buSzPts val="1400"/>
              <a:buFont typeface="Libre Franklin"/>
              <a:buNone/>
              <a:defRPr sz="1400"/>
            </a:lvl9pPr>
          </a:lstStyle>
          <a:p/>
        </p:txBody>
      </p:sp>
      <p:sp>
        <p:nvSpPr>
          <p:cNvPr id="38" name="Google Shape;38;p3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9" name="Google Shape;39;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0" name="Google Shape;40;p39"/>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40"/>
          <p:cNvSpPr txBox="1"/>
          <p:nvPr>
            <p:ph type="title"/>
          </p:nvPr>
        </p:nvSpPr>
        <p:spPr>
          <a:xfrm>
            <a:off x="319088" y="100013"/>
            <a:ext cx="7715250" cy="928687"/>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40"/>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Libre Franklin"/>
              <a:buChar char="»"/>
              <a:defRPr sz="1800"/>
            </a:lvl6pPr>
            <a:lvl7pPr indent="-342900" lvl="6" marL="3200400" algn="l">
              <a:spcBef>
                <a:spcPts val="360"/>
              </a:spcBef>
              <a:spcAft>
                <a:spcPts val="0"/>
              </a:spcAft>
              <a:buClr>
                <a:schemeClr val="dk1"/>
              </a:buClr>
              <a:buSzPts val="1800"/>
              <a:buFont typeface="Libre Franklin"/>
              <a:buChar char="»"/>
              <a:defRPr sz="1800"/>
            </a:lvl7pPr>
            <a:lvl8pPr indent="-342900" lvl="7" marL="3657600" algn="l">
              <a:spcBef>
                <a:spcPts val="360"/>
              </a:spcBef>
              <a:spcAft>
                <a:spcPts val="0"/>
              </a:spcAft>
              <a:buClr>
                <a:schemeClr val="dk1"/>
              </a:buClr>
              <a:buSzPts val="1800"/>
              <a:buFont typeface="Libre Franklin"/>
              <a:buChar char="»"/>
              <a:defRPr sz="1800"/>
            </a:lvl8pPr>
            <a:lvl9pPr indent="-342900" lvl="8" marL="4114800" algn="l">
              <a:spcBef>
                <a:spcPts val="360"/>
              </a:spcBef>
              <a:spcAft>
                <a:spcPts val="0"/>
              </a:spcAft>
              <a:buClr>
                <a:schemeClr val="dk1"/>
              </a:buClr>
              <a:buSzPts val="1800"/>
              <a:buFont typeface="Libre Franklin"/>
              <a:buChar char="»"/>
              <a:defRPr sz="1800"/>
            </a:lvl9pPr>
          </a:lstStyle>
          <a:p/>
        </p:txBody>
      </p:sp>
      <p:sp>
        <p:nvSpPr>
          <p:cNvPr id="44" name="Google Shape;44;p40"/>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Libre Franklin"/>
              <a:buChar char="»"/>
              <a:defRPr sz="1800"/>
            </a:lvl6pPr>
            <a:lvl7pPr indent="-342900" lvl="6" marL="3200400" algn="l">
              <a:spcBef>
                <a:spcPts val="360"/>
              </a:spcBef>
              <a:spcAft>
                <a:spcPts val="0"/>
              </a:spcAft>
              <a:buClr>
                <a:schemeClr val="dk1"/>
              </a:buClr>
              <a:buSzPts val="1800"/>
              <a:buFont typeface="Libre Franklin"/>
              <a:buChar char="»"/>
              <a:defRPr sz="1800"/>
            </a:lvl7pPr>
            <a:lvl8pPr indent="-342900" lvl="7" marL="3657600" algn="l">
              <a:spcBef>
                <a:spcPts val="360"/>
              </a:spcBef>
              <a:spcAft>
                <a:spcPts val="0"/>
              </a:spcAft>
              <a:buClr>
                <a:schemeClr val="dk1"/>
              </a:buClr>
              <a:buSzPts val="1800"/>
              <a:buFont typeface="Libre Franklin"/>
              <a:buChar char="»"/>
              <a:defRPr sz="1800"/>
            </a:lvl8pPr>
            <a:lvl9pPr indent="-342900" lvl="8" marL="4114800" algn="l">
              <a:spcBef>
                <a:spcPts val="360"/>
              </a:spcBef>
              <a:spcAft>
                <a:spcPts val="0"/>
              </a:spcAft>
              <a:buClr>
                <a:schemeClr val="dk1"/>
              </a:buClr>
              <a:buSzPts val="1800"/>
              <a:buFont typeface="Libre Franklin"/>
              <a:buChar char="»"/>
              <a:defRPr sz="1800"/>
            </a:lvl9pPr>
          </a:lstStyle>
          <a:p/>
        </p:txBody>
      </p:sp>
      <p:sp>
        <p:nvSpPr>
          <p:cNvPr id="45" name="Google Shape;45;p4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6" name="Google Shape;46;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7" name="Google Shape;47;p40"/>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41"/>
          <p:cNvSpPr txBox="1"/>
          <p:nvPr>
            <p:ph type="title"/>
          </p:nvPr>
        </p:nvSpPr>
        <p:spPr>
          <a:xfrm>
            <a:off x="319088" y="100013"/>
            <a:ext cx="7715250" cy="928687"/>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1" name="Google Shape;51;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2" name="Google Shape;52;p41"/>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42"/>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Libre Franklin"/>
              <a:buChar char="»"/>
              <a:defRPr sz="2000"/>
            </a:lvl6pPr>
            <a:lvl7pPr indent="-355600" lvl="6" marL="3200400" algn="l">
              <a:spcBef>
                <a:spcPts val="400"/>
              </a:spcBef>
              <a:spcAft>
                <a:spcPts val="0"/>
              </a:spcAft>
              <a:buClr>
                <a:schemeClr val="dk1"/>
              </a:buClr>
              <a:buSzPts val="2000"/>
              <a:buFont typeface="Libre Franklin"/>
              <a:buChar char="»"/>
              <a:defRPr sz="2000"/>
            </a:lvl7pPr>
            <a:lvl8pPr indent="-355600" lvl="7" marL="3657600" algn="l">
              <a:spcBef>
                <a:spcPts val="400"/>
              </a:spcBef>
              <a:spcAft>
                <a:spcPts val="0"/>
              </a:spcAft>
              <a:buClr>
                <a:schemeClr val="dk1"/>
              </a:buClr>
              <a:buSzPts val="2000"/>
              <a:buFont typeface="Libre Franklin"/>
              <a:buChar char="»"/>
              <a:defRPr sz="2000"/>
            </a:lvl8pPr>
            <a:lvl9pPr indent="-355600" lvl="8" marL="4114800" algn="l">
              <a:spcBef>
                <a:spcPts val="400"/>
              </a:spcBef>
              <a:spcAft>
                <a:spcPts val="0"/>
              </a:spcAft>
              <a:buClr>
                <a:schemeClr val="dk1"/>
              </a:buClr>
              <a:buSzPts val="2000"/>
              <a:buFont typeface="Libre Franklin"/>
              <a:buChar char="»"/>
              <a:defRPr sz="2000"/>
            </a:lvl9pPr>
          </a:lstStyle>
          <a:p/>
        </p:txBody>
      </p:sp>
      <p:sp>
        <p:nvSpPr>
          <p:cNvPr id="56" name="Google Shape;56;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Libre Franklin"/>
              <a:buNone/>
              <a:defRPr sz="900"/>
            </a:lvl6pPr>
            <a:lvl7pPr indent="-228600" lvl="6" marL="3200400" algn="l">
              <a:spcBef>
                <a:spcPts val="180"/>
              </a:spcBef>
              <a:spcAft>
                <a:spcPts val="0"/>
              </a:spcAft>
              <a:buClr>
                <a:schemeClr val="dk1"/>
              </a:buClr>
              <a:buSzPts val="900"/>
              <a:buFont typeface="Libre Franklin"/>
              <a:buNone/>
              <a:defRPr sz="900"/>
            </a:lvl7pPr>
            <a:lvl8pPr indent="-228600" lvl="7" marL="3657600" algn="l">
              <a:spcBef>
                <a:spcPts val="180"/>
              </a:spcBef>
              <a:spcAft>
                <a:spcPts val="0"/>
              </a:spcAft>
              <a:buClr>
                <a:schemeClr val="dk1"/>
              </a:buClr>
              <a:buSzPts val="900"/>
              <a:buFont typeface="Libre Franklin"/>
              <a:buNone/>
              <a:defRPr sz="900"/>
            </a:lvl8pPr>
            <a:lvl9pPr indent="-228600" lvl="8" marL="4114800" algn="l">
              <a:spcBef>
                <a:spcPts val="180"/>
              </a:spcBef>
              <a:spcAft>
                <a:spcPts val="0"/>
              </a:spcAft>
              <a:buClr>
                <a:schemeClr val="dk1"/>
              </a:buClr>
              <a:buSzPts val="900"/>
              <a:buFont typeface="Libre Franklin"/>
              <a:buNone/>
              <a:defRPr sz="900"/>
            </a:lvl9pPr>
          </a:lstStyle>
          <a:p/>
        </p:txBody>
      </p:sp>
      <p:sp>
        <p:nvSpPr>
          <p:cNvPr id="57" name="Google Shape;57;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8" name="Google Shape;58;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9" name="Google Shape;59;p42"/>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43"/>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43"/>
          <p:cNvSpPr/>
          <p:nvPr>
            <p:ph idx="2" type="pic"/>
          </p:nvPr>
        </p:nvSpPr>
        <p:spPr>
          <a:xfrm>
            <a:off x="1792288" y="612775"/>
            <a:ext cx="5486400" cy="4114800"/>
          </a:xfrm>
          <a:prstGeom prst="rect">
            <a:avLst/>
          </a:prstGeom>
          <a:noFill/>
          <a:ln>
            <a:noFill/>
          </a:ln>
        </p:spPr>
      </p:sp>
      <p:sp>
        <p:nvSpPr>
          <p:cNvPr id="63" name="Google Shape;63;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Libre Franklin"/>
              <a:buNone/>
              <a:defRPr sz="900"/>
            </a:lvl6pPr>
            <a:lvl7pPr indent="-228600" lvl="6" marL="3200400" algn="l">
              <a:spcBef>
                <a:spcPts val="180"/>
              </a:spcBef>
              <a:spcAft>
                <a:spcPts val="0"/>
              </a:spcAft>
              <a:buClr>
                <a:schemeClr val="dk1"/>
              </a:buClr>
              <a:buSzPts val="900"/>
              <a:buFont typeface="Libre Franklin"/>
              <a:buNone/>
              <a:defRPr sz="900"/>
            </a:lvl7pPr>
            <a:lvl8pPr indent="-228600" lvl="7" marL="3657600" algn="l">
              <a:spcBef>
                <a:spcPts val="180"/>
              </a:spcBef>
              <a:spcAft>
                <a:spcPts val="0"/>
              </a:spcAft>
              <a:buClr>
                <a:schemeClr val="dk1"/>
              </a:buClr>
              <a:buSzPts val="900"/>
              <a:buFont typeface="Libre Franklin"/>
              <a:buNone/>
              <a:defRPr sz="900"/>
            </a:lvl8pPr>
            <a:lvl9pPr indent="-228600" lvl="8" marL="4114800" algn="l">
              <a:spcBef>
                <a:spcPts val="180"/>
              </a:spcBef>
              <a:spcAft>
                <a:spcPts val="0"/>
              </a:spcAft>
              <a:buClr>
                <a:schemeClr val="dk1"/>
              </a:buClr>
              <a:buSzPts val="900"/>
              <a:buFont typeface="Libre Franklin"/>
              <a:buNone/>
              <a:defRPr sz="900"/>
            </a:lvl9pPr>
          </a:lstStyle>
          <a:p/>
        </p:txBody>
      </p:sp>
      <p:sp>
        <p:nvSpPr>
          <p:cNvPr id="64" name="Google Shape;64;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65" name="Google Shape;65;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66" name="Google Shape;66;p43"/>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200">
                <a:solidFill>
                  <a:schemeClr val="dk1"/>
                </a:solidFill>
                <a:latin typeface="Arial"/>
                <a:ea typeface="Arial"/>
                <a:cs typeface="Arial"/>
                <a:sym typeface="Arial"/>
              </a:defRPr>
            </a:lvl1pPr>
            <a:lvl2pPr indent="0" lvl="1" marL="0" marR="0" algn="r">
              <a:spcBef>
                <a:spcPts val="0"/>
              </a:spcBef>
              <a:spcAft>
                <a:spcPts val="0"/>
              </a:spcAft>
              <a:buNone/>
              <a:defRPr sz="1200">
                <a:solidFill>
                  <a:schemeClr val="dk1"/>
                </a:solidFill>
                <a:latin typeface="Arial"/>
                <a:ea typeface="Arial"/>
                <a:cs typeface="Arial"/>
                <a:sym typeface="Arial"/>
              </a:defRPr>
            </a:lvl2pPr>
            <a:lvl3pPr indent="0" lvl="2" marL="0" marR="0" algn="r">
              <a:spcBef>
                <a:spcPts val="0"/>
              </a:spcBef>
              <a:spcAft>
                <a:spcPts val="0"/>
              </a:spcAft>
              <a:buNone/>
              <a:defRPr sz="1200">
                <a:solidFill>
                  <a:schemeClr val="dk1"/>
                </a:solidFill>
                <a:latin typeface="Arial"/>
                <a:ea typeface="Arial"/>
                <a:cs typeface="Arial"/>
                <a:sym typeface="Arial"/>
              </a:defRPr>
            </a:lvl3pPr>
            <a:lvl4pPr indent="0" lvl="3" marL="0" marR="0" algn="r">
              <a:spcBef>
                <a:spcPts val="0"/>
              </a:spcBef>
              <a:spcAft>
                <a:spcPts val="0"/>
              </a:spcAft>
              <a:buNone/>
              <a:defRPr sz="1200">
                <a:solidFill>
                  <a:schemeClr val="dk1"/>
                </a:solidFill>
                <a:latin typeface="Arial"/>
                <a:ea typeface="Arial"/>
                <a:cs typeface="Arial"/>
                <a:sym typeface="Arial"/>
              </a:defRPr>
            </a:lvl4pPr>
            <a:lvl5pPr indent="0" lvl="4" marL="0" marR="0" algn="r">
              <a:spcBef>
                <a:spcPts val="0"/>
              </a:spcBef>
              <a:spcAft>
                <a:spcPts val="0"/>
              </a:spcAft>
              <a:buNone/>
              <a:defRPr sz="1200">
                <a:solidFill>
                  <a:schemeClr val="dk1"/>
                </a:solidFill>
                <a:latin typeface="Arial"/>
                <a:ea typeface="Arial"/>
                <a:cs typeface="Arial"/>
                <a:sym typeface="Arial"/>
              </a:defRPr>
            </a:lvl5pPr>
            <a:lvl6pPr indent="0" lvl="5" marL="0" marR="0" algn="r">
              <a:spcBef>
                <a:spcPts val="0"/>
              </a:spcBef>
              <a:spcAft>
                <a:spcPts val="0"/>
              </a:spcAft>
              <a:buNone/>
              <a:defRPr sz="1200">
                <a:solidFill>
                  <a:schemeClr val="dk1"/>
                </a:solidFill>
                <a:latin typeface="Arial"/>
                <a:ea typeface="Arial"/>
                <a:cs typeface="Arial"/>
                <a:sym typeface="Arial"/>
              </a:defRPr>
            </a:lvl6pPr>
            <a:lvl7pPr indent="0" lvl="6" marL="0" marR="0" algn="r">
              <a:spcBef>
                <a:spcPts val="0"/>
              </a:spcBef>
              <a:spcAft>
                <a:spcPts val="0"/>
              </a:spcAft>
              <a:buNone/>
              <a:defRPr sz="1200">
                <a:solidFill>
                  <a:schemeClr val="dk1"/>
                </a:solidFill>
                <a:latin typeface="Arial"/>
                <a:ea typeface="Arial"/>
                <a:cs typeface="Arial"/>
                <a:sym typeface="Arial"/>
              </a:defRPr>
            </a:lvl7pPr>
            <a:lvl8pPr indent="0" lvl="7" marL="0" marR="0" algn="r">
              <a:spcBef>
                <a:spcPts val="0"/>
              </a:spcBef>
              <a:spcAft>
                <a:spcPts val="0"/>
              </a:spcAft>
              <a:buNone/>
              <a:defRPr sz="1200">
                <a:solidFill>
                  <a:schemeClr val="dk1"/>
                </a:solidFill>
                <a:latin typeface="Arial"/>
                <a:ea typeface="Arial"/>
                <a:cs typeface="Arial"/>
                <a:sym typeface="Arial"/>
              </a:defRPr>
            </a:lvl8pPr>
            <a:lvl9pPr indent="0" lvl="8" marL="0" marR="0" algn="r">
              <a:spcBef>
                <a:spcPts val="0"/>
              </a:spcBef>
              <a:spcAft>
                <a:spcPts val="0"/>
              </a:spcAft>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M4LBody.jpg" id="10" name="Google Shape;10;p3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4"/>
          <p:cNvSpPr txBox="1"/>
          <p:nvPr>
            <p:ph type="title"/>
          </p:nvPr>
        </p:nvSpPr>
        <p:spPr>
          <a:xfrm>
            <a:off x="319088" y="100013"/>
            <a:ext cx="7715250" cy="92868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3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34"/>
          <p:cNvSpPr txBox="1"/>
          <p:nvPr>
            <p:ph idx="1" type="body"/>
          </p:nvPr>
        </p:nvSpPr>
        <p:spPr>
          <a:xfrm>
            <a:off x="323850" y="1314450"/>
            <a:ext cx="8496300" cy="5138738"/>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Libre Franklin"/>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spcBef>
                <a:spcPts val="400"/>
              </a:spcBef>
              <a:spcAft>
                <a:spcPts val="0"/>
              </a:spcAft>
              <a:buClr>
                <a:schemeClr val="dk1"/>
              </a:buClr>
              <a:buSzPts val="2000"/>
              <a:buFont typeface="Libre Franklin"/>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spcBef>
                <a:spcPts val="400"/>
              </a:spcBef>
              <a:spcAft>
                <a:spcPts val="0"/>
              </a:spcAft>
              <a:buClr>
                <a:schemeClr val="dk1"/>
              </a:buClr>
              <a:buSzPts val="2000"/>
              <a:buFont typeface="Libre Franklin"/>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spcBef>
                <a:spcPts val="400"/>
              </a:spcBef>
              <a:spcAft>
                <a:spcPts val="0"/>
              </a:spcAft>
              <a:buClr>
                <a:schemeClr val="dk1"/>
              </a:buClr>
              <a:buSzPts val="2000"/>
              <a:buFont typeface="Libre Franklin"/>
              <a:buChar char="»"/>
              <a:defRPr b="0" i="0" sz="2000" u="none" cap="none" strike="noStrike">
                <a:solidFill>
                  <a:schemeClr val="dk1"/>
                </a:solidFill>
                <a:latin typeface="Libre Franklin"/>
                <a:ea typeface="Libre Franklin"/>
                <a:cs typeface="Libre Franklin"/>
                <a:sym typeface="Libre Franklin"/>
              </a:defRPr>
            </a:lvl9pPr>
          </a:lstStyle>
          <a:p/>
        </p:txBody>
      </p:sp>
      <p:sp>
        <p:nvSpPr>
          <p:cNvPr id="13" name="Google Shape;13;p34"/>
          <p:cNvSpPr txBox="1"/>
          <p:nvPr>
            <p:ph idx="12" type="sldNum"/>
          </p:nvPr>
        </p:nvSpPr>
        <p:spPr>
          <a:xfrm>
            <a:off x="8358188" y="6519863"/>
            <a:ext cx="447675" cy="25241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539552" y="1700808"/>
            <a:ext cx="6745288" cy="1185863"/>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r>
              <a:rPr lang="en-US">
                <a:solidFill>
                  <a:schemeClr val="accent2"/>
                </a:solidFill>
              </a:rPr>
              <a:t>Champlain 2020 - Integrated Dementia Care Model: Making Choices that Matter</a:t>
            </a:r>
            <a:endParaRPr/>
          </a:p>
        </p:txBody>
      </p:sp>
      <p:pic>
        <p:nvPicPr>
          <p:cNvPr descr="C:\Users\Cal\AppData\Local\Microsoft\Windows\Temporary Internet Files\Content.Outlook\HJO9T7U2\birdLOGO without text (2).jpg" id="85" name="Google Shape;85;p1"/>
          <p:cNvPicPr preferRelativeResize="0"/>
          <p:nvPr/>
        </p:nvPicPr>
        <p:blipFill rotWithShape="1">
          <a:blip r:embed="rId3">
            <a:alphaModFix/>
          </a:blip>
          <a:srcRect b="0" l="0" r="0" t="0"/>
          <a:stretch/>
        </p:blipFill>
        <p:spPr>
          <a:xfrm>
            <a:off x="447789" y="367800"/>
            <a:ext cx="903605" cy="845820"/>
          </a:xfrm>
          <a:prstGeom prst="rect">
            <a:avLst/>
          </a:prstGeom>
          <a:noFill/>
          <a:ln>
            <a:noFill/>
          </a:ln>
        </p:spPr>
      </p:pic>
      <p:pic>
        <p:nvPicPr>
          <p:cNvPr descr="logoBi_full_2c" id="86" name="Google Shape;86;p1"/>
          <p:cNvPicPr preferRelativeResize="0"/>
          <p:nvPr/>
        </p:nvPicPr>
        <p:blipFill rotWithShape="1">
          <a:blip r:embed="rId4">
            <a:alphaModFix/>
          </a:blip>
          <a:srcRect b="0" l="0" r="0" t="0"/>
          <a:stretch/>
        </p:blipFill>
        <p:spPr>
          <a:xfrm>
            <a:off x="251520" y="4869160"/>
            <a:ext cx="2393950" cy="987425"/>
          </a:xfrm>
          <a:prstGeom prst="rect">
            <a:avLst/>
          </a:prstGeom>
          <a:noFill/>
          <a:ln>
            <a:noFill/>
          </a:ln>
        </p:spPr>
      </p:pic>
      <p:graphicFrame>
        <p:nvGraphicFramePr>
          <p:cNvPr id="87" name="Google Shape;87;p1"/>
          <p:cNvGraphicFramePr/>
          <p:nvPr/>
        </p:nvGraphicFramePr>
        <p:xfrm>
          <a:off x="1403648" y="476672"/>
          <a:ext cx="3000000" cy="3000000"/>
        </p:xfrm>
        <a:graphic>
          <a:graphicData uri="http://schemas.openxmlformats.org/drawingml/2006/table">
            <a:tbl>
              <a:tblPr>
                <a:noFill/>
                <a:tableStyleId>{9A549AD6-7788-498A-A0D5-0549771D7FC3}</a:tableStyleId>
              </a:tblPr>
              <a:tblGrid>
                <a:gridCol w="3960450"/>
              </a:tblGrid>
              <a:tr h="177800">
                <a:tc>
                  <a:txBody>
                    <a:bodyPr/>
                    <a:lstStyle/>
                    <a:p>
                      <a:pPr indent="0" lvl="0" marL="0" marR="0" rtl="0" algn="l">
                        <a:lnSpc>
                          <a:spcPct val="107000"/>
                        </a:lnSpc>
                        <a:spcBef>
                          <a:spcPts val="0"/>
                        </a:spcBef>
                        <a:spcAft>
                          <a:spcPts val="0"/>
                        </a:spcAft>
                        <a:buNone/>
                      </a:pPr>
                      <a:r>
                        <a:rPr b="1" lang="en-US" sz="1400" u="none" cap="none" strike="noStrike">
                          <a:solidFill>
                            <a:srgbClr val="292929"/>
                          </a:solidFill>
                          <a:latin typeface="Garamond"/>
                          <a:ea typeface="Garamond"/>
                          <a:cs typeface="Garamond"/>
                          <a:sym typeface="Garamond"/>
                        </a:rPr>
                        <a:t>Champlain Dementia Network</a:t>
                      </a:r>
                      <a:endParaRPr sz="11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7800">
                <a:tc>
                  <a:txBody>
                    <a:bodyPr/>
                    <a:lstStyle/>
                    <a:p>
                      <a:pPr indent="0" lvl="0" marL="0" marR="0" rtl="0" algn="l">
                        <a:lnSpc>
                          <a:spcPct val="107000"/>
                        </a:lnSpc>
                        <a:spcBef>
                          <a:spcPts val="0"/>
                        </a:spcBef>
                        <a:spcAft>
                          <a:spcPts val="0"/>
                        </a:spcAft>
                        <a:buNone/>
                      </a:pPr>
                      <a:r>
                        <a:rPr b="1" lang="en-US" sz="1400" u="none" cap="none" strike="noStrike">
                          <a:solidFill>
                            <a:srgbClr val="292929"/>
                          </a:solidFill>
                          <a:latin typeface="Garamond"/>
                          <a:ea typeface="Garamond"/>
                          <a:cs typeface="Garamond"/>
                          <a:sym typeface="Garamond"/>
                        </a:rPr>
                        <a:t>Réseau de la démence de la région Champlain</a:t>
                      </a:r>
                      <a:endParaRPr sz="1100" u="none" cap="none" strike="noStrike">
                        <a:latin typeface="Calibri"/>
                        <a:ea typeface="Calibri"/>
                        <a:cs typeface="Calibri"/>
                        <a:sym typeface="Calibri"/>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8" name="Google Shape;88;p1"/>
          <p:cNvSpPr txBox="1"/>
          <p:nvPr/>
        </p:nvSpPr>
        <p:spPr>
          <a:xfrm>
            <a:off x="1259632" y="3196109"/>
            <a:ext cx="576064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404040"/>
                </a:solidFill>
                <a:latin typeface="Arial"/>
                <a:ea typeface="Arial"/>
                <a:cs typeface="Arial"/>
                <a:sym typeface="Arial"/>
              </a:rPr>
              <a:t>Implementation Update Ontario Gerontology Conference</a:t>
            </a:r>
            <a:endParaRPr/>
          </a:p>
          <a:p>
            <a:pPr indent="0" lvl="0" marL="0" marR="0" rtl="0" algn="ctr">
              <a:spcBef>
                <a:spcPts val="0"/>
              </a:spcBef>
              <a:spcAft>
                <a:spcPts val="0"/>
              </a:spcAft>
              <a:buNone/>
            </a:pPr>
            <a:r>
              <a:rPr b="0" i="0" lang="en-US" sz="2400" u="none" cap="none" strike="noStrike">
                <a:solidFill>
                  <a:srgbClr val="404040"/>
                </a:solidFill>
                <a:latin typeface="Arial"/>
                <a:ea typeface="Arial"/>
                <a:cs typeface="Arial"/>
                <a:sym typeface="Arial"/>
              </a:rPr>
              <a:t>April, 2014.</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0"/>
          <p:cNvSpPr txBox="1"/>
          <p:nvPr>
            <p:ph idx="4294967295"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On-Line Agency Survey N=47</a:t>
            </a:r>
            <a:endParaRPr/>
          </a:p>
        </p:txBody>
      </p:sp>
      <p:sp>
        <p:nvSpPr>
          <p:cNvPr id="319" name="Google Shape;319;p10"/>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20" name="Google Shape;320;p10"/>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aphicFrame>
        <p:nvGraphicFramePr>
          <p:cNvPr id="321" name="Google Shape;321;p10"/>
          <p:cNvGraphicFramePr/>
          <p:nvPr/>
        </p:nvGraphicFramePr>
        <p:xfrm>
          <a:off x="1187450" y="1916113"/>
          <a:ext cx="3000000" cy="3000000"/>
        </p:xfrm>
        <a:graphic>
          <a:graphicData uri="http://schemas.openxmlformats.org/drawingml/2006/table">
            <a:tbl>
              <a:tblPr>
                <a:noFill/>
                <a:tableStyleId>{9A549AD6-7788-498A-A0D5-0549771D7FC3}</a:tableStyleId>
              </a:tblPr>
              <a:tblGrid>
                <a:gridCol w="4046550"/>
                <a:gridCol w="2001825"/>
              </a:tblGrid>
              <a:tr h="975275">
                <a:tc gridSpan="2">
                  <a:txBody>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 </a:t>
                      </a:r>
                      <a:r>
                        <a:rPr b="1" i="0" lang="en-US" sz="1600" u="none" cap="none" strike="noStrike">
                          <a:solidFill>
                            <a:schemeClr val="lt1"/>
                          </a:solidFill>
                          <a:latin typeface="Arial"/>
                          <a:ea typeface="Arial"/>
                          <a:cs typeface="Arial"/>
                          <a:sym typeface="Arial"/>
                        </a:rPr>
                        <a:t>What do you currently see as the major roadblocks to accessing care &amp; support for persons with dementia and their caregivers? …”</a:t>
                      </a:r>
                      <a:r>
                        <a:rPr b="1" i="0" lang="en-US" sz="1800" u="none" cap="none" strike="noStrike">
                          <a:solidFill>
                            <a:srgbClr val="FFFFFF"/>
                          </a:solidFill>
                          <a:latin typeface="Arial"/>
                          <a:ea typeface="Arial"/>
                          <a:cs typeface="Arial"/>
                          <a:sym typeface="Arial"/>
                        </a:rPr>
                        <a:t> </a:t>
                      </a:r>
                      <a:r>
                        <a:rPr b="1" i="0" lang="en-US" sz="1200" u="none" cap="none" strike="noStrike">
                          <a:solidFill>
                            <a:srgbClr val="FFFFFF"/>
                          </a:solidFill>
                          <a:latin typeface="Arial"/>
                          <a:ea typeface="Arial"/>
                          <a:cs typeface="Arial"/>
                          <a:sym typeface="Arial"/>
                        </a:rPr>
                        <a:t>(N=47 agencies      % problem or serious problem)</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hMerge="1"/>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Hours of help inadequate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100%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Waiting time to get help</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8EC"/>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96%</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8EC"/>
                    </a:solidFill>
                  </a:tcPr>
                </a:tc>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Too difficult to navigate system</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9BCC7"/>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94%</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B9BCC7"/>
                    </a:solidFill>
                  </a:tcPr>
                </a:tc>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Services are too expensive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E6EB"/>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92%</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E6EB"/>
                    </a:solidFill>
                  </a:tcPr>
                </a:tc>
              </a:tr>
              <a:tr h="5790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Communication problems with different providers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89%</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Little follow up</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E6EB"/>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88%</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5E6EB"/>
                    </a:solidFill>
                  </a:tcPr>
                </a:tc>
              </a:tr>
              <a:tr h="417475">
                <a:tc>
                  <a:txBody>
                    <a:bodyPr/>
                    <a:lstStyle/>
                    <a:p>
                      <a:pPr indent="0" lvl="0" marL="0" marR="0" rtl="0" algn="l">
                        <a:lnSpc>
                          <a:spcPct val="100000"/>
                        </a:lnSpc>
                        <a:spcBef>
                          <a:spcPts val="0"/>
                        </a:spcBef>
                        <a:spcAft>
                          <a:spcPts val="0"/>
                        </a:spcAft>
                        <a:buClr>
                          <a:srgbClr val="595959"/>
                        </a:buClr>
                        <a:buSzPts val="1600"/>
                        <a:buFont typeface="Arial"/>
                        <a:buNone/>
                      </a:pPr>
                      <a:r>
                        <a:rPr b="0" i="0" lang="en-US" sz="1600" u="none" cap="none" strike="noStrike">
                          <a:solidFill>
                            <a:srgbClr val="595959"/>
                          </a:solidFill>
                          <a:latin typeface="Arial"/>
                          <a:ea typeface="Arial"/>
                          <a:cs typeface="Arial"/>
                          <a:sym typeface="Arial"/>
                        </a:rPr>
                        <a:t>Have little input into what is offered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c>
                  <a:txBody>
                    <a:bodyPr/>
                    <a:lstStyle/>
                    <a:p>
                      <a:pPr indent="0" lvl="0" marL="0" marR="0" rtl="0" algn="ctr">
                        <a:lnSpc>
                          <a:spcPct val="100000"/>
                        </a:lnSpc>
                        <a:spcBef>
                          <a:spcPts val="0"/>
                        </a:spcBef>
                        <a:spcAft>
                          <a:spcPts val="0"/>
                        </a:spcAft>
                        <a:buClr>
                          <a:srgbClr val="595959"/>
                        </a:buClr>
                        <a:buSzPts val="1600"/>
                        <a:buFont typeface="Arial"/>
                        <a:buNone/>
                      </a:pPr>
                      <a:r>
                        <a:rPr b="1" i="0" lang="en-US" sz="1600" u="none" cap="none" strike="noStrike">
                          <a:solidFill>
                            <a:srgbClr val="595959"/>
                          </a:solidFill>
                          <a:latin typeface="Arial"/>
                          <a:ea typeface="Arial"/>
                          <a:cs typeface="Arial"/>
                          <a:sym typeface="Arial"/>
                        </a:rPr>
                        <a:t>87%</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CED7"/>
                    </a:solidFill>
                  </a:tcPr>
                </a:tc>
              </a:tr>
            </a:tbl>
          </a:graphicData>
        </a:graphic>
      </p:graphicFrame>
      <p:sp>
        <p:nvSpPr>
          <p:cNvPr id="322" name="Google Shape;322;p10"/>
          <p:cNvSpPr/>
          <p:nvPr/>
        </p:nvSpPr>
        <p:spPr>
          <a:xfrm>
            <a:off x="214313" y="2214563"/>
            <a:ext cx="2611437" cy="38973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3" name="Google Shape;323;p10"/>
          <p:cNvSpPr/>
          <p:nvPr/>
        </p:nvSpPr>
        <p:spPr>
          <a:xfrm>
            <a:off x="1560513" y="3438525"/>
            <a:ext cx="3175" cy="28575"/>
          </a:xfrm>
          <a:custGeom>
            <a:rect b="b" l="l" r="r" t="t"/>
            <a:pathLst>
              <a:path extrusionOk="0" h="27" w="4">
                <a:moveTo>
                  <a:pt x="0" y="3"/>
                </a:moveTo>
                <a:cubicBezTo>
                  <a:pt x="0" y="2"/>
                  <a:pt x="0" y="1"/>
                  <a:pt x="1" y="0"/>
                </a:cubicBezTo>
                <a:cubicBezTo>
                  <a:pt x="2" y="2"/>
                  <a:pt x="0" y="6"/>
                  <a:pt x="2" y="6"/>
                </a:cubicBezTo>
                <a:cubicBezTo>
                  <a:pt x="1" y="13"/>
                  <a:pt x="3" y="16"/>
                  <a:pt x="3" y="22"/>
                </a:cubicBezTo>
                <a:cubicBezTo>
                  <a:pt x="3" y="24"/>
                  <a:pt x="4" y="27"/>
                  <a:pt x="2" y="27"/>
                </a:cubicBezTo>
                <a:cubicBezTo>
                  <a:pt x="3" y="18"/>
                  <a:pt x="1" y="11"/>
                  <a:pt x="0" y="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4" name="Google Shape;324;p10"/>
          <p:cNvSpPr/>
          <p:nvPr/>
        </p:nvSpPr>
        <p:spPr>
          <a:xfrm>
            <a:off x="1560513" y="3460750"/>
            <a:ext cx="4762" cy="12700"/>
          </a:xfrm>
          <a:custGeom>
            <a:rect b="b" l="l" r="r" t="t"/>
            <a:pathLst>
              <a:path extrusionOk="0" h="12" w="4">
                <a:moveTo>
                  <a:pt x="2" y="0"/>
                </a:moveTo>
                <a:cubicBezTo>
                  <a:pt x="4" y="0"/>
                  <a:pt x="3" y="4"/>
                  <a:pt x="3" y="5"/>
                </a:cubicBezTo>
                <a:cubicBezTo>
                  <a:pt x="1" y="6"/>
                  <a:pt x="3" y="10"/>
                  <a:pt x="2" y="12"/>
                </a:cubicBezTo>
                <a:cubicBezTo>
                  <a:pt x="0" y="12"/>
                  <a:pt x="2" y="7"/>
                  <a:pt x="1" y="5"/>
                </a:cubicBezTo>
                <a:cubicBezTo>
                  <a:pt x="3" y="5"/>
                  <a:pt x="2" y="2"/>
                  <a:pt x="2"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5" name="Google Shape;325;p10"/>
          <p:cNvSpPr/>
          <p:nvPr/>
        </p:nvSpPr>
        <p:spPr>
          <a:xfrm>
            <a:off x="1274763" y="3254375"/>
            <a:ext cx="1587" cy="12700"/>
          </a:xfrm>
          <a:custGeom>
            <a:rect b="b" l="l" r="r" t="t"/>
            <a:pathLst>
              <a:path extrusionOk="0" h="13" w="1">
                <a:moveTo>
                  <a:pt x="0" y="6"/>
                </a:moveTo>
                <a:cubicBezTo>
                  <a:pt x="0" y="0"/>
                  <a:pt x="1" y="6"/>
                  <a:pt x="1" y="9"/>
                </a:cubicBezTo>
                <a:cubicBezTo>
                  <a:pt x="0" y="11"/>
                  <a:pt x="1" y="13"/>
                  <a:pt x="0" y="13"/>
                </a:cubicBezTo>
                <a:cubicBezTo>
                  <a:pt x="0" y="11"/>
                  <a:pt x="0" y="9"/>
                  <a:pt x="0" y="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6" name="Google Shape;326;p10"/>
          <p:cNvSpPr/>
          <p:nvPr/>
        </p:nvSpPr>
        <p:spPr>
          <a:xfrm>
            <a:off x="1163638" y="3289300"/>
            <a:ext cx="3175" cy="14288"/>
          </a:xfrm>
          <a:custGeom>
            <a:rect b="b" l="l" r="r" t="t"/>
            <a:pathLst>
              <a:path extrusionOk="0" h="13" w="2">
                <a:moveTo>
                  <a:pt x="1" y="0"/>
                </a:moveTo>
                <a:cubicBezTo>
                  <a:pt x="2" y="2"/>
                  <a:pt x="2" y="11"/>
                  <a:pt x="1" y="13"/>
                </a:cubicBezTo>
                <a:cubicBezTo>
                  <a:pt x="1" y="11"/>
                  <a:pt x="0" y="11"/>
                  <a:pt x="0" y="9"/>
                </a:cubicBezTo>
                <a:cubicBezTo>
                  <a:pt x="2" y="8"/>
                  <a:pt x="0" y="3"/>
                  <a:pt x="1"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7" name="Google Shape;327;p10"/>
          <p:cNvSpPr/>
          <p:nvPr/>
        </p:nvSpPr>
        <p:spPr>
          <a:xfrm>
            <a:off x="1200150" y="3405188"/>
            <a:ext cx="1588" cy="9525"/>
          </a:xfrm>
          <a:custGeom>
            <a:rect b="b" l="l" r="r" t="t"/>
            <a:pathLst>
              <a:path extrusionOk="0" h="9" w="2">
                <a:moveTo>
                  <a:pt x="2" y="9"/>
                </a:moveTo>
                <a:cubicBezTo>
                  <a:pt x="1" y="7"/>
                  <a:pt x="0" y="4"/>
                  <a:pt x="0" y="0"/>
                </a:cubicBezTo>
                <a:cubicBezTo>
                  <a:pt x="1" y="2"/>
                  <a:pt x="2" y="5"/>
                  <a:pt x="2" y="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8" name="Google Shape;328;p10"/>
          <p:cNvSpPr/>
          <p:nvPr/>
        </p:nvSpPr>
        <p:spPr>
          <a:xfrm>
            <a:off x="954088" y="3395663"/>
            <a:ext cx="3175" cy="25400"/>
          </a:xfrm>
          <a:custGeom>
            <a:rect b="b" l="l" r="r" t="t"/>
            <a:pathLst>
              <a:path extrusionOk="0" h="24" w="3">
                <a:moveTo>
                  <a:pt x="1" y="3"/>
                </a:moveTo>
                <a:cubicBezTo>
                  <a:pt x="1" y="10"/>
                  <a:pt x="3" y="19"/>
                  <a:pt x="0" y="24"/>
                </a:cubicBezTo>
                <a:cubicBezTo>
                  <a:pt x="0" y="14"/>
                  <a:pt x="0" y="10"/>
                  <a:pt x="0" y="0"/>
                </a:cubicBezTo>
                <a:cubicBezTo>
                  <a:pt x="1" y="0"/>
                  <a:pt x="1" y="2"/>
                  <a:pt x="1" y="3"/>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29" name="Google Shape;329;p10"/>
          <p:cNvSpPr/>
          <p:nvPr/>
        </p:nvSpPr>
        <p:spPr>
          <a:xfrm>
            <a:off x="954088" y="3416300"/>
            <a:ext cx="4762" cy="17463"/>
          </a:xfrm>
          <a:custGeom>
            <a:rect b="b" l="l" r="r" t="t"/>
            <a:pathLst>
              <a:path extrusionOk="0" h="17" w="4">
                <a:moveTo>
                  <a:pt x="1" y="17"/>
                </a:moveTo>
                <a:cubicBezTo>
                  <a:pt x="1" y="11"/>
                  <a:pt x="1" y="6"/>
                  <a:pt x="1" y="0"/>
                </a:cubicBezTo>
                <a:cubicBezTo>
                  <a:pt x="2" y="0"/>
                  <a:pt x="3" y="0"/>
                  <a:pt x="3" y="1"/>
                </a:cubicBezTo>
                <a:cubicBezTo>
                  <a:pt x="0" y="4"/>
                  <a:pt x="4" y="14"/>
                  <a:pt x="1" y="17"/>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0" name="Google Shape;330;p10"/>
          <p:cNvSpPr/>
          <p:nvPr/>
        </p:nvSpPr>
        <p:spPr>
          <a:xfrm>
            <a:off x="1574800" y="3836988"/>
            <a:ext cx="4763" cy="19050"/>
          </a:xfrm>
          <a:custGeom>
            <a:rect b="b" l="l" r="r" t="t"/>
            <a:pathLst>
              <a:path extrusionOk="0" h="17" w="4">
                <a:moveTo>
                  <a:pt x="2" y="0"/>
                </a:moveTo>
                <a:cubicBezTo>
                  <a:pt x="4" y="3"/>
                  <a:pt x="2" y="11"/>
                  <a:pt x="2" y="17"/>
                </a:cubicBezTo>
                <a:cubicBezTo>
                  <a:pt x="2" y="17"/>
                  <a:pt x="2" y="17"/>
                  <a:pt x="2" y="17"/>
                </a:cubicBezTo>
                <a:cubicBezTo>
                  <a:pt x="2" y="14"/>
                  <a:pt x="2" y="11"/>
                  <a:pt x="2" y="8"/>
                </a:cubicBezTo>
                <a:cubicBezTo>
                  <a:pt x="1" y="7"/>
                  <a:pt x="0" y="6"/>
                  <a:pt x="1" y="3"/>
                </a:cubicBezTo>
                <a:cubicBezTo>
                  <a:pt x="2" y="3"/>
                  <a:pt x="1" y="1"/>
                  <a:pt x="2"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1" name="Google Shape;331;p10"/>
          <p:cNvSpPr/>
          <p:nvPr/>
        </p:nvSpPr>
        <p:spPr>
          <a:xfrm>
            <a:off x="1270000" y="3975100"/>
            <a:ext cx="1588" cy="11113"/>
          </a:xfrm>
          <a:custGeom>
            <a:rect b="b" l="l" r="r" t="t"/>
            <a:pathLst>
              <a:path extrusionOk="0" h="10" w="1">
                <a:moveTo>
                  <a:pt x="1" y="2"/>
                </a:moveTo>
                <a:cubicBezTo>
                  <a:pt x="1" y="5"/>
                  <a:pt x="1" y="7"/>
                  <a:pt x="1" y="10"/>
                </a:cubicBezTo>
                <a:cubicBezTo>
                  <a:pt x="0" y="10"/>
                  <a:pt x="0" y="10"/>
                  <a:pt x="0" y="10"/>
                </a:cubicBezTo>
                <a:cubicBezTo>
                  <a:pt x="0" y="6"/>
                  <a:pt x="0" y="3"/>
                  <a:pt x="0" y="0"/>
                </a:cubicBezTo>
                <a:cubicBezTo>
                  <a:pt x="0" y="0"/>
                  <a:pt x="1" y="1"/>
                  <a:pt x="1" y="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2" name="Google Shape;332;p10"/>
          <p:cNvSpPr/>
          <p:nvPr/>
        </p:nvSpPr>
        <p:spPr>
          <a:xfrm>
            <a:off x="1268413" y="3986213"/>
            <a:ext cx="3175" cy="15875"/>
          </a:xfrm>
          <a:custGeom>
            <a:rect b="b" l="l" r="r" t="t"/>
            <a:pathLst>
              <a:path extrusionOk="0" h="16" w="3">
                <a:moveTo>
                  <a:pt x="3" y="0"/>
                </a:moveTo>
                <a:cubicBezTo>
                  <a:pt x="3" y="2"/>
                  <a:pt x="3" y="4"/>
                  <a:pt x="2" y="5"/>
                </a:cubicBezTo>
                <a:cubicBezTo>
                  <a:pt x="2" y="16"/>
                  <a:pt x="0" y="2"/>
                  <a:pt x="2" y="0"/>
                </a:cubicBezTo>
                <a:cubicBezTo>
                  <a:pt x="2" y="0"/>
                  <a:pt x="2" y="0"/>
                  <a:pt x="3"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3" name="Google Shape;333;p10"/>
          <p:cNvSpPr/>
          <p:nvPr/>
        </p:nvSpPr>
        <p:spPr>
          <a:xfrm>
            <a:off x="788988" y="4351338"/>
            <a:ext cx="4762" cy="19050"/>
          </a:xfrm>
          <a:custGeom>
            <a:rect b="b" l="l" r="r" t="t"/>
            <a:pathLst>
              <a:path extrusionOk="0" h="18" w="4">
                <a:moveTo>
                  <a:pt x="2" y="0"/>
                </a:moveTo>
                <a:cubicBezTo>
                  <a:pt x="4" y="4"/>
                  <a:pt x="2" y="13"/>
                  <a:pt x="3" y="18"/>
                </a:cubicBezTo>
                <a:cubicBezTo>
                  <a:pt x="0" y="14"/>
                  <a:pt x="2" y="6"/>
                  <a:pt x="2"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4" name="Google Shape;334;p10"/>
          <p:cNvSpPr/>
          <p:nvPr/>
        </p:nvSpPr>
        <p:spPr>
          <a:xfrm>
            <a:off x="1300163" y="5916613"/>
            <a:ext cx="31750" cy="1587"/>
          </a:xfrm>
          <a:custGeom>
            <a:rect b="b" l="l" r="r" t="t"/>
            <a:pathLst>
              <a:path extrusionOk="0" h="1" w="29">
                <a:moveTo>
                  <a:pt x="0" y="0"/>
                </a:moveTo>
                <a:cubicBezTo>
                  <a:pt x="9" y="0"/>
                  <a:pt x="19" y="0"/>
                  <a:pt x="29" y="0"/>
                </a:cubicBezTo>
                <a:cubicBezTo>
                  <a:pt x="22" y="1"/>
                  <a:pt x="7" y="1"/>
                  <a:pt x="0"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5" name="Google Shape;335;p10"/>
          <p:cNvSpPr/>
          <p:nvPr/>
        </p:nvSpPr>
        <p:spPr>
          <a:xfrm>
            <a:off x="1276350" y="3711575"/>
            <a:ext cx="1588" cy="12700"/>
          </a:xfrm>
          <a:custGeom>
            <a:rect b="b" l="l" r="r" t="t"/>
            <a:pathLst>
              <a:path extrusionOk="0" h="12" w="2">
                <a:moveTo>
                  <a:pt x="2" y="0"/>
                </a:moveTo>
                <a:cubicBezTo>
                  <a:pt x="2" y="4"/>
                  <a:pt x="2" y="8"/>
                  <a:pt x="2" y="12"/>
                </a:cubicBezTo>
                <a:cubicBezTo>
                  <a:pt x="2" y="12"/>
                  <a:pt x="2" y="12"/>
                  <a:pt x="1" y="12"/>
                </a:cubicBezTo>
                <a:cubicBezTo>
                  <a:pt x="2" y="8"/>
                  <a:pt x="0" y="2"/>
                  <a:pt x="2"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6" name="Google Shape;336;p10"/>
          <p:cNvSpPr/>
          <p:nvPr/>
        </p:nvSpPr>
        <p:spPr>
          <a:xfrm>
            <a:off x="1303338" y="3978275"/>
            <a:ext cx="1587" cy="22225"/>
          </a:xfrm>
          <a:custGeom>
            <a:rect b="b" l="l" r="r" t="t"/>
            <a:pathLst>
              <a:path extrusionOk="0" h="22" w="1">
                <a:moveTo>
                  <a:pt x="1" y="0"/>
                </a:moveTo>
                <a:cubicBezTo>
                  <a:pt x="1" y="7"/>
                  <a:pt x="1" y="15"/>
                  <a:pt x="1" y="22"/>
                </a:cubicBezTo>
                <a:cubicBezTo>
                  <a:pt x="0" y="17"/>
                  <a:pt x="0" y="5"/>
                  <a:pt x="1"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37" name="Google Shape;337;p10"/>
          <p:cNvSpPr/>
          <p:nvPr/>
        </p:nvSpPr>
        <p:spPr>
          <a:xfrm>
            <a:off x="796925" y="4208463"/>
            <a:ext cx="1588" cy="17462"/>
          </a:xfrm>
          <a:custGeom>
            <a:rect b="b" l="l" r="r" t="t"/>
            <a:pathLst>
              <a:path extrusionOk="0" h="17" w="1">
                <a:moveTo>
                  <a:pt x="0" y="0"/>
                </a:moveTo>
                <a:cubicBezTo>
                  <a:pt x="1" y="3"/>
                  <a:pt x="1" y="14"/>
                  <a:pt x="0" y="17"/>
                </a:cubicBezTo>
                <a:cubicBezTo>
                  <a:pt x="0" y="11"/>
                  <a:pt x="0" y="6"/>
                  <a:pt x="0"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1"/>
          <p:cNvSpPr txBox="1"/>
          <p:nvPr>
            <p:ph type="title"/>
          </p:nvPr>
        </p:nvSpPr>
        <p:spPr>
          <a:xfrm>
            <a:off x="319088" y="71438"/>
            <a:ext cx="7896225"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Dementia Caregivers </a:t>
            </a:r>
            <a:r>
              <a:rPr i="1" lang="en-US" sz="2000"/>
              <a:t>( Ottawa Needs Assessment)</a:t>
            </a:r>
            <a:endParaRPr/>
          </a:p>
        </p:txBody>
      </p:sp>
      <p:sp>
        <p:nvSpPr>
          <p:cNvPr id="344" name="Google Shape;344;p11"/>
          <p:cNvSpPr txBox="1"/>
          <p:nvPr>
            <p:ph idx="1" type="body"/>
          </p:nvPr>
        </p:nvSpPr>
        <p:spPr>
          <a:xfrm>
            <a:off x="323850" y="2190750"/>
            <a:ext cx="8496300" cy="345281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1800"/>
              <a:buFont typeface="Arial"/>
              <a:buNone/>
            </a:pPr>
            <a:r>
              <a:rPr b="1" lang="en-US" sz="1800">
                <a:solidFill>
                  <a:schemeClr val="accent2"/>
                </a:solidFill>
              </a:rPr>
              <a:t>Survey</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Communication Problems with different service providers</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Complex system</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Difficult communicating with Agency </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Waiting Time to get help, to return calls, and waiting lists too long</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Amount of respite insufficient and little follow up</a:t>
            </a:r>
            <a:r>
              <a:rPr b="1" lang="en-US" sz="1400">
                <a:solidFill>
                  <a:srgbClr val="595959"/>
                </a:solidFill>
              </a:rPr>
              <a:t> </a:t>
            </a:r>
            <a:endParaRPr/>
          </a:p>
          <a:p>
            <a:pPr indent="-241300" lvl="0" marL="342900" rtl="0" algn="l">
              <a:spcBef>
                <a:spcPts val="320"/>
              </a:spcBef>
              <a:spcAft>
                <a:spcPts val="0"/>
              </a:spcAft>
              <a:buClr>
                <a:schemeClr val="dk1"/>
              </a:buClr>
              <a:buSzPts val="1600"/>
              <a:buFont typeface="Arial"/>
              <a:buNone/>
            </a:pPr>
            <a:r>
              <a:t/>
            </a:r>
            <a:endParaRPr sz="1600">
              <a:solidFill>
                <a:srgbClr val="3F3F3F"/>
              </a:solidFill>
            </a:endParaRPr>
          </a:p>
          <a:p>
            <a:pPr indent="-342900" lvl="0" marL="342900" rtl="0" algn="l">
              <a:spcBef>
                <a:spcPts val="360"/>
              </a:spcBef>
              <a:spcAft>
                <a:spcPts val="0"/>
              </a:spcAft>
              <a:buClr>
                <a:schemeClr val="accent2"/>
              </a:buClr>
              <a:buSzPts val="1800"/>
              <a:buFont typeface="Arial"/>
              <a:buNone/>
            </a:pPr>
            <a:r>
              <a:rPr b="1" lang="en-US" sz="1800">
                <a:solidFill>
                  <a:schemeClr val="accent2"/>
                </a:solidFill>
              </a:rPr>
              <a:t>Focus Groups </a:t>
            </a:r>
            <a:r>
              <a:rPr i="1" lang="en-US" sz="1400">
                <a:solidFill>
                  <a:schemeClr val="accent3"/>
                </a:solidFill>
              </a:rPr>
              <a:t>(above plus)</a:t>
            </a:r>
            <a:endParaRPr i="1" sz="1800">
              <a:solidFill>
                <a:schemeClr val="accent3"/>
              </a:solidFill>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Persons with Dementia refuse service</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Cost of services</a:t>
            </a:r>
            <a:endParaRPr/>
          </a:p>
          <a:p>
            <a:pPr indent="-228600" lvl="1" marL="285750" rtl="0" algn="l">
              <a:spcBef>
                <a:spcPts val="280"/>
              </a:spcBef>
              <a:spcAft>
                <a:spcPts val="0"/>
              </a:spcAft>
              <a:buClr>
                <a:schemeClr val="accent2"/>
              </a:buClr>
              <a:buSzPts val="1400"/>
              <a:buFont typeface="Arial"/>
              <a:buChar char="•"/>
            </a:pPr>
            <a:r>
              <a:rPr lang="en-US" sz="1400">
                <a:solidFill>
                  <a:srgbClr val="595959"/>
                </a:solidFill>
              </a:rPr>
              <a:t>Need to move to get services in French</a:t>
            </a:r>
            <a:br>
              <a:rPr lang="en-US" sz="1400">
                <a:solidFill>
                  <a:srgbClr val="595959"/>
                </a:solidFill>
              </a:rPr>
            </a:br>
            <a:br>
              <a:rPr lang="en-US" sz="1400">
                <a:solidFill>
                  <a:srgbClr val="595959"/>
                </a:solidFill>
              </a:rPr>
            </a:br>
            <a:br>
              <a:rPr lang="en-US" sz="1400">
                <a:solidFill>
                  <a:srgbClr val="595959"/>
                </a:solidFill>
              </a:rPr>
            </a:br>
            <a:endParaRPr b="1" sz="1600">
              <a:solidFill>
                <a:schemeClr val="accent2"/>
              </a:solidFill>
            </a:endParaRPr>
          </a:p>
          <a:p>
            <a:pPr indent="-184150" lvl="1" marL="742950" rtl="0" algn="l">
              <a:spcBef>
                <a:spcPts val="320"/>
              </a:spcBef>
              <a:spcAft>
                <a:spcPts val="0"/>
              </a:spcAft>
              <a:buClr>
                <a:schemeClr val="dk1"/>
              </a:buClr>
              <a:buSzPts val="1600"/>
              <a:buFont typeface="Arial"/>
              <a:buNone/>
            </a:pPr>
            <a:r>
              <a:t/>
            </a:r>
            <a:endParaRPr sz="1600">
              <a:solidFill>
                <a:srgbClr val="3F3F3F"/>
              </a:solidFill>
            </a:endParaRPr>
          </a:p>
        </p:txBody>
      </p:sp>
      <p:sp>
        <p:nvSpPr>
          <p:cNvPr id="345" name="Google Shape;345;p11"/>
          <p:cNvSpPr txBox="1"/>
          <p:nvPr/>
        </p:nvSpPr>
        <p:spPr>
          <a:xfrm>
            <a:off x="314325" y="1778000"/>
            <a:ext cx="5900738"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Problems Accessing Services </a:t>
            </a:r>
            <a:endParaRPr/>
          </a:p>
        </p:txBody>
      </p:sp>
      <p:sp>
        <p:nvSpPr>
          <p:cNvPr id="346" name="Google Shape;346;p11"/>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7" name="Google Shape;347;p11"/>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8" name="Google Shape;348;p11"/>
          <p:cNvSpPr txBox="1"/>
          <p:nvPr/>
        </p:nvSpPr>
        <p:spPr>
          <a:xfrm>
            <a:off x="390525" y="5559425"/>
            <a:ext cx="5500688"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System </a:t>
            </a:r>
            <a:r>
              <a:rPr b="1" lang="en-US" sz="1600">
                <a:solidFill>
                  <a:schemeClr val="accent2"/>
                </a:solidFill>
                <a:latin typeface="Arial"/>
                <a:ea typeface="Arial"/>
                <a:cs typeface="Arial"/>
                <a:sym typeface="Arial"/>
              </a:rPr>
              <a:t>not</a:t>
            </a:r>
            <a:r>
              <a:rPr lang="en-US" sz="1600">
                <a:solidFill>
                  <a:srgbClr val="3F3F3F"/>
                </a:solidFill>
                <a:latin typeface="Arial"/>
                <a:ea typeface="Arial"/>
                <a:cs typeface="Arial"/>
                <a:sym typeface="Arial"/>
              </a:rPr>
              <a:t> </a:t>
            </a:r>
            <a:r>
              <a:rPr lang="en-US" sz="1600">
                <a:solidFill>
                  <a:srgbClr val="595959"/>
                </a:solidFill>
                <a:latin typeface="Arial"/>
                <a:ea typeface="Arial"/>
                <a:cs typeface="Arial"/>
                <a:sym typeface="Arial"/>
              </a:rPr>
              <a:t>designed to respond to needs of </a:t>
            </a:r>
            <a:br>
              <a:rPr lang="en-US" sz="1600">
                <a:solidFill>
                  <a:srgbClr val="595959"/>
                </a:solidFill>
                <a:latin typeface="Arial"/>
                <a:ea typeface="Arial"/>
                <a:cs typeface="Arial"/>
                <a:sym typeface="Arial"/>
              </a:rPr>
            </a:br>
            <a:r>
              <a:rPr b="1" lang="en-US" sz="1600">
                <a:solidFill>
                  <a:schemeClr val="accent2"/>
                </a:solidFill>
                <a:latin typeface="Arial"/>
                <a:ea typeface="Arial"/>
                <a:cs typeface="Arial"/>
                <a:sym typeface="Arial"/>
              </a:rPr>
              <a:t>PWD and their caregivers!</a:t>
            </a:r>
            <a:endParaRPr sz="1600">
              <a:solidFill>
                <a:schemeClr val="dk1"/>
              </a:solidFill>
              <a:latin typeface="Arial"/>
              <a:ea typeface="Arial"/>
              <a:cs typeface="Arial"/>
              <a:sym typeface="Arial"/>
            </a:endParaRPr>
          </a:p>
        </p:txBody>
      </p:sp>
      <p:grpSp>
        <p:nvGrpSpPr>
          <p:cNvPr id="349" name="Google Shape;349;p11"/>
          <p:cNvGrpSpPr/>
          <p:nvPr/>
        </p:nvGrpSpPr>
        <p:grpSpPr>
          <a:xfrm>
            <a:off x="6035675" y="1854200"/>
            <a:ext cx="1041400" cy="4406900"/>
            <a:chOff x="3475" y="1067"/>
            <a:chExt cx="690" cy="2922"/>
          </a:xfrm>
        </p:grpSpPr>
        <p:sp>
          <p:nvSpPr>
            <p:cNvPr id="350" name="Google Shape;350;p11"/>
            <p:cNvSpPr/>
            <p:nvPr/>
          </p:nvSpPr>
          <p:spPr>
            <a:xfrm>
              <a:off x="3477" y="1069"/>
              <a:ext cx="685" cy="29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1" name="Google Shape;351;p11"/>
            <p:cNvSpPr/>
            <p:nvPr/>
          </p:nvSpPr>
          <p:spPr>
            <a:xfrm>
              <a:off x="3475" y="1067"/>
              <a:ext cx="690" cy="2922"/>
            </a:xfrm>
            <a:custGeom>
              <a:rect b="b" l="l" r="r" t="t"/>
              <a:pathLst>
                <a:path extrusionOk="0" h="3483" w="823">
                  <a:moveTo>
                    <a:pt x="819" y="1125"/>
                  </a:moveTo>
                  <a:cubicBezTo>
                    <a:pt x="817" y="1109"/>
                    <a:pt x="810" y="1094"/>
                    <a:pt x="804" y="1080"/>
                  </a:cubicBezTo>
                  <a:cubicBezTo>
                    <a:pt x="803" y="1078"/>
                    <a:pt x="802" y="1076"/>
                    <a:pt x="801" y="1073"/>
                  </a:cubicBezTo>
                  <a:cubicBezTo>
                    <a:pt x="786" y="1045"/>
                    <a:pt x="765" y="1020"/>
                    <a:pt x="754" y="990"/>
                  </a:cubicBezTo>
                  <a:cubicBezTo>
                    <a:pt x="756" y="989"/>
                    <a:pt x="757" y="982"/>
                    <a:pt x="756" y="979"/>
                  </a:cubicBezTo>
                  <a:cubicBezTo>
                    <a:pt x="756" y="978"/>
                    <a:pt x="756" y="977"/>
                    <a:pt x="756" y="977"/>
                  </a:cubicBezTo>
                  <a:cubicBezTo>
                    <a:pt x="756" y="977"/>
                    <a:pt x="756" y="976"/>
                    <a:pt x="756" y="976"/>
                  </a:cubicBezTo>
                  <a:cubicBezTo>
                    <a:pt x="755" y="971"/>
                    <a:pt x="754" y="967"/>
                    <a:pt x="752" y="962"/>
                  </a:cubicBezTo>
                  <a:cubicBezTo>
                    <a:pt x="751" y="957"/>
                    <a:pt x="749" y="952"/>
                    <a:pt x="747" y="947"/>
                  </a:cubicBezTo>
                  <a:cubicBezTo>
                    <a:pt x="744" y="937"/>
                    <a:pt x="739" y="927"/>
                    <a:pt x="735" y="917"/>
                  </a:cubicBezTo>
                  <a:cubicBezTo>
                    <a:pt x="726" y="898"/>
                    <a:pt x="716" y="879"/>
                    <a:pt x="707" y="859"/>
                  </a:cubicBezTo>
                  <a:cubicBezTo>
                    <a:pt x="693" y="826"/>
                    <a:pt x="677" y="792"/>
                    <a:pt x="660" y="761"/>
                  </a:cubicBezTo>
                  <a:cubicBezTo>
                    <a:pt x="640" y="727"/>
                    <a:pt x="616" y="698"/>
                    <a:pt x="579" y="683"/>
                  </a:cubicBezTo>
                  <a:cubicBezTo>
                    <a:pt x="573" y="679"/>
                    <a:pt x="567" y="676"/>
                    <a:pt x="561" y="673"/>
                  </a:cubicBezTo>
                  <a:cubicBezTo>
                    <a:pt x="540" y="665"/>
                    <a:pt x="517" y="660"/>
                    <a:pt x="496" y="652"/>
                  </a:cubicBezTo>
                  <a:cubicBezTo>
                    <a:pt x="487" y="649"/>
                    <a:pt x="480" y="646"/>
                    <a:pt x="473" y="640"/>
                  </a:cubicBezTo>
                  <a:cubicBezTo>
                    <a:pt x="466" y="635"/>
                    <a:pt x="459" y="631"/>
                    <a:pt x="451" y="629"/>
                  </a:cubicBezTo>
                  <a:cubicBezTo>
                    <a:pt x="445" y="628"/>
                    <a:pt x="440" y="627"/>
                    <a:pt x="435" y="625"/>
                  </a:cubicBezTo>
                  <a:cubicBezTo>
                    <a:pt x="428" y="623"/>
                    <a:pt x="423" y="618"/>
                    <a:pt x="418" y="613"/>
                  </a:cubicBezTo>
                  <a:cubicBezTo>
                    <a:pt x="415" y="611"/>
                    <a:pt x="412" y="608"/>
                    <a:pt x="409" y="606"/>
                  </a:cubicBezTo>
                  <a:cubicBezTo>
                    <a:pt x="408" y="605"/>
                    <a:pt x="400" y="604"/>
                    <a:pt x="401" y="601"/>
                  </a:cubicBezTo>
                  <a:cubicBezTo>
                    <a:pt x="401" y="600"/>
                    <a:pt x="406" y="600"/>
                    <a:pt x="407" y="600"/>
                  </a:cubicBezTo>
                  <a:cubicBezTo>
                    <a:pt x="413" y="600"/>
                    <a:pt x="418" y="599"/>
                    <a:pt x="423" y="598"/>
                  </a:cubicBezTo>
                  <a:cubicBezTo>
                    <a:pt x="437" y="595"/>
                    <a:pt x="451" y="590"/>
                    <a:pt x="463" y="583"/>
                  </a:cubicBezTo>
                  <a:cubicBezTo>
                    <a:pt x="466" y="582"/>
                    <a:pt x="469" y="580"/>
                    <a:pt x="473" y="578"/>
                  </a:cubicBezTo>
                  <a:cubicBezTo>
                    <a:pt x="476" y="576"/>
                    <a:pt x="479" y="572"/>
                    <a:pt x="483" y="571"/>
                  </a:cubicBezTo>
                  <a:cubicBezTo>
                    <a:pt x="466" y="577"/>
                    <a:pt x="448" y="574"/>
                    <a:pt x="436" y="561"/>
                  </a:cubicBezTo>
                  <a:cubicBezTo>
                    <a:pt x="449" y="567"/>
                    <a:pt x="481" y="571"/>
                    <a:pt x="512" y="545"/>
                  </a:cubicBezTo>
                  <a:cubicBezTo>
                    <a:pt x="496" y="549"/>
                    <a:pt x="480" y="546"/>
                    <a:pt x="465" y="536"/>
                  </a:cubicBezTo>
                  <a:cubicBezTo>
                    <a:pt x="507" y="562"/>
                    <a:pt x="528" y="529"/>
                    <a:pt x="535" y="517"/>
                  </a:cubicBezTo>
                  <a:cubicBezTo>
                    <a:pt x="522" y="534"/>
                    <a:pt x="484" y="519"/>
                    <a:pt x="485" y="497"/>
                  </a:cubicBezTo>
                  <a:cubicBezTo>
                    <a:pt x="484" y="512"/>
                    <a:pt x="511" y="520"/>
                    <a:pt x="526" y="511"/>
                  </a:cubicBezTo>
                  <a:cubicBezTo>
                    <a:pt x="519" y="509"/>
                    <a:pt x="514" y="504"/>
                    <a:pt x="512" y="498"/>
                  </a:cubicBezTo>
                  <a:cubicBezTo>
                    <a:pt x="514" y="499"/>
                    <a:pt x="517" y="501"/>
                    <a:pt x="520" y="502"/>
                  </a:cubicBezTo>
                  <a:cubicBezTo>
                    <a:pt x="527" y="506"/>
                    <a:pt x="533" y="508"/>
                    <a:pt x="541" y="505"/>
                  </a:cubicBezTo>
                  <a:cubicBezTo>
                    <a:pt x="536" y="507"/>
                    <a:pt x="529" y="503"/>
                    <a:pt x="525" y="500"/>
                  </a:cubicBezTo>
                  <a:cubicBezTo>
                    <a:pt x="542" y="508"/>
                    <a:pt x="563" y="504"/>
                    <a:pt x="571" y="480"/>
                  </a:cubicBezTo>
                  <a:cubicBezTo>
                    <a:pt x="573" y="478"/>
                    <a:pt x="574" y="474"/>
                    <a:pt x="574" y="470"/>
                  </a:cubicBezTo>
                  <a:cubicBezTo>
                    <a:pt x="568" y="482"/>
                    <a:pt x="557" y="485"/>
                    <a:pt x="545" y="483"/>
                  </a:cubicBezTo>
                  <a:cubicBezTo>
                    <a:pt x="523" y="478"/>
                    <a:pt x="532" y="455"/>
                    <a:pt x="538" y="441"/>
                  </a:cubicBezTo>
                  <a:cubicBezTo>
                    <a:pt x="544" y="430"/>
                    <a:pt x="551" y="421"/>
                    <a:pt x="558" y="411"/>
                  </a:cubicBezTo>
                  <a:cubicBezTo>
                    <a:pt x="565" y="401"/>
                    <a:pt x="571" y="391"/>
                    <a:pt x="576" y="380"/>
                  </a:cubicBezTo>
                  <a:cubicBezTo>
                    <a:pt x="580" y="371"/>
                    <a:pt x="584" y="362"/>
                    <a:pt x="587" y="352"/>
                  </a:cubicBezTo>
                  <a:cubicBezTo>
                    <a:pt x="594" y="328"/>
                    <a:pt x="597" y="302"/>
                    <a:pt x="597" y="277"/>
                  </a:cubicBezTo>
                  <a:cubicBezTo>
                    <a:pt x="597" y="230"/>
                    <a:pt x="586" y="183"/>
                    <a:pt x="564" y="141"/>
                  </a:cubicBezTo>
                  <a:cubicBezTo>
                    <a:pt x="557" y="126"/>
                    <a:pt x="545" y="110"/>
                    <a:pt x="529" y="103"/>
                  </a:cubicBezTo>
                  <a:cubicBezTo>
                    <a:pt x="526" y="101"/>
                    <a:pt x="522" y="100"/>
                    <a:pt x="518" y="100"/>
                  </a:cubicBezTo>
                  <a:cubicBezTo>
                    <a:pt x="519" y="96"/>
                    <a:pt x="520" y="92"/>
                    <a:pt x="520" y="88"/>
                  </a:cubicBezTo>
                  <a:cubicBezTo>
                    <a:pt x="518" y="66"/>
                    <a:pt x="504" y="34"/>
                    <a:pt x="450" y="14"/>
                  </a:cubicBezTo>
                  <a:cubicBezTo>
                    <a:pt x="417" y="1"/>
                    <a:pt x="381" y="0"/>
                    <a:pt x="346" y="2"/>
                  </a:cubicBezTo>
                  <a:cubicBezTo>
                    <a:pt x="231" y="11"/>
                    <a:pt x="176" y="92"/>
                    <a:pt x="151" y="135"/>
                  </a:cubicBezTo>
                  <a:cubicBezTo>
                    <a:pt x="129" y="174"/>
                    <a:pt x="119" y="209"/>
                    <a:pt x="118" y="254"/>
                  </a:cubicBezTo>
                  <a:cubicBezTo>
                    <a:pt x="117" y="284"/>
                    <a:pt x="121" y="319"/>
                    <a:pt x="129" y="349"/>
                  </a:cubicBezTo>
                  <a:cubicBezTo>
                    <a:pt x="136" y="373"/>
                    <a:pt x="144" y="400"/>
                    <a:pt x="132" y="424"/>
                  </a:cubicBezTo>
                  <a:cubicBezTo>
                    <a:pt x="123" y="445"/>
                    <a:pt x="101" y="464"/>
                    <a:pt x="78" y="467"/>
                  </a:cubicBezTo>
                  <a:cubicBezTo>
                    <a:pt x="79" y="467"/>
                    <a:pt x="82" y="470"/>
                    <a:pt x="84" y="472"/>
                  </a:cubicBezTo>
                  <a:cubicBezTo>
                    <a:pt x="82" y="472"/>
                    <a:pt x="80" y="473"/>
                    <a:pt x="78" y="473"/>
                  </a:cubicBezTo>
                  <a:cubicBezTo>
                    <a:pt x="92" y="490"/>
                    <a:pt x="118" y="503"/>
                    <a:pt x="137" y="490"/>
                  </a:cubicBezTo>
                  <a:cubicBezTo>
                    <a:pt x="130" y="497"/>
                    <a:pt x="123" y="501"/>
                    <a:pt x="104" y="505"/>
                  </a:cubicBezTo>
                  <a:cubicBezTo>
                    <a:pt x="124" y="518"/>
                    <a:pt x="146" y="505"/>
                    <a:pt x="152" y="502"/>
                  </a:cubicBezTo>
                  <a:cubicBezTo>
                    <a:pt x="148" y="508"/>
                    <a:pt x="143" y="512"/>
                    <a:pt x="137" y="514"/>
                  </a:cubicBezTo>
                  <a:cubicBezTo>
                    <a:pt x="135" y="514"/>
                    <a:pt x="132" y="514"/>
                    <a:pt x="131" y="514"/>
                  </a:cubicBezTo>
                  <a:cubicBezTo>
                    <a:pt x="132" y="514"/>
                    <a:pt x="133" y="515"/>
                    <a:pt x="135" y="515"/>
                  </a:cubicBezTo>
                  <a:cubicBezTo>
                    <a:pt x="126" y="519"/>
                    <a:pt x="117" y="519"/>
                    <a:pt x="112" y="518"/>
                  </a:cubicBezTo>
                  <a:cubicBezTo>
                    <a:pt x="136" y="558"/>
                    <a:pt x="186" y="549"/>
                    <a:pt x="199" y="528"/>
                  </a:cubicBezTo>
                  <a:cubicBezTo>
                    <a:pt x="195" y="537"/>
                    <a:pt x="190" y="545"/>
                    <a:pt x="171" y="546"/>
                  </a:cubicBezTo>
                  <a:cubicBezTo>
                    <a:pt x="179" y="560"/>
                    <a:pt x="195" y="566"/>
                    <a:pt x="208" y="569"/>
                  </a:cubicBezTo>
                  <a:cubicBezTo>
                    <a:pt x="206" y="571"/>
                    <a:pt x="204" y="573"/>
                    <a:pt x="202" y="574"/>
                  </a:cubicBezTo>
                  <a:cubicBezTo>
                    <a:pt x="201" y="572"/>
                    <a:pt x="199" y="570"/>
                    <a:pt x="198" y="569"/>
                  </a:cubicBezTo>
                  <a:cubicBezTo>
                    <a:pt x="191" y="566"/>
                    <a:pt x="177" y="572"/>
                    <a:pt x="171" y="574"/>
                  </a:cubicBezTo>
                  <a:cubicBezTo>
                    <a:pt x="156" y="579"/>
                    <a:pt x="141" y="584"/>
                    <a:pt x="125" y="587"/>
                  </a:cubicBezTo>
                  <a:cubicBezTo>
                    <a:pt x="101" y="592"/>
                    <a:pt x="77" y="600"/>
                    <a:pt x="57" y="613"/>
                  </a:cubicBezTo>
                  <a:cubicBezTo>
                    <a:pt x="53" y="615"/>
                    <a:pt x="49" y="617"/>
                    <a:pt x="45" y="620"/>
                  </a:cubicBezTo>
                  <a:cubicBezTo>
                    <a:pt x="38" y="625"/>
                    <a:pt x="32" y="631"/>
                    <a:pt x="28" y="638"/>
                  </a:cubicBezTo>
                  <a:cubicBezTo>
                    <a:pt x="23" y="644"/>
                    <a:pt x="19" y="651"/>
                    <a:pt x="15" y="659"/>
                  </a:cubicBezTo>
                  <a:cubicBezTo>
                    <a:pt x="0" y="693"/>
                    <a:pt x="4" y="730"/>
                    <a:pt x="7" y="766"/>
                  </a:cubicBezTo>
                  <a:cubicBezTo>
                    <a:pt x="11" y="802"/>
                    <a:pt x="18" y="836"/>
                    <a:pt x="27" y="869"/>
                  </a:cubicBezTo>
                  <a:cubicBezTo>
                    <a:pt x="35" y="901"/>
                    <a:pt x="43" y="934"/>
                    <a:pt x="51" y="967"/>
                  </a:cubicBezTo>
                  <a:cubicBezTo>
                    <a:pt x="56" y="986"/>
                    <a:pt x="64" y="1013"/>
                    <a:pt x="73" y="1031"/>
                  </a:cubicBezTo>
                  <a:cubicBezTo>
                    <a:pt x="80" y="1045"/>
                    <a:pt x="86" y="1048"/>
                    <a:pt x="95" y="1047"/>
                  </a:cubicBezTo>
                  <a:cubicBezTo>
                    <a:pt x="97" y="1048"/>
                    <a:pt x="99" y="1048"/>
                    <a:pt x="101" y="1048"/>
                  </a:cubicBezTo>
                  <a:cubicBezTo>
                    <a:pt x="105" y="1048"/>
                    <a:pt x="108" y="1047"/>
                    <a:pt x="111" y="1046"/>
                  </a:cubicBezTo>
                  <a:cubicBezTo>
                    <a:pt x="115" y="1053"/>
                    <a:pt x="120" y="1060"/>
                    <a:pt x="123" y="1065"/>
                  </a:cubicBezTo>
                  <a:cubicBezTo>
                    <a:pt x="147" y="1101"/>
                    <a:pt x="169" y="1138"/>
                    <a:pt x="196" y="1171"/>
                  </a:cubicBezTo>
                  <a:cubicBezTo>
                    <a:pt x="201" y="1177"/>
                    <a:pt x="206" y="1183"/>
                    <a:pt x="211" y="1189"/>
                  </a:cubicBezTo>
                  <a:cubicBezTo>
                    <a:pt x="211" y="1195"/>
                    <a:pt x="210" y="1202"/>
                    <a:pt x="209" y="1208"/>
                  </a:cubicBezTo>
                  <a:cubicBezTo>
                    <a:pt x="171" y="1366"/>
                    <a:pt x="140" y="1636"/>
                    <a:pt x="141" y="1695"/>
                  </a:cubicBezTo>
                  <a:cubicBezTo>
                    <a:pt x="141" y="1696"/>
                    <a:pt x="141" y="1698"/>
                    <a:pt x="141" y="1699"/>
                  </a:cubicBezTo>
                  <a:cubicBezTo>
                    <a:pt x="141" y="1699"/>
                    <a:pt x="141" y="1700"/>
                    <a:pt x="141" y="1700"/>
                  </a:cubicBezTo>
                  <a:cubicBezTo>
                    <a:pt x="141" y="1703"/>
                    <a:pt x="142" y="1705"/>
                    <a:pt x="142" y="1706"/>
                  </a:cubicBezTo>
                  <a:cubicBezTo>
                    <a:pt x="145" y="1711"/>
                    <a:pt x="157" y="1717"/>
                    <a:pt x="172" y="1722"/>
                  </a:cubicBezTo>
                  <a:cubicBezTo>
                    <a:pt x="175" y="1758"/>
                    <a:pt x="187" y="1797"/>
                    <a:pt x="194" y="1828"/>
                  </a:cubicBezTo>
                  <a:cubicBezTo>
                    <a:pt x="204" y="1872"/>
                    <a:pt x="215" y="1915"/>
                    <a:pt x="223" y="1959"/>
                  </a:cubicBezTo>
                  <a:cubicBezTo>
                    <a:pt x="240" y="2043"/>
                    <a:pt x="249" y="2128"/>
                    <a:pt x="261" y="2213"/>
                  </a:cubicBezTo>
                  <a:cubicBezTo>
                    <a:pt x="265" y="2240"/>
                    <a:pt x="270" y="2267"/>
                    <a:pt x="272" y="2294"/>
                  </a:cubicBezTo>
                  <a:cubicBezTo>
                    <a:pt x="273" y="2304"/>
                    <a:pt x="276" y="2318"/>
                    <a:pt x="274" y="2328"/>
                  </a:cubicBezTo>
                  <a:cubicBezTo>
                    <a:pt x="271" y="2340"/>
                    <a:pt x="264" y="2355"/>
                    <a:pt x="262" y="2369"/>
                  </a:cubicBezTo>
                  <a:cubicBezTo>
                    <a:pt x="260" y="2385"/>
                    <a:pt x="270" y="2400"/>
                    <a:pt x="266" y="2415"/>
                  </a:cubicBezTo>
                  <a:cubicBezTo>
                    <a:pt x="243" y="2514"/>
                    <a:pt x="244" y="2619"/>
                    <a:pt x="236" y="2721"/>
                  </a:cubicBezTo>
                  <a:cubicBezTo>
                    <a:pt x="231" y="2795"/>
                    <a:pt x="234" y="2873"/>
                    <a:pt x="222" y="2946"/>
                  </a:cubicBezTo>
                  <a:cubicBezTo>
                    <a:pt x="214" y="2994"/>
                    <a:pt x="216" y="3043"/>
                    <a:pt x="215" y="3091"/>
                  </a:cubicBezTo>
                  <a:cubicBezTo>
                    <a:pt x="215" y="3111"/>
                    <a:pt x="208" y="3131"/>
                    <a:pt x="207" y="3148"/>
                  </a:cubicBezTo>
                  <a:cubicBezTo>
                    <a:pt x="207" y="3165"/>
                    <a:pt x="220" y="3178"/>
                    <a:pt x="219" y="3194"/>
                  </a:cubicBezTo>
                  <a:cubicBezTo>
                    <a:pt x="218" y="3202"/>
                    <a:pt x="208" y="3204"/>
                    <a:pt x="208" y="3214"/>
                  </a:cubicBezTo>
                  <a:cubicBezTo>
                    <a:pt x="207" y="3237"/>
                    <a:pt x="220" y="3247"/>
                    <a:pt x="237" y="3253"/>
                  </a:cubicBezTo>
                  <a:cubicBezTo>
                    <a:pt x="251" y="3259"/>
                    <a:pt x="269" y="3262"/>
                    <a:pt x="284" y="3264"/>
                  </a:cubicBezTo>
                  <a:cubicBezTo>
                    <a:pt x="281" y="3296"/>
                    <a:pt x="279" y="3338"/>
                    <a:pt x="281" y="3350"/>
                  </a:cubicBezTo>
                  <a:cubicBezTo>
                    <a:pt x="287" y="3381"/>
                    <a:pt x="306" y="3418"/>
                    <a:pt x="324" y="3443"/>
                  </a:cubicBezTo>
                  <a:cubicBezTo>
                    <a:pt x="353" y="3483"/>
                    <a:pt x="434" y="3481"/>
                    <a:pt x="459" y="3439"/>
                  </a:cubicBezTo>
                  <a:cubicBezTo>
                    <a:pt x="475" y="3412"/>
                    <a:pt x="473" y="3345"/>
                    <a:pt x="463" y="3316"/>
                  </a:cubicBezTo>
                  <a:cubicBezTo>
                    <a:pt x="461" y="3310"/>
                    <a:pt x="459" y="3305"/>
                    <a:pt x="457" y="3299"/>
                  </a:cubicBezTo>
                  <a:cubicBezTo>
                    <a:pt x="492" y="3307"/>
                    <a:pt x="530" y="3310"/>
                    <a:pt x="566" y="3310"/>
                  </a:cubicBezTo>
                  <a:cubicBezTo>
                    <a:pt x="582" y="3310"/>
                    <a:pt x="645" y="3311"/>
                    <a:pt x="652" y="3297"/>
                  </a:cubicBezTo>
                  <a:cubicBezTo>
                    <a:pt x="653" y="3293"/>
                    <a:pt x="654" y="3290"/>
                    <a:pt x="654" y="3288"/>
                  </a:cubicBezTo>
                  <a:cubicBezTo>
                    <a:pt x="658" y="3281"/>
                    <a:pt x="654" y="3273"/>
                    <a:pt x="646" y="3264"/>
                  </a:cubicBezTo>
                  <a:cubicBezTo>
                    <a:pt x="630" y="3247"/>
                    <a:pt x="598" y="3228"/>
                    <a:pt x="592" y="3225"/>
                  </a:cubicBezTo>
                  <a:cubicBezTo>
                    <a:pt x="573" y="3215"/>
                    <a:pt x="554" y="3207"/>
                    <a:pt x="536" y="3197"/>
                  </a:cubicBezTo>
                  <a:cubicBezTo>
                    <a:pt x="527" y="3192"/>
                    <a:pt x="519" y="3186"/>
                    <a:pt x="511" y="3180"/>
                  </a:cubicBezTo>
                  <a:cubicBezTo>
                    <a:pt x="519" y="3164"/>
                    <a:pt x="507" y="3136"/>
                    <a:pt x="506" y="3120"/>
                  </a:cubicBezTo>
                  <a:cubicBezTo>
                    <a:pt x="503" y="3088"/>
                    <a:pt x="515" y="3056"/>
                    <a:pt x="515" y="3024"/>
                  </a:cubicBezTo>
                  <a:cubicBezTo>
                    <a:pt x="515" y="2978"/>
                    <a:pt x="515" y="2932"/>
                    <a:pt x="518" y="2886"/>
                  </a:cubicBezTo>
                  <a:cubicBezTo>
                    <a:pt x="521" y="2819"/>
                    <a:pt x="525" y="2751"/>
                    <a:pt x="531" y="2685"/>
                  </a:cubicBezTo>
                  <a:cubicBezTo>
                    <a:pt x="538" y="2616"/>
                    <a:pt x="542" y="2548"/>
                    <a:pt x="563" y="2482"/>
                  </a:cubicBezTo>
                  <a:cubicBezTo>
                    <a:pt x="581" y="2426"/>
                    <a:pt x="590" y="2363"/>
                    <a:pt x="600" y="2305"/>
                  </a:cubicBezTo>
                  <a:cubicBezTo>
                    <a:pt x="617" y="2200"/>
                    <a:pt x="628" y="2093"/>
                    <a:pt x="647" y="1988"/>
                  </a:cubicBezTo>
                  <a:cubicBezTo>
                    <a:pt x="657" y="1932"/>
                    <a:pt x="663" y="1874"/>
                    <a:pt x="668" y="1817"/>
                  </a:cubicBezTo>
                  <a:cubicBezTo>
                    <a:pt x="670" y="1795"/>
                    <a:pt x="676" y="1762"/>
                    <a:pt x="677" y="1728"/>
                  </a:cubicBezTo>
                  <a:cubicBezTo>
                    <a:pt x="686" y="1724"/>
                    <a:pt x="695" y="1718"/>
                    <a:pt x="699" y="1712"/>
                  </a:cubicBezTo>
                  <a:cubicBezTo>
                    <a:pt x="714" y="1692"/>
                    <a:pt x="695" y="1629"/>
                    <a:pt x="691" y="1606"/>
                  </a:cubicBezTo>
                  <a:cubicBezTo>
                    <a:pt x="685" y="1568"/>
                    <a:pt x="683" y="1531"/>
                    <a:pt x="675" y="1493"/>
                  </a:cubicBezTo>
                  <a:cubicBezTo>
                    <a:pt x="664" y="1440"/>
                    <a:pt x="660" y="1386"/>
                    <a:pt x="647" y="1334"/>
                  </a:cubicBezTo>
                  <a:cubicBezTo>
                    <a:pt x="643" y="1314"/>
                    <a:pt x="639" y="1293"/>
                    <a:pt x="637" y="1273"/>
                  </a:cubicBezTo>
                  <a:cubicBezTo>
                    <a:pt x="637" y="1270"/>
                    <a:pt x="637" y="1266"/>
                    <a:pt x="636" y="1263"/>
                  </a:cubicBezTo>
                  <a:cubicBezTo>
                    <a:pt x="636" y="1253"/>
                    <a:pt x="638" y="1243"/>
                    <a:pt x="636" y="1233"/>
                  </a:cubicBezTo>
                  <a:cubicBezTo>
                    <a:pt x="635" y="1225"/>
                    <a:pt x="630" y="1219"/>
                    <a:pt x="630" y="1211"/>
                  </a:cubicBezTo>
                  <a:cubicBezTo>
                    <a:pt x="629" y="1204"/>
                    <a:pt x="632" y="1199"/>
                    <a:pt x="633" y="1192"/>
                  </a:cubicBezTo>
                  <a:cubicBezTo>
                    <a:pt x="633" y="1192"/>
                    <a:pt x="633" y="1192"/>
                    <a:pt x="633" y="1191"/>
                  </a:cubicBezTo>
                  <a:cubicBezTo>
                    <a:pt x="634" y="1192"/>
                    <a:pt x="636" y="1192"/>
                    <a:pt x="637" y="1192"/>
                  </a:cubicBezTo>
                  <a:cubicBezTo>
                    <a:pt x="661" y="1196"/>
                    <a:pt x="694" y="1198"/>
                    <a:pt x="721" y="1198"/>
                  </a:cubicBezTo>
                  <a:cubicBezTo>
                    <a:pt x="724" y="1198"/>
                    <a:pt x="727" y="1198"/>
                    <a:pt x="729" y="1198"/>
                  </a:cubicBezTo>
                  <a:cubicBezTo>
                    <a:pt x="752" y="1198"/>
                    <a:pt x="777" y="1198"/>
                    <a:pt x="799" y="1185"/>
                  </a:cubicBezTo>
                  <a:cubicBezTo>
                    <a:pt x="818" y="1174"/>
                    <a:pt x="823" y="1146"/>
                    <a:pt x="819" y="112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2" name="Google Shape;352;p11"/>
            <p:cNvSpPr/>
            <p:nvPr/>
          </p:nvSpPr>
          <p:spPr>
            <a:xfrm>
              <a:off x="3634" y="1494"/>
              <a:ext cx="121" cy="178"/>
            </a:xfrm>
            <a:custGeom>
              <a:rect b="b" l="l" r="r" t="t"/>
              <a:pathLst>
                <a:path extrusionOk="0" h="212" w="144">
                  <a:moveTo>
                    <a:pt x="18" y="39"/>
                  </a:moveTo>
                  <a:cubicBezTo>
                    <a:pt x="10" y="19"/>
                    <a:pt x="17" y="0"/>
                    <a:pt x="42" y="1"/>
                  </a:cubicBezTo>
                  <a:cubicBezTo>
                    <a:pt x="45" y="1"/>
                    <a:pt x="54" y="1"/>
                    <a:pt x="51" y="5"/>
                  </a:cubicBezTo>
                  <a:cubicBezTo>
                    <a:pt x="50" y="7"/>
                    <a:pt x="43" y="6"/>
                    <a:pt x="41" y="6"/>
                  </a:cubicBezTo>
                  <a:cubicBezTo>
                    <a:pt x="0" y="13"/>
                    <a:pt x="45" y="70"/>
                    <a:pt x="56" y="85"/>
                  </a:cubicBezTo>
                  <a:cubicBezTo>
                    <a:pt x="56" y="85"/>
                    <a:pt x="56" y="86"/>
                    <a:pt x="57" y="86"/>
                  </a:cubicBezTo>
                  <a:cubicBezTo>
                    <a:pt x="70" y="104"/>
                    <a:pt x="140" y="199"/>
                    <a:pt x="142" y="207"/>
                  </a:cubicBezTo>
                  <a:cubicBezTo>
                    <a:pt x="144" y="212"/>
                    <a:pt x="135" y="207"/>
                    <a:pt x="133" y="205"/>
                  </a:cubicBezTo>
                  <a:cubicBezTo>
                    <a:pt x="128" y="197"/>
                    <a:pt x="71" y="116"/>
                    <a:pt x="64" y="108"/>
                  </a:cubicBezTo>
                  <a:cubicBezTo>
                    <a:pt x="48" y="87"/>
                    <a:pt x="33" y="64"/>
                    <a:pt x="19" y="43"/>
                  </a:cubicBezTo>
                  <a:cubicBezTo>
                    <a:pt x="19" y="41"/>
                    <a:pt x="18" y="40"/>
                    <a:pt x="18" y="39"/>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3" name="Google Shape;353;p11"/>
            <p:cNvSpPr/>
            <p:nvPr/>
          </p:nvSpPr>
          <p:spPr>
            <a:xfrm>
              <a:off x="3812" y="1520"/>
              <a:ext cx="56" cy="137"/>
            </a:xfrm>
            <a:custGeom>
              <a:rect b="b" l="l" r="r" t="t"/>
              <a:pathLst>
                <a:path extrusionOk="0" h="159" w="64">
                  <a:moveTo>
                    <a:pt x="55" y="143"/>
                  </a:moveTo>
                  <a:cubicBezTo>
                    <a:pt x="56" y="144"/>
                    <a:pt x="58" y="151"/>
                    <a:pt x="59" y="153"/>
                  </a:cubicBezTo>
                  <a:cubicBezTo>
                    <a:pt x="59" y="155"/>
                    <a:pt x="60" y="157"/>
                    <a:pt x="62" y="157"/>
                  </a:cubicBezTo>
                  <a:cubicBezTo>
                    <a:pt x="64" y="159"/>
                    <a:pt x="64" y="155"/>
                    <a:pt x="64" y="153"/>
                  </a:cubicBezTo>
                  <a:cubicBezTo>
                    <a:pt x="64" y="152"/>
                    <a:pt x="63" y="151"/>
                    <a:pt x="63" y="150"/>
                  </a:cubicBezTo>
                  <a:cubicBezTo>
                    <a:pt x="63" y="148"/>
                    <a:pt x="63" y="146"/>
                    <a:pt x="62" y="145"/>
                  </a:cubicBezTo>
                  <a:cubicBezTo>
                    <a:pt x="61" y="138"/>
                    <a:pt x="58" y="132"/>
                    <a:pt x="56" y="125"/>
                  </a:cubicBezTo>
                  <a:cubicBezTo>
                    <a:pt x="46" y="100"/>
                    <a:pt x="20" y="24"/>
                    <a:pt x="14" y="13"/>
                  </a:cubicBezTo>
                  <a:cubicBezTo>
                    <a:pt x="11" y="7"/>
                    <a:pt x="5" y="3"/>
                    <a:pt x="0" y="0"/>
                  </a:cubicBezTo>
                  <a:cubicBezTo>
                    <a:pt x="0" y="2"/>
                    <a:pt x="0" y="4"/>
                    <a:pt x="1" y="6"/>
                  </a:cubicBezTo>
                  <a:cubicBezTo>
                    <a:pt x="6" y="10"/>
                    <a:pt x="9" y="14"/>
                    <a:pt x="11" y="19"/>
                  </a:cubicBezTo>
                  <a:cubicBezTo>
                    <a:pt x="20" y="36"/>
                    <a:pt x="23" y="55"/>
                    <a:pt x="30" y="73"/>
                  </a:cubicBezTo>
                  <a:cubicBezTo>
                    <a:pt x="30" y="74"/>
                    <a:pt x="30" y="74"/>
                    <a:pt x="30" y="75"/>
                  </a:cubicBezTo>
                  <a:cubicBezTo>
                    <a:pt x="34" y="83"/>
                    <a:pt x="37" y="92"/>
                    <a:pt x="40" y="100"/>
                  </a:cubicBezTo>
                  <a:cubicBezTo>
                    <a:pt x="43" y="110"/>
                    <a:pt x="47" y="120"/>
                    <a:pt x="50" y="129"/>
                  </a:cubicBezTo>
                  <a:cubicBezTo>
                    <a:pt x="52" y="133"/>
                    <a:pt x="53" y="136"/>
                    <a:pt x="54" y="139"/>
                  </a:cubicBezTo>
                  <a:cubicBezTo>
                    <a:pt x="55" y="141"/>
                    <a:pt x="55" y="142"/>
                    <a:pt x="55" y="143"/>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4" name="Google Shape;354;p11"/>
            <p:cNvSpPr/>
            <p:nvPr/>
          </p:nvSpPr>
          <p:spPr>
            <a:xfrm>
              <a:off x="3743" y="1640"/>
              <a:ext cx="179" cy="298"/>
            </a:xfrm>
            <a:custGeom>
              <a:rect b="b" l="l" r="r" t="t"/>
              <a:pathLst>
                <a:path extrusionOk="0" h="355" w="213">
                  <a:moveTo>
                    <a:pt x="141" y="92"/>
                  </a:moveTo>
                  <a:cubicBezTo>
                    <a:pt x="144" y="88"/>
                    <a:pt x="163" y="70"/>
                    <a:pt x="148" y="30"/>
                  </a:cubicBezTo>
                  <a:cubicBezTo>
                    <a:pt x="146" y="25"/>
                    <a:pt x="138" y="3"/>
                    <a:pt x="136" y="1"/>
                  </a:cubicBezTo>
                  <a:cubicBezTo>
                    <a:pt x="135" y="0"/>
                    <a:pt x="132" y="1"/>
                    <a:pt x="132" y="4"/>
                  </a:cubicBezTo>
                  <a:cubicBezTo>
                    <a:pt x="131" y="7"/>
                    <a:pt x="132" y="10"/>
                    <a:pt x="132" y="12"/>
                  </a:cubicBezTo>
                  <a:cubicBezTo>
                    <a:pt x="137" y="23"/>
                    <a:pt x="141" y="34"/>
                    <a:pt x="144" y="46"/>
                  </a:cubicBezTo>
                  <a:cubicBezTo>
                    <a:pt x="146" y="53"/>
                    <a:pt x="147" y="62"/>
                    <a:pt x="145" y="70"/>
                  </a:cubicBezTo>
                  <a:cubicBezTo>
                    <a:pt x="144" y="73"/>
                    <a:pt x="142" y="76"/>
                    <a:pt x="140" y="79"/>
                  </a:cubicBezTo>
                  <a:cubicBezTo>
                    <a:pt x="139" y="80"/>
                    <a:pt x="138" y="81"/>
                    <a:pt x="136" y="82"/>
                  </a:cubicBezTo>
                  <a:cubicBezTo>
                    <a:pt x="134" y="84"/>
                    <a:pt x="133" y="85"/>
                    <a:pt x="130" y="87"/>
                  </a:cubicBezTo>
                  <a:cubicBezTo>
                    <a:pt x="129" y="88"/>
                    <a:pt x="125" y="88"/>
                    <a:pt x="123" y="88"/>
                  </a:cubicBezTo>
                  <a:cubicBezTo>
                    <a:pt x="119" y="89"/>
                    <a:pt x="115" y="89"/>
                    <a:pt x="111" y="88"/>
                  </a:cubicBezTo>
                  <a:cubicBezTo>
                    <a:pt x="100" y="88"/>
                    <a:pt x="90" y="85"/>
                    <a:pt x="80" y="81"/>
                  </a:cubicBezTo>
                  <a:cubicBezTo>
                    <a:pt x="61" y="74"/>
                    <a:pt x="44" y="63"/>
                    <a:pt x="30" y="49"/>
                  </a:cubicBezTo>
                  <a:cubicBezTo>
                    <a:pt x="25" y="44"/>
                    <a:pt x="21" y="39"/>
                    <a:pt x="17" y="34"/>
                  </a:cubicBezTo>
                  <a:cubicBezTo>
                    <a:pt x="15" y="32"/>
                    <a:pt x="13" y="30"/>
                    <a:pt x="11" y="27"/>
                  </a:cubicBezTo>
                  <a:cubicBezTo>
                    <a:pt x="9" y="25"/>
                    <a:pt x="7" y="23"/>
                    <a:pt x="4" y="26"/>
                  </a:cubicBezTo>
                  <a:cubicBezTo>
                    <a:pt x="0" y="30"/>
                    <a:pt x="8" y="39"/>
                    <a:pt x="11" y="42"/>
                  </a:cubicBezTo>
                  <a:cubicBezTo>
                    <a:pt x="20" y="53"/>
                    <a:pt x="31" y="63"/>
                    <a:pt x="43" y="72"/>
                  </a:cubicBezTo>
                  <a:cubicBezTo>
                    <a:pt x="44" y="73"/>
                    <a:pt x="45" y="73"/>
                    <a:pt x="46" y="74"/>
                  </a:cubicBezTo>
                  <a:cubicBezTo>
                    <a:pt x="60" y="85"/>
                    <a:pt x="80" y="97"/>
                    <a:pt x="100" y="99"/>
                  </a:cubicBezTo>
                  <a:cubicBezTo>
                    <a:pt x="116" y="101"/>
                    <a:pt x="129" y="100"/>
                    <a:pt x="130" y="99"/>
                  </a:cubicBezTo>
                  <a:cubicBezTo>
                    <a:pt x="129" y="101"/>
                    <a:pt x="161" y="167"/>
                    <a:pt x="180" y="253"/>
                  </a:cubicBezTo>
                  <a:cubicBezTo>
                    <a:pt x="187" y="279"/>
                    <a:pt x="197" y="332"/>
                    <a:pt x="201" y="355"/>
                  </a:cubicBezTo>
                  <a:cubicBezTo>
                    <a:pt x="205" y="354"/>
                    <a:pt x="209" y="354"/>
                    <a:pt x="213" y="353"/>
                  </a:cubicBezTo>
                  <a:cubicBezTo>
                    <a:pt x="186" y="175"/>
                    <a:pt x="141" y="92"/>
                    <a:pt x="141" y="9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5" name="Google Shape;355;p11"/>
            <p:cNvSpPr/>
            <p:nvPr/>
          </p:nvSpPr>
          <p:spPr>
            <a:xfrm>
              <a:off x="3917" y="2052"/>
              <a:ext cx="15" cy="182"/>
            </a:xfrm>
            <a:custGeom>
              <a:rect b="b" l="l" r="r" t="t"/>
              <a:pathLst>
                <a:path extrusionOk="0" h="216" w="17">
                  <a:moveTo>
                    <a:pt x="4" y="201"/>
                  </a:moveTo>
                  <a:cubicBezTo>
                    <a:pt x="5" y="213"/>
                    <a:pt x="0" y="216"/>
                    <a:pt x="12" y="207"/>
                  </a:cubicBezTo>
                  <a:cubicBezTo>
                    <a:pt x="16" y="203"/>
                    <a:pt x="14" y="187"/>
                    <a:pt x="15" y="182"/>
                  </a:cubicBezTo>
                  <a:cubicBezTo>
                    <a:pt x="16" y="171"/>
                    <a:pt x="17" y="85"/>
                    <a:pt x="17" y="71"/>
                  </a:cubicBezTo>
                  <a:cubicBezTo>
                    <a:pt x="17" y="49"/>
                    <a:pt x="17" y="26"/>
                    <a:pt x="17" y="3"/>
                  </a:cubicBezTo>
                  <a:cubicBezTo>
                    <a:pt x="13" y="2"/>
                    <a:pt x="8" y="1"/>
                    <a:pt x="4" y="0"/>
                  </a:cubicBezTo>
                  <a:cubicBezTo>
                    <a:pt x="6" y="89"/>
                    <a:pt x="3" y="188"/>
                    <a:pt x="4"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56" name="Google Shape;356;p11"/>
            <p:cNvSpPr/>
            <p:nvPr/>
          </p:nvSpPr>
          <p:spPr>
            <a:xfrm>
              <a:off x="3886" y="2223"/>
              <a:ext cx="67" cy="69"/>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2"/>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Re-Framing the Patient Experience</a:t>
            </a:r>
            <a:endParaRPr/>
          </a:p>
        </p:txBody>
      </p:sp>
      <p:grpSp>
        <p:nvGrpSpPr>
          <p:cNvPr id="363" name="Google Shape;363;p12"/>
          <p:cNvGrpSpPr/>
          <p:nvPr/>
        </p:nvGrpSpPr>
        <p:grpSpPr>
          <a:xfrm>
            <a:off x="428596" y="2782786"/>
            <a:ext cx="8286808" cy="2662286"/>
            <a:chOff x="0" y="853984"/>
            <a:chExt cx="8286808" cy="2662286"/>
          </a:xfrm>
        </p:grpSpPr>
        <p:sp>
          <p:nvSpPr>
            <p:cNvPr id="364" name="Google Shape;364;p12"/>
            <p:cNvSpPr/>
            <p:nvPr/>
          </p:nvSpPr>
          <p:spPr>
            <a:xfrm>
              <a:off x="0" y="853984"/>
              <a:ext cx="8286808" cy="2662286"/>
            </a:xfrm>
            <a:custGeom>
              <a:rect b="b" l="l" r="r" t="t"/>
              <a:pathLst>
                <a:path extrusionOk="0" h="120000" w="120000">
                  <a:moveTo>
                    <a:pt x="0" y="50000"/>
                  </a:moveTo>
                  <a:lnTo>
                    <a:pt x="19276" y="0"/>
                  </a:lnTo>
                  <a:lnTo>
                    <a:pt x="19276"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0724" y="40000"/>
                  </a:lnTo>
                  <a:lnTo>
                    <a:pt x="100724" y="20000"/>
                  </a:lnTo>
                  <a:lnTo>
                    <a:pt x="120000" y="70000"/>
                  </a:lnTo>
                  <a:lnTo>
                    <a:pt x="100724" y="120000"/>
                  </a:lnTo>
                  <a:lnTo>
                    <a:pt x="100724" y="100000"/>
                  </a:lnTo>
                  <a:lnTo>
                    <a:pt x="60000" y="100000"/>
                  </a:lnTo>
                  <a:cubicBezTo>
                    <a:pt x="57929" y="100000"/>
                    <a:pt x="56250" y="97762"/>
                    <a:pt x="56250" y="95000"/>
                  </a:cubicBezTo>
                  <a:lnTo>
                    <a:pt x="56250" y="80000"/>
                  </a:lnTo>
                  <a:lnTo>
                    <a:pt x="19276" y="80000"/>
                  </a:lnTo>
                  <a:lnTo>
                    <a:pt x="19276"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19276" y="0"/>
                  </a:lnTo>
                  <a:lnTo>
                    <a:pt x="19276"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0724" y="40000"/>
                  </a:lnTo>
                  <a:lnTo>
                    <a:pt x="100724" y="20000"/>
                  </a:lnTo>
                  <a:lnTo>
                    <a:pt x="120000" y="70000"/>
                  </a:lnTo>
                  <a:lnTo>
                    <a:pt x="100724" y="120000"/>
                  </a:lnTo>
                  <a:lnTo>
                    <a:pt x="100724" y="100000"/>
                  </a:lnTo>
                  <a:lnTo>
                    <a:pt x="60000" y="100000"/>
                  </a:lnTo>
                  <a:cubicBezTo>
                    <a:pt x="57929" y="100000"/>
                    <a:pt x="56250" y="97762"/>
                    <a:pt x="56250" y="95000"/>
                  </a:cubicBezTo>
                  <a:lnTo>
                    <a:pt x="56250" y="80000"/>
                  </a:lnTo>
                  <a:lnTo>
                    <a:pt x="19276" y="80000"/>
                  </a:lnTo>
                  <a:lnTo>
                    <a:pt x="19276" y="100000"/>
                  </a:lnTo>
                  <a:close/>
                  <a:moveTo>
                    <a:pt x="63750" y="25000"/>
                  </a:moveTo>
                  <a:lnTo>
                    <a:pt x="63750" y="40000"/>
                  </a:lnTo>
                  <a:moveTo>
                    <a:pt x="56250" y="35000"/>
                  </a:moveTo>
                  <a:lnTo>
                    <a:pt x="56250" y="80000"/>
                  </a:lnTo>
                </a:path>
              </a:pathLst>
            </a:custGeom>
            <a:solidFill>
              <a:schemeClr val="accent1">
                <a:alpha val="8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p:nvPr/>
          </p:nvSpPr>
          <p:spPr>
            <a:xfrm>
              <a:off x="85666" y="1090606"/>
              <a:ext cx="3320572" cy="17562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txBox="1"/>
            <p:nvPr/>
          </p:nvSpPr>
          <p:spPr>
            <a:xfrm>
              <a:off x="85666" y="1090606"/>
              <a:ext cx="3320572" cy="1756230"/>
            </a:xfrm>
            <a:prstGeom prst="rect">
              <a:avLst/>
            </a:prstGeom>
            <a:noFill/>
            <a:ln>
              <a:noFill/>
            </a:ln>
          </p:spPr>
          <p:txBody>
            <a:bodyPr anchorCtr="0" anchor="ctr" bIns="60950" lIns="0" spcFirstLastPara="1" rIns="0" wrap="square" tIns="56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Focus on catastrophic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effects of illness</a:t>
              </a:r>
              <a:endParaRPr sz="1600">
                <a:solidFill>
                  <a:schemeClr val="lt1"/>
                </a:solidFill>
                <a:latin typeface="Arial"/>
                <a:ea typeface="Arial"/>
                <a:cs typeface="Arial"/>
                <a:sym typeface="Arial"/>
              </a:endParaRPr>
            </a:p>
          </p:txBody>
        </p:sp>
        <p:sp>
          <p:nvSpPr>
            <p:cNvPr id="367" name="Google Shape;367;p12"/>
            <p:cNvSpPr/>
            <p:nvPr/>
          </p:nvSpPr>
          <p:spPr>
            <a:xfrm>
              <a:off x="4214827" y="1415702"/>
              <a:ext cx="2718119" cy="199429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
            <p:cNvSpPr txBox="1"/>
            <p:nvPr/>
          </p:nvSpPr>
          <p:spPr>
            <a:xfrm>
              <a:off x="4214827" y="1415702"/>
              <a:ext cx="2718119" cy="1994291"/>
            </a:xfrm>
            <a:prstGeom prst="rect">
              <a:avLst/>
            </a:prstGeom>
            <a:noFill/>
            <a:ln>
              <a:noFill/>
            </a:ln>
          </p:spPr>
          <p:txBody>
            <a:bodyPr anchorCtr="0" anchor="ctr" bIns="60950" lIns="0" spcFirstLastPara="1" rIns="0" wrap="square" tIns="56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Person centered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approaches focused on the potential to manage or “live well” with dementia</a:t>
              </a:r>
              <a:endParaRPr sz="1600">
                <a:solidFill>
                  <a:schemeClr val="lt1"/>
                </a:solidFill>
                <a:latin typeface="Arial"/>
                <a:ea typeface="Arial"/>
                <a:cs typeface="Arial"/>
                <a:sym typeface="Arial"/>
              </a:endParaRPr>
            </a:p>
          </p:txBody>
        </p:sp>
      </p:grpSp>
      <p:sp>
        <p:nvSpPr>
          <p:cNvPr id="369" name="Google Shape;369;p12"/>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0" name="Google Shape;370;p12"/>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371" name="Google Shape;371;p12"/>
          <p:cNvGrpSpPr/>
          <p:nvPr/>
        </p:nvGrpSpPr>
        <p:grpSpPr>
          <a:xfrm>
            <a:off x="3143250" y="1857375"/>
            <a:ext cx="1443038" cy="4422775"/>
            <a:chOff x="765" y="1166"/>
            <a:chExt cx="909" cy="2786"/>
          </a:xfrm>
        </p:grpSpPr>
        <p:sp>
          <p:nvSpPr>
            <p:cNvPr id="372" name="Google Shape;372;p12"/>
            <p:cNvSpPr/>
            <p:nvPr/>
          </p:nvSpPr>
          <p:spPr>
            <a:xfrm>
              <a:off x="765" y="1170"/>
              <a:ext cx="908" cy="27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3" name="Google Shape;373;p12"/>
            <p:cNvSpPr/>
            <p:nvPr/>
          </p:nvSpPr>
          <p:spPr>
            <a:xfrm>
              <a:off x="765" y="1166"/>
              <a:ext cx="909" cy="2786"/>
            </a:xfrm>
            <a:custGeom>
              <a:rect b="b" l="l" r="r" t="t"/>
              <a:pathLst>
                <a:path extrusionOk="0" h="2917" w="952">
                  <a:moveTo>
                    <a:pt x="952" y="2817"/>
                  </a:moveTo>
                  <a:cubicBezTo>
                    <a:pt x="952" y="2816"/>
                    <a:pt x="952" y="2816"/>
                    <a:pt x="952" y="2816"/>
                  </a:cubicBezTo>
                  <a:cubicBezTo>
                    <a:pt x="952" y="2816"/>
                    <a:pt x="952" y="2815"/>
                    <a:pt x="952" y="2815"/>
                  </a:cubicBezTo>
                  <a:cubicBezTo>
                    <a:pt x="950" y="2797"/>
                    <a:pt x="913" y="2791"/>
                    <a:pt x="894" y="2783"/>
                  </a:cubicBezTo>
                  <a:cubicBezTo>
                    <a:pt x="863" y="2771"/>
                    <a:pt x="833" y="2759"/>
                    <a:pt x="803" y="2746"/>
                  </a:cubicBezTo>
                  <a:cubicBezTo>
                    <a:pt x="804" y="2745"/>
                    <a:pt x="805" y="2744"/>
                    <a:pt x="806" y="2744"/>
                  </a:cubicBezTo>
                  <a:cubicBezTo>
                    <a:pt x="806" y="2744"/>
                    <a:pt x="806" y="2744"/>
                    <a:pt x="806" y="2743"/>
                  </a:cubicBezTo>
                  <a:cubicBezTo>
                    <a:pt x="804" y="2699"/>
                    <a:pt x="785" y="2682"/>
                    <a:pt x="776" y="2637"/>
                  </a:cubicBezTo>
                  <a:cubicBezTo>
                    <a:pt x="754" y="2529"/>
                    <a:pt x="752" y="2410"/>
                    <a:pt x="732" y="2301"/>
                  </a:cubicBezTo>
                  <a:cubicBezTo>
                    <a:pt x="711" y="2188"/>
                    <a:pt x="698" y="2074"/>
                    <a:pt x="685" y="1959"/>
                  </a:cubicBezTo>
                  <a:cubicBezTo>
                    <a:pt x="681" y="1925"/>
                    <a:pt x="677" y="1890"/>
                    <a:pt x="674" y="1855"/>
                  </a:cubicBezTo>
                  <a:cubicBezTo>
                    <a:pt x="677" y="1854"/>
                    <a:pt x="680" y="1853"/>
                    <a:pt x="683" y="1852"/>
                  </a:cubicBezTo>
                  <a:cubicBezTo>
                    <a:pt x="683" y="1851"/>
                    <a:pt x="683" y="1850"/>
                    <a:pt x="683" y="1849"/>
                  </a:cubicBezTo>
                  <a:cubicBezTo>
                    <a:pt x="686" y="1848"/>
                    <a:pt x="688" y="1847"/>
                    <a:pt x="690" y="1846"/>
                  </a:cubicBezTo>
                  <a:cubicBezTo>
                    <a:pt x="692" y="1821"/>
                    <a:pt x="687" y="1796"/>
                    <a:pt x="685" y="1772"/>
                  </a:cubicBezTo>
                  <a:cubicBezTo>
                    <a:pt x="677" y="1698"/>
                    <a:pt x="671" y="1625"/>
                    <a:pt x="664" y="1551"/>
                  </a:cubicBezTo>
                  <a:cubicBezTo>
                    <a:pt x="662" y="1530"/>
                    <a:pt x="658" y="1508"/>
                    <a:pt x="658" y="1487"/>
                  </a:cubicBezTo>
                  <a:cubicBezTo>
                    <a:pt x="658" y="1482"/>
                    <a:pt x="656" y="1477"/>
                    <a:pt x="655" y="1472"/>
                  </a:cubicBezTo>
                  <a:cubicBezTo>
                    <a:pt x="655" y="1468"/>
                    <a:pt x="655" y="1464"/>
                    <a:pt x="654" y="1461"/>
                  </a:cubicBezTo>
                  <a:cubicBezTo>
                    <a:pt x="654" y="1460"/>
                    <a:pt x="654" y="1460"/>
                    <a:pt x="654" y="1459"/>
                  </a:cubicBezTo>
                  <a:cubicBezTo>
                    <a:pt x="657" y="1459"/>
                    <a:pt x="659" y="1458"/>
                    <a:pt x="661" y="1457"/>
                  </a:cubicBezTo>
                  <a:cubicBezTo>
                    <a:pt x="661" y="1457"/>
                    <a:pt x="662" y="1457"/>
                    <a:pt x="662" y="1457"/>
                  </a:cubicBezTo>
                  <a:cubicBezTo>
                    <a:pt x="663" y="1456"/>
                    <a:pt x="663" y="1456"/>
                    <a:pt x="663" y="1455"/>
                  </a:cubicBezTo>
                  <a:cubicBezTo>
                    <a:pt x="677" y="1443"/>
                    <a:pt x="672" y="1415"/>
                    <a:pt x="669" y="1400"/>
                  </a:cubicBezTo>
                  <a:cubicBezTo>
                    <a:pt x="665" y="1376"/>
                    <a:pt x="664" y="1352"/>
                    <a:pt x="657" y="1329"/>
                  </a:cubicBezTo>
                  <a:cubicBezTo>
                    <a:pt x="655" y="1317"/>
                    <a:pt x="653" y="1304"/>
                    <a:pt x="651" y="1291"/>
                  </a:cubicBezTo>
                  <a:cubicBezTo>
                    <a:pt x="650" y="1279"/>
                    <a:pt x="648" y="1267"/>
                    <a:pt x="645" y="1256"/>
                  </a:cubicBezTo>
                  <a:cubicBezTo>
                    <a:pt x="643" y="1245"/>
                    <a:pt x="643" y="1233"/>
                    <a:pt x="639" y="1223"/>
                  </a:cubicBezTo>
                  <a:cubicBezTo>
                    <a:pt x="635" y="1213"/>
                    <a:pt x="626" y="1207"/>
                    <a:pt x="625" y="1196"/>
                  </a:cubicBezTo>
                  <a:cubicBezTo>
                    <a:pt x="623" y="1183"/>
                    <a:pt x="622" y="1171"/>
                    <a:pt x="621" y="1158"/>
                  </a:cubicBezTo>
                  <a:cubicBezTo>
                    <a:pt x="619" y="1114"/>
                    <a:pt x="612" y="1072"/>
                    <a:pt x="614" y="1029"/>
                  </a:cubicBezTo>
                  <a:cubicBezTo>
                    <a:pt x="623" y="1029"/>
                    <a:pt x="632" y="1028"/>
                    <a:pt x="641" y="1028"/>
                  </a:cubicBezTo>
                  <a:cubicBezTo>
                    <a:pt x="648" y="1028"/>
                    <a:pt x="654" y="1028"/>
                    <a:pt x="661" y="1027"/>
                  </a:cubicBezTo>
                  <a:cubicBezTo>
                    <a:pt x="689" y="1025"/>
                    <a:pt x="720" y="1019"/>
                    <a:pt x="728" y="1018"/>
                  </a:cubicBezTo>
                  <a:cubicBezTo>
                    <a:pt x="747" y="1014"/>
                    <a:pt x="767" y="1008"/>
                    <a:pt x="782" y="995"/>
                  </a:cubicBezTo>
                  <a:cubicBezTo>
                    <a:pt x="799" y="981"/>
                    <a:pt x="804" y="960"/>
                    <a:pt x="803" y="938"/>
                  </a:cubicBezTo>
                  <a:cubicBezTo>
                    <a:pt x="802" y="911"/>
                    <a:pt x="791" y="887"/>
                    <a:pt x="780" y="863"/>
                  </a:cubicBezTo>
                  <a:cubicBezTo>
                    <a:pt x="775" y="851"/>
                    <a:pt x="768" y="840"/>
                    <a:pt x="765" y="828"/>
                  </a:cubicBezTo>
                  <a:cubicBezTo>
                    <a:pt x="761" y="815"/>
                    <a:pt x="760" y="801"/>
                    <a:pt x="754" y="789"/>
                  </a:cubicBezTo>
                  <a:cubicBezTo>
                    <a:pt x="746" y="771"/>
                    <a:pt x="736" y="754"/>
                    <a:pt x="729" y="736"/>
                  </a:cubicBezTo>
                  <a:cubicBezTo>
                    <a:pt x="722" y="716"/>
                    <a:pt x="716" y="696"/>
                    <a:pt x="709" y="676"/>
                  </a:cubicBezTo>
                  <a:cubicBezTo>
                    <a:pt x="699" y="650"/>
                    <a:pt x="687" y="624"/>
                    <a:pt x="677" y="598"/>
                  </a:cubicBezTo>
                  <a:cubicBezTo>
                    <a:pt x="672" y="585"/>
                    <a:pt x="665" y="571"/>
                    <a:pt x="658" y="559"/>
                  </a:cubicBezTo>
                  <a:cubicBezTo>
                    <a:pt x="654" y="550"/>
                    <a:pt x="647" y="534"/>
                    <a:pt x="638" y="530"/>
                  </a:cubicBezTo>
                  <a:cubicBezTo>
                    <a:pt x="632" y="524"/>
                    <a:pt x="624" y="519"/>
                    <a:pt x="614" y="516"/>
                  </a:cubicBezTo>
                  <a:cubicBezTo>
                    <a:pt x="611" y="514"/>
                    <a:pt x="607" y="513"/>
                    <a:pt x="604" y="511"/>
                  </a:cubicBezTo>
                  <a:cubicBezTo>
                    <a:pt x="602" y="511"/>
                    <a:pt x="601" y="510"/>
                    <a:pt x="599" y="509"/>
                  </a:cubicBezTo>
                  <a:cubicBezTo>
                    <a:pt x="596" y="507"/>
                    <a:pt x="591" y="506"/>
                    <a:pt x="587" y="504"/>
                  </a:cubicBezTo>
                  <a:cubicBezTo>
                    <a:pt x="577" y="500"/>
                    <a:pt x="566" y="495"/>
                    <a:pt x="556" y="492"/>
                  </a:cubicBezTo>
                  <a:cubicBezTo>
                    <a:pt x="527" y="482"/>
                    <a:pt x="499" y="473"/>
                    <a:pt x="472" y="460"/>
                  </a:cubicBezTo>
                  <a:cubicBezTo>
                    <a:pt x="467" y="451"/>
                    <a:pt x="463" y="441"/>
                    <a:pt x="456" y="433"/>
                  </a:cubicBezTo>
                  <a:cubicBezTo>
                    <a:pt x="453" y="430"/>
                    <a:pt x="449" y="426"/>
                    <a:pt x="445" y="424"/>
                  </a:cubicBezTo>
                  <a:cubicBezTo>
                    <a:pt x="443" y="423"/>
                    <a:pt x="442" y="422"/>
                    <a:pt x="440" y="421"/>
                  </a:cubicBezTo>
                  <a:cubicBezTo>
                    <a:pt x="439" y="420"/>
                    <a:pt x="438" y="420"/>
                    <a:pt x="436" y="419"/>
                  </a:cubicBezTo>
                  <a:cubicBezTo>
                    <a:pt x="434" y="418"/>
                    <a:pt x="435" y="417"/>
                    <a:pt x="436" y="415"/>
                  </a:cubicBezTo>
                  <a:cubicBezTo>
                    <a:pt x="437" y="413"/>
                    <a:pt x="437" y="410"/>
                    <a:pt x="438" y="407"/>
                  </a:cubicBezTo>
                  <a:cubicBezTo>
                    <a:pt x="440" y="401"/>
                    <a:pt x="441" y="396"/>
                    <a:pt x="443" y="390"/>
                  </a:cubicBezTo>
                  <a:cubicBezTo>
                    <a:pt x="444" y="387"/>
                    <a:pt x="447" y="378"/>
                    <a:pt x="451" y="368"/>
                  </a:cubicBezTo>
                  <a:cubicBezTo>
                    <a:pt x="453" y="366"/>
                    <a:pt x="454" y="363"/>
                    <a:pt x="456" y="361"/>
                  </a:cubicBezTo>
                  <a:cubicBezTo>
                    <a:pt x="466" y="348"/>
                    <a:pt x="477" y="337"/>
                    <a:pt x="482" y="321"/>
                  </a:cubicBezTo>
                  <a:cubicBezTo>
                    <a:pt x="486" y="311"/>
                    <a:pt x="491" y="271"/>
                    <a:pt x="497" y="233"/>
                  </a:cubicBezTo>
                  <a:cubicBezTo>
                    <a:pt x="497" y="234"/>
                    <a:pt x="497" y="234"/>
                    <a:pt x="497" y="234"/>
                  </a:cubicBezTo>
                  <a:cubicBezTo>
                    <a:pt x="497" y="234"/>
                    <a:pt x="497" y="233"/>
                    <a:pt x="497" y="233"/>
                  </a:cubicBezTo>
                  <a:cubicBezTo>
                    <a:pt x="497" y="230"/>
                    <a:pt x="498" y="227"/>
                    <a:pt x="498" y="225"/>
                  </a:cubicBezTo>
                  <a:cubicBezTo>
                    <a:pt x="500" y="215"/>
                    <a:pt x="504" y="205"/>
                    <a:pt x="505" y="196"/>
                  </a:cubicBezTo>
                  <a:cubicBezTo>
                    <a:pt x="506" y="189"/>
                    <a:pt x="508" y="183"/>
                    <a:pt x="510" y="176"/>
                  </a:cubicBezTo>
                  <a:cubicBezTo>
                    <a:pt x="510" y="176"/>
                    <a:pt x="510" y="175"/>
                    <a:pt x="510" y="175"/>
                  </a:cubicBezTo>
                  <a:cubicBezTo>
                    <a:pt x="511" y="174"/>
                    <a:pt x="511" y="173"/>
                    <a:pt x="511" y="172"/>
                  </a:cubicBezTo>
                  <a:cubicBezTo>
                    <a:pt x="511" y="171"/>
                    <a:pt x="511" y="171"/>
                    <a:pt x="511" y="170"/>
                  </a:cubicBezTo>
                  <a:cubicBezTo>
                    <a:pt x="512" y="168"/>
                    <a:pt x="513" y="165"/>
                    <a:pt x="513" y="162"/>
                  </a:cubicBezTo>
                  <a:cubicBezTo>
                    <a:pt x="513" y="161"/>
                    <a:pt x="514" y="159"/>
                    <a:pt x="514" y="157"/>
                  </a:cubicBezTo>
                  <a:cubicBezTo>
                    <a:pt x="515" y="145"/>
                    <a:pt x="515" y="131"/>
                    <a:pt x="514" y="119"/>
                  </a:cubicBezTo>
                  <a:cubicBezTo>
                    <a:pt x="513" y="117"/>
                    <a:pt x="513" y="116"/>
                    <a:pt x="513" y="115"/>
                  </a:cubicBezTo>
                  <a:cubicBezTo>
                    <a:pt x="511" y="101"/>
                    <a:pt x="507" y="88"/>
                    <a:pt x="500" y="75"/>
                  </a:cubicBezTo>
                  <a:cubicBezTo>
                    <a:pt x="497" y="70"/>
                    <a:pt x="493" y="64"/>
                    <a:pt x="488" y="60"/>
                  </a:cubicBezTo>
                  <a:cubicBezTo>
                    <a:pt x="481" y="54"/>
                    <a:pt x="473" y="53"/>
                    <a:pt x="473" y="53"/>
                  </a:cubicBezTo>
                  <a:cubicBezTo>
                    <a:pt x="469" y="25"/>
                    <a:pt x="440" y="6"/>
                    <a:pt x="414" y="4"/>
                  </a:cubicBezTo>
                  <a:cubicBezTo>
                    <a:pt x="388" y="3"/>
                    <a:pt x="361" y="0"/>
                    <a:pt x="336" y="7"/>
                  </a:cubicBezTo>
                  <a:cubicBezTo>
                    <a:pt x="318" y="12"/>
                    <a:pt x="298" y="19"/>
                    <a:pt x="286" y="33"/>
                  </a:cubicBezTo>
                  <a:cubicBezTo>
                    <a:pt x="274" y="48"/>
                    <a:pt x="259" y="62"/>
                    <a:pt x="249" y="78"/>
                  </a:cubicBezTo>
                  <a:cubicBezTo>
                    <a:pt x="232" y="106"/>
                    <a:pt x="238" y="144"/>
                    <a:pt x="240" y="175"/>
                  </a:cubicBezTo>
                  <a:cubicBezTo>
                    <a:pt x="240" y="182"/>
                    <a:pt x="240" y="186"/>
                    <a:pt x="243" y="189"/>
                  </a:cubicBezTo>
                  <a:cubicBezTo>
                    <a:pt x="241" y="189"/>
                    <a:pt x="239" y="190"/>
                    <a:pt x="237" y="191"/>
                  </a:cubicBezTo>
                  <a:cubicBezTo>
                    <a:pt x="230" y="196"/>
                    <a:pt x="231" y="207"/>
                    <a:pt x="234" y="219"/>
                  </a:cubicBezTo>
                  <a:cubicBezTo>
                    <a:pt x="236" y="226"/>
                    <a:pt x="239" y="232"/>
                    <a:pt x="241" y="239"/>
                  </a:cubicBezTo>
                  <a:cubicBezTo>
                    <a:pt x="243" y="245"/>
                    <a:pt x="243" y="252"/>
                    <a:pt x="245" y="258"/>
                  </a:cubicBezTo>
                  <a:cubicBezTo>
                    <a:pt x="247" y="265"/>
                    <a:pt x="248" y="275"/>
                    <a:pt x="254" y="279"/>
                  </a:cubicBezTo>
                  <a:cubicBezTo>
                    <a:pt x="256" y="280"/>
                    <a:pt x="259" y="281"/>
                    <a:pt x="261" y="279"/>
                  </a:cubicBezTo>
                  <a:cubicBezTo>
                    <a:pt x="259" y="296"/>
                    <a:pt x="260" y="308"/>
                    <a:pt x="262" y="318"/>
                  </a:cubicBezTo>
                  <a:cubicBezTo>
                    <a:pt x="260" y="336"/>
                    <a:pt x="258" y="361"/>
                    <a:pt x="257" y="365"/>
                  </a:cubicBezTo>
                  <a:cubicBezTo>
                    <a:pt x="256" y="370"/>
                    <a:pt x="254" y="375"/>
                    <a:pt x="253" y="380"/>
                  </a:cubicBezTo>
                  <a:cubicBezTo>
                    <a:pt x="251" y="384"/>
                    <a:pt x="249" y="389"/>
                    <a:pt x="248" y="393"/>
                  </a:cubicBezTo>
                  <a:cubicBezTo>
                    <a:pt x="245" y="387"/>
                    <a:pt x="242" y="393"/>
                    <a:pt x="240" y="396"/>
                  </a:cubicBezTo>
                  <a:cubicBezTo>
                    <a:pt x="237" y="400"/>
                    <a:pt x="235" y="404"/>
                    <a:pt x="233" y="408"/>
                  </a:cubicBezTo>
                  <a:cubicBezTo>
                    <a:pt x="229" y="414"/>
                    <a:pt x="225" y="418"/>
                    <a:pt x="220" y="422"/>
                  </a:cubicBezTo>
                  <a:cubicBezTo>
                    <a:pt x="215" y="426"/>
                    <a:pt x="210" y="430"/>
                    <a:pt x="205" y="434"/>
                  </a:cubicBezTo>
                  <a:cubicBezTo>
                    <a:pt x="202" y="437"/>
                    <a:pt x="198" y="440"/>
                    <a:pt x="196" y="444"/>
                  </a:cubicBezTo>
                  <a:cubicBezTo>
                    <a:pt x="183" y="446"/>
                    <a:pt x="168" y="455"/>
                    <a:pt x="156" y="459"/>
                  </a:cubicBezTo>
                  <a:cubicBezTo>
                    <a:pt x="124" y="472"/>
                    <a:pt x="90" y="474"/>
                    <a:pt x="61" y="492"/>
                  </a:cubicBezTo>
                  <a:cubicBezTo>
                    <a:pt x="57" y="494"/>
                    <a:pt x="54" y="497"/>
                    <a:pt x="51" y="499"/>
                  </a:cubicBezTo>
                  <a:cubicBezTo>
                    <a:pt x="45" y="502"/>
                    <a:pt x="40" y="505"/>
                    <a:pt x="38" y="509"/>
                  </a:cubicBezTo>
                  <a:cubicBezTo>
                    <a:pt x="38" y="510"/>
                    <a:pt x="37" y="510"/>
                    <a:pt x="37" y="511"/>
                  </a:cubicBezTo>
                  <a:cubicBezTo>
                    <a:pt x="35" y="513"/>
                    <a:pt x="33" y="515"/>
                    <a:pt x="32" y="517"/>
                  </a:cubicBezTo>
                  <a:cubicBezTo>
                    <a:pt x="30" y="519"/>
                    <a:pt x="28" y="521"/>
                    <a:pt x="27" y="523"/>
                  </a:cubicBezTo>
                  <a:cubicBezTo>
                    <a:pt x="6" y="549"/>
                    <a:pt x="1" y="583"/>
                    <a:pt x="1" y="617"/>
                  </a:cubicBezTo>
                  <a:cubicBezTo>
                    <a:pt x="0" y="646"/>
                    <a:pt x="2" y="675"/>
                    <a:pt x="3" y="704"/>
                  </a:cubicBezTo>
                  <a:cubicBezTo>
                    <a:pt x="5" y="736"/>
                    <a:pt x="29" y="861"/>
                    <a:pt x="40" y="891"/>
                  </a:cubicBezTo>
                  <a:cubicBezTo>
                    <a:pt x="42" y="895"/>
                    <a:pt x="43" y="899"/>
                    <a:pt x="44" y="903"/>
                  </a:cubicBezTo>
                  <a:cubicBezTo>
                    <a:pt x="47" y="912"/>
                    <a:pt x="50" y="921"/>
                    <a:pt x="54" y="930"/>
                  </a:cubicBezTo>
                  <a:cubicBezTo>
                    <a:pt x="62" y="957"/>
                    <a:pt x="71" y="984"/>
                    <a:pt x="86" y="1009"/>
                  </a:cubicBezTo>
                  <a:cubicBezTo>
                    <a:pt x="94" y="1023"/>
                    <a:pt x="107" y="1037"/>
                    <a:pt x="119" y="1049"/>
                  </a:cubicBezTo>
                  <a:cubicBezTo>
                    <a:pt x="123" y="1053"/>
                    <a:pt x="131" y="1062"/>
                    <a:pt x="138" y="1068"/>
                  </a:cubicBezTo>
                  <a:cubicBezTo>
                    <a:pt x="142" y="1071"/>
                    <a:pt x="146" y="1073"/>
                    <a:pt x="149" y="1074"/>
                  </a:cubicBezTo>
                  <a:cubicBezTo>
                    <a:pt x="146" y="1094"/>
                    <a:pt x="144" y="1114"/>
                    <a:pt x="142" y="1134"/>
                  </a:cubicBezTo>
                  <a:cubicBezTo>
                    <a:pt x="138" y="1164"/>
                    <a:pt x="134" y="1194"/>
                    <a:pt x="130" y="1223"/>
                  </a:cubicBezTo>
                  <a:cubicBezTo>
                    <a:pt x="121" y="1300"/>
                    <a:pt x="108" y="1378"/>
                    <a:pt x="105" y="1455"/>
                  </a:cubicBezTo>
                  <a:cubicBezTo>
                    <a:pt x="104" y="1484"/>
                    <a:pt x="85" y="1800"/>
                    <a:pt x="91" y="1847"/>
                  </a:cubicBezTo>
                  <a:cubicBezTo>
                    <a:pt x="92" y="1855"/>
                    <a:pt x="91" y="1860"/>
                    <a:pt x="92" y="1865"/>
                  </a:cubicBezTo>
                  <a:cubicBezTo>
                    <a:pt x="92" y="1868"/>
                    <a:pt x="93" y="1871"/>
                    <a:pt x="98" y="1873"/>
                  </a:cubicBezTo>
                  <a:cubicBezTo>
                    <a:pt x="98" y="1874"/>
                    <a:pt x="98" y="1874"/>
                    <a:pt x="98" y="1874"/>
                  </a:cubicBezTo>
                  <a:cubicBezTo>
                    <a:pt x="100" y="1875"/>
                    <a:pt x="102" y="1875"/>
                    <a:pt x="104" y="1876"/>
                  </a:cubicBezTo>
                  <a:cubicBezTo>
                    <a:pt x="116" y="1879"/>
                    <a:pt x="134" y="1883"/>
                    <a:pt x="156" y="1886"/>
                  </a:cubicBezTo>
                  <a:cubicBezTo>
                    <a:pt x="158" y="1886"/>
                    <a:pt x="159" y="1887"/>
                    <a:pt x="160" y="1887"/>
                  </a:cubicBezTo>
                  <a:cubicBezTo>
                    <a:pt x="166" y="2027"/>
                    <a:pt x="172" y="2167"/>
                    <a:pt x="172" y="2307"/>
                  </a:cubicBezTo>
                  <a:cubicBezTo>
                    <a:pt x="171" y="2328"/>
                    <a:pt x="165" y="2505"/>
                    <a:pt x="168" y="2578"/>
                  </a:cubicBezTo>
                  <a:cubicBezTo>
                    <a:pt x="169" y="2599"/>
                    <a:pt x="159" y="2621"/>
                    <a:pt x="161" y="2642"/>
                  </a:cubicBezTo>
                  <a:cubicBezTo>
                    <a:pt x="162" y="2652"/>
                    <a:pt x="164" y="2693"/>
                    <a:pt x="166" y="2702"/>
                  </a:cubicBezTo>
                  <a:cubicBezTo>
                    <a:pt x="167" y="2705"/>
                    <a:pt x="173" y="2709"/>
                    <a:pt x="173" y="2711"/>
                  </a:cubicBezTo>
                  <a:cubicBezTo>
                    <a:pt x="174" y="2721"/>
                    <a:pt x="163" y="2730"/>
                    <a:pt x="160" y="2738"/>
                  </a:cubicBezTo>
                  <a:cubicBezTo>
                    <a:pt x="158" y="2747"/>
                    <a:pt x="167" y="2774"/>
                    <a:pt x="162" y="2808"/>
                  </a:cubicBezTo>
                  <a:cubicBezTo>
                    <a:pt x="159" y="2827"/>
                    <a:pt x="164" y="2824"/>
                    <a:pt x="175" y="2816"/>
                  </a:cubicBezTo>
                  <a:cubicBezTo>
                    <a:pt x="169" y="2840"/>
                    <a:pt x="160" y="2859"/>
                    <a:pt x="181" y="2878"/>
                  </a:cubicBezTo>
                  <a:cubicBezTo>
                    <a:pt x="202" y="2896"/>
                    <a:pt x="225" y="2914"/>
                    <a:pt x="254" y="2915"/>
                  </a:cubicBezTo>
                  <a:cubicBezTo>
                    <a:pt x="289" y="2917"/>
                    <a:pt x="358" y="2900"/>
                    <a:pt x="362" y="2857"/>
                  </a:cubicBezTo>
                  <a:cubicBezTo>
                    <a:pt x="363" y="2845"/>
                    <a:pt x="362" y="2829"/>
                    <a:pt x="358" y="2815"/>
                  </a:cubicBezTo>
                  <a:cubicBezTo>
                    <a:pt x="361" y="2817"/>
                    <a:pt x="364" y="2819"/>
                    <a:pt x="366" y="2822"/>
                  </a:cubicBezTo>
                  <a:cubicBezTo>
                    <a:pt x="365" y="2819"/>
                    <a:pt x="365" y="2816"/>
                    <a:pt x="364" y="2813"/>
                  </a:cubicBezTo>
                  <a:cubicBezTo>
                    <a:pt x="365" y="2816"/>
                    <a:pt x="366" y="2819"/>
                    <a:pt x="366" y="2822"/>
                  </a:cubicBezTo>
                  <a:cubicBezTo>
                    <a:pt x="392" y="2778"/>
                    <a:pt x="388" y="2759"/>
                    <a:pt x="386" y="2710"/>
                  </a:cubicBezTo>
                  <a:cubicBezTo>
                    <a:pt x="385" y="2693"/>
                    <a:pt x="385" y="2676"/>
                    <a:pt x="385" y="2659"/>
                  </a:cubicBezTo>
                  <a:cubicBezTo>
                    <a:pt x="385" y="2654"/>
                    <a:pt x="380" y="2646"/>
                    <a:pt x="382" y="2642"/>
                  </a:cubicBezTo>
                  <a:cubicBezTo>
                    <a:pt x="383" y="2639"/>
                    <a:pt x="393" y="2634"/>
                    <a:pt x="393" y="2634"/>
                  </a:cubicBezTo>
                  <a:cubicBezTo>
                    <a:pt x="396" y="2616"/>
                    <a:pt x="395" y="2598"/>
                    <a:pt x="395" y="2580"/>
                  </a:cubicBezTo>
                  <a:cubicBezTo>
                    <a:pt x="395" y="2513"/>
                    <a:pt x="395" y="2448"/>
                    <a:pt x="396" y="2381"/>
                  </a:cubicBezTo>
                  <a:cubicBezTo>
                    <a:pt x="396" y="2319"/>
                    <a:pt x="396" y="2257"/>
                    <a:pt x="396" y="2195"/>
                  </a:cubicBezTo>
                  <a:cubicBezTo>
                    <a:pt x="396" y="2097"/>
                    <a:pt x="401" y="1999"/>
                    <a:pt x="406" y="1902"/>
                  </a:cubicBezTo>
                  <a:cubicBezTo>
                    <a:pt x="412" y="1901"/>
                    <a:pt x="416" y="1901"/>
                    <a:pt x="416" y="1901"/>
                  </a:cubicBezTo>
                  <a:cubicBezTo>
                    <a:pt x="417" y="1897"/>
                    <a:pt x="418" y="1894"/>
                    <a:pt x="418" y="1891"/>
                  </a:cubicBezTo>
                  <a:cubicBezTo>
                    <a:pt x="431" y="1890"/>
                    <a:pt x="444" y="1889"/>
                    <a:pt x="456" y="1887"/>
                  </a:cubicBezTo>
                  <a:cubicBezTo>
                    <a:pt x="460" y="1906"/>
                    <a:pt x="464" y="1923"/>
                    <a:pt x="468" y="1936"/>
                  </a:cubicBezTo>
                  <a:cubicBezTo>
                    <a:pt x="482" y="1996"/>
                    <a:pt x="507" y="2147"/>
                    <a:pt x="506" y="2175"/>
                  </a:cubicBezTo>
                  <a:cubicBezTo>
                    <a:pt x="504" y="2204"/>
                    <a:pt x="525" y="2404"/>
                    <a:pt x="533" y="2480"/>
                  </a:cubicBezTo>
                  <a:cubicBezTo>
                    <a:pt x="537" y="2510"/>
                    <a:pt x="540" y="2539"/>
                    <a:pt x="544" y="2569"/>
                  </a:cubicBezTo>
                  <a:cubicBezTo>
                    <a:pt x="546" y="2582"/>
                    <a:pt x="549" y="2593"/>
                    <a:pt x="552" y="2605"/>
                  </a:cubicBezTo>
                  <a:cubicBezTo>
                    <a:pt x="557" y="2618"/>
                    <a:pt x="556" y="2633"/>
                    <a:pt x="560" y="2646"/>
                  </a:cubicBezTo>
                  <a:cubicBezTo>
                    <a:pt x="558" y="2644"/>
                    <a:pt x="556" y="2644"/>
                    <a:pt x="554" y="2642"/>
                  </a:cubicBezTo>
                  <a:cubicBezTo>
                    <a:pt x="549" y="2647"/>
                    <a:pt x="548" y="2660"/>
                    <a:pt x="547" y="2667"/>
                  </a:cubicBezTo>
                  <a:cubicBezTo>
                    <a:pt x="543" y="2689"/>
                    <a:pt x="540" y="2709"/>
                    <a:pt x="540" y="2731"/>
                  </a:cubicBezTo>
                  <a:cubicBezTo>
                    <a:pt x="540" y="2750"/>
                    <a:pt x="539" y="2752"/>
                    <a:pt x="550" y="2768"/>
                  </a:cubicBezTo>
                  <a:cubicBezTo>
                    <a:pt x="550" y="2780"/>
                    <a:pt x="551" y="2791"/>
                    <a:pt x="554" y="2801"/>
                  </a:cubicBezTo>
                  <a:cubicBezTo>
                    <a:pt x="558" y="2822"/>
                    <a:pt x="558" y="2821"/>
                    <a:pt x="578" y="2827"/>
                  </a:cubicBezTo>
                  <a:cubicBezTo>
                    <a:pt x="596" y="2832"/>
                    <a:pt x="623" y="2832"/>
                    <a:pt x="642" y="2835"/>
                  </a:cubicBezTo>
                  <a:cubicBezTo>
                    <a:pt x="646" y="2792"/>
                    <a:pt x="654" y="2815"/>
                    <a:pt x="680" y="2830"/>
                  </a:cubicBezTo>
                  <a:cubicBezTo>
                    <a:pt x="715" y="2849"/>
                    <a:pt x="755" y="2859"/>
                    <a:pt x="794" y="2862"/>
                  </a:cubicBezTo>
                  <a:cubicBezTo>
                    <a:pt x="813" y="2864"/>
                    <a:pt x="832" y="2868"/>
                    <a:pt x="852" y="2870"/>
                  </a:cubicBezTo>
                  <a:cubicBezTo>
                    <a:pt x="872" y="2872"/>
                    <a:pt x="891" y="2872"/>
                    <a:pt x="908" y="2866"/>
                  </a:cubicBezTo>
                  <a:cubicBezTo>
                    <a:pt x="926" y="2861"/>
                    <a:pt x="937" y="2846"/>
                    <a:pt x="947" y="2831"/>
                  </a:cubicBezTo>
                  <a:cubicBezTo>
                    <a:pt x="947" y="2830"/>
                    <a:pt x="948" y="2829"/>
                    <a:pt x="948" y="2828"/>
                  </a:cubicBezTo>
                  <a:cubicBezTo>
                    <a:pt x="951" y="2825"/>
                    <a:pt x="952" y="2821"/>
                    <a:pt x="952" y="2818"/>
                  </a:cubicBezTo>
                  <a:cubicBezTo>
                    <a:pt x="952" y="2818"/>
                    <a:pt x="952" y="2817"/>
                    <a:pt x="952" y="2817"/>
                  </a:cubicBezTo>
                  <a:close/>
                  <a:moveTo>
                    <a:pt x="814" y="2755"/>
                  </a:moveTo>
                  <a:cubicBezTo>
                    <a:pt x="814" y="2755"/>
                    <a:pt x="814" y="2755"/>
                    <a:pt x="815" y="2756"/>
                  </a:cubicBezTo>
                  <a:cubicBezTo>
                    <a:pt x="814" y="2755"/>
                    <a:pt x="814" y="2755"/>
                    <a:pt x="814" y="2755"/>
                  </a:cubicBezTo>
                  <a:cubicBezTo>
                    <a:pt x="814" y="2755"/>
                    <a:pt x="814" y="2755"/>
                    <a:pt x="814" y="275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4" name="Google Shape;374;p12"/>
            <p:cNvSpPr/>
            <p:nvPr/>
          </p:nvSpPr>
          <p:spPr>
            <a:xfrm>
              <a:off x="1240" y="1872"/>
              <a:ext cx="13" cy="73"/>
            </a:xfrm>
            <a:custGeom>
              <a:rect b="b" l="l" r="r" t="t"/>
              <a:pathLst>
                <a:path extrusionOk="0" h="77" w="14">
                  <a:moveTo>
                    <a:pt x="4" y="2"/>
                  </a:moveTo>
                  <a:cubicBezTo>
                    <a:pt x="2" y="0"/>
                    <a:pt x="0" y="6"/>
                    <a:pt x="0" y="8"/>
                  </a:cubicBezTo>
                  <a:cubicBezTo>
                    <a:pt x="1" y="13"/>
                    <a:pt x="4" y="50"/>
                    <a:pt x="7" y="77"/>
                  </a:cubicBezTo>
                  <a:cubicBezTo>
                    <a:pt x="9" y="77"/>
                    <a:pt x="12" y="77"/>
                    <a:pt x="14" y="77"/>
                  </a:cubicBezTo>
                  <a:cubicBezTo>
                    <a:pt x="11" y="44"/>
                    <a:pt x="7" y="5"/>
                    <a:pt x="4" y="2"/>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5" name="Google Shape;375;p12"/>
            <p:cNvSpPr/>
            <p:nvPr/>
          </p:nvSpPr>
          <p:spPr>
            <a:xfrm>
              <a:off x="1240" y="1875"/>
              <a:ext cx="13" cy="70"/>
            </a:xfrm>
            <a:custGeom>
              <a:rect b="b" l="l" r="r" t="t"/>
              <a:pathLst>
                <a:path extrusionOk="0" h="74" w="13">
                  <a:moveTo>
                    <a:pt x="5" y="3"/>
                  </a:moveTo>
                  <a:cubicBezTo>
                    <a:pt x="3" y="0"/>
                    <a:pt x="0" y="7"/>
                    <a:pt x="0" y="9"/>
                  </a:cubicBezTo>
                  <a:cubicBezTo>
                    <a:pt x="1" y="14"/>
                    <a:pt x="5" y="48"/>
                    <a:pt x="7" y="74"/>
                  </a:cubicBezTo>
                  <a:cubicBezTo>
                    <a:pt x="9" y="74"/>
                    <a:pt x="11" y="73"/>
                    <a:pt x="13" y="73"/>
                  </a:cubicBezTo>
                  <a:cubicBezTo>
                    <a:pt x="10" y="42"/>
                    <a:pt x="6" y="7"/>
                    <a:pt x="5" y="3"/>
                  </a:cubicBez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6" name="Google Shape;376;p12"/>
            <p:cNvSpPr/>
            <p:nvPr/>
          </p:nvSpPr>
          <p:spPr>
            <a:xfrm>
              <a:off x="1179" y="1562"/>
              <a:ext cx="150" cy="324"/>
            </a:xfrm>
            <a:custGeom>
              <a:rect b="b" l="l" r="r" t="t"/>
              <a:pathLst>
                <a:path extrusionOk="0" h="340" w="157">
                  <a:moveTo>
                    <a:pt x="83" y="122"/>
                  </a:moveTo>
                  <a:cubicBezTo>
                    <a:pt x="77" y="109"/>
                    <a:pt x="69" y="94"/>
                    <a:pt x="62" y="82"/>
                  </a:cubicBezTo>
                  <a:cubicBezTo>
                    <a:pt x="58" y="75"/>
                    <a:pt x="3" y="2"/>
                    <a:pt x="2" y="0"/>
                  </a:cubicBezTo>
                  <a:cubicBezTo>
                    <a:pt x="1" y="3"/>
                    <a:pt x="1" y="6"/>
                    <a:pt x="0" y="10"/>
                  </a:cubicBezTo>
                  <a:cubicBezTo>
                    <a:pt x="28" y="27"/>
                    <a:pt x="64" y="103"/>
                    <a:pt x="67" y="110"/>
                  </a:cubicBezTo>
                  <a:cubicBezTo>
                    <a:pt x="88" y="154"/>
                    <a:pt x="101" y="195"/>
                    <a:pt x="109" y="236"/>
                  </a:cubicBezTo>
                  <a:cubicBezTo>
                    <a:pt x="107" y="236"/>
                    <a:pt x="97" y="240"/>
                    <a:pt x="89" y="249"/>
                  </a:cubicBezTo>
                  <a:cubicBezTo>
                    <a:pt x="72" y="266"/>
                    <a:pt x="66" y="287"/>
                    <a:pt x="64" y="309"/>
                  </a:cubicBezTo>
                  <a:cubicBezTo>
                    <a:pt x="64" y="313"/>
                    <a:pt x="64" y="318"/>
                    <a:pt x="63" y="322"/>
                  </a:cubicBezTo>
                  <a:cubicBezTo>
                    <a:pt x="63" y="326"/>
                    <a:pt x="63" y="329"/>
                    <a:pt x="63" y="333"/>
                  </a:cubicBezTo>
                  <a:cubicBezTo>
                    <a:pt x="64" y="334"/>
                    <a:pt x="64" y="337"/>
                    <a:pt x="65" y="338"/>
                  </a:cubicBezTo>
                  <a:cubicBezTo>
                    <a:pt x="67" y="340"/>
                    <a:pt x="69" y="338"/>
                    <a:pt x="70" y="335"/>
                  </a:cubicBezTo>
                  <a:cubicBezTo>
                    <a:pt x="71" y="332"/>
                    <a:pt x="70" y="327"/>
                    <a:pt x="70" y="324"/>
                  </a:cubicBezTo>
                  <a:cubicBezTo>
                    <a:pt x="70" y="316"/>
                    <a:pt x="71" y="309"/>
                    <a:pt x="72" y="302"/>
                  </a:cubicBezTo>
                  <a:cubicBezTo>
                    <a:pt x="74" y="290"/>
                    <a:pt x="82" y="264"/>
                    <a:pt x="100" y="250"/>
                  </a:cubicBezTo>
                  <a:cubicBezTo>
                    <a:pt x="110" y="244"/>
                    <a:pt x="123" y="242"/>
                    <a:pt x="131" y="248"/>
                  </a:cubicBezTo>
                  <a:cubicBezTo>
                    <a:pt x="145" y="258"/>
                    <a:pt x="151" y="290"/>
                    <a:pt x="151" y="296"/>
                  </a:cubicBezTo>
                  <a:cubicBezTo>
                    <a:pt x="152" y="297"/>
                    <a:pt x="152" y="299"/>
                    <a:pt x="152" y="300"/>
                  </a:cubicBezTo>
                  <a:cubicBezTo>
                    <a:pt x="152" y="302"/>
                    <a:pt x="152" y="303"/>
                    <a:pt x="153" y="304"/>
                  </a:cubicBezTo>
                  <a:cubicBezTo>
                    <a:pt x="153" y="305"/>
                    <a:pt x="155" y="306"/>
                    <a:pt x="156" y="305"/>
                  </a:cubicBezTo>
                  <a:cubicBezTo>
                    <a:pt x="156" y="304"/>
                    <a:pt x="156" y="301"/>
                    <a:pt x="156" y="300"/>
                  </a:cubicBezTo>
                  <a:cubicBezTo>
                    <a:pt x="157" y="295"/>
                    <a:pt x="156" y="291"/>
                    <a:pt x="155" y="286"/>
                  </a:cubicBezTo>
                  <a:cubicBezTo>
                    <a:pt x="154" y="276"/>
                    <a:pt x="151" y="265"/>
                    <a:pt x="146" y="256"/>
                  </a:cubicBezTo>
                  <a:cubicBezTo>
                    <a:pt x="142" y="248"/>
                    <a:pt x="137" y="242"/>
                    <a:pt x="130" y="238"/>
                  </a:cubicBezTo>
                  <a:cubicBezTo>
                    <a:pt x="126" y="236"/>
                    <a:pt x="123" y="236"/>
                    <a:pt x="119" y="235"/>
                  </a:cubicBezTo>
                  <a:cubicBezTo>
                    <a:pt x="119" y="235"/>
                    <a:pt x="118" y="231"/>
                    <a:pt x="118" y="231"/>
                  </a:cubicBezTo>
                  <a:cubicBezTo>
                    <a:pt x="116" y="218"/>
                    <a:pt x="113" y="206"/>
                    <a:pt x="109" y="194"/>
                  </a:cubicBezTo>
                  <a:cubicBezTo>
                    <a:pt x="102" y="168"/>
                    <a:pt x="92" y="146"/>
                    <a:pt x="83" y="122"/>
                  </a:cubicBezTo>
                  <a:close/>
                </a:path>
              </a:pathLst>
            </a:custGeom>
            <a:solidFill>
              <a:srgbClr val="1A1A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7" name="Google Shape;377;p12"/>
            <p:cNvSpPr/>
            <p:nvPr/>
          </p:nvSpPr>
          <p:spPr>
            <a:xfrm>
              <a:off x="1325" y="1842"/>
              <a:ext cx="7" cy="99"/>
            </a:xfrm>
            <a:custGeom>
              <a:rect b="b" l="l" r="r" t="t"/>
              <a:pathLst>
                <a:path extrusionOk="0" h="103" w="8">
                  <a:moveTo>
                    <a:pt x="6" y="21"/>
                  </a:moveTo>
                  <a:cubicBezTo>
                    <a:pt x="6" y="16"/>
                    <a:pt x="5" y="0"/>
                    <a:pt x="4" y="1"/>
                  </a:cubicBezTo>
                  <a:cubicBezTo>
                    <a:pt x="2" y="2"/>
                    <a:pt x="1" y="3"/>
                    <a:pt x="1" y="5"/>
                  </a:cubicBezTo>
                  <a:cubicBezTo>
                    <a:pt x="1" y="9"/>
                    <a:pt x="0" y="53"/>
                    <a:pt x="1" y="66"/>
                  </a:cubicBezTo>
                  <a:cubicBezTo>
                    <a:pt x="1" y="78"/>
                    <a:pt x="2" y="88"/>
                    <a:pt x="1" y="101"/>
                  </a:cubicBezTo>
                  <a:cubicBezTo>
                    <a:pt x="4" y="101"/>
                    <a:pt x="5" y="103"/>
                    <a:pt x="8" y="103"/>
                  </a:cubicBezTo>
                  <a:cubicBezTo>
                    <a:pt x="8" y="81"/>
                    <a:pt x="6" y="39"/>
                    <a:pt x="6" y="21"/>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8" name="Google Shape;378;p12"/>
            <p:cNvSpPr/>
            <p:nvPr/>
          </p:nvSpPr>
          <p:spPr>
            <a:xfrm>
              <a:off x="1325" y="1839"/>
              <a:ext cx="6" cy="103"/>
            </a:xfrm>
            <a:custGeom>
              <a:rect b="b" l="l" r="r" t="t"/>
              <a:pathLst>
                <a:path extrusionOk="0" h="108" w="6">
                  <a:moveTo>
                    <a:pt x="4" y="7"/>
                  </a:moveTo>
                  <a:cubicBezTo>
                    <a:pt x="4" y="6"/>
                    <a:pt x="4" y="5"/>
                    <a:pt x="4" y="4"/>
                  </a:cubicBezTo>
                  <a:cubicBezTo>
                    <a:pt x="4" y="2"/>
                    <a:pt x="3" y="0"/>
                    <a:pt x="1" y="1"/>
                  </a:cubicBezTo>
                  <a:cubicBezTo>
                    <a:pt x="0" y="2"/>
                    <a:pt x="0" y="4"/>
                    <a:pt x="0" y="5"/>
                  </a:cubicBezTo>
                  <a:cubicBezTo>
                    <a:pt x="0" y="7"/>
                    <a:pt x="0" y="13"/>
                    <a:pt x="0" y="13"/>
                  </a:cubicBezTo>
                  <a:cubicBezTo>
                    <a:pt x="1" y="15"/>
                    <a:pt x="1" y="16"/>
                    <a:pt x="1" y="17"/>
                  </a:cubicBezTo>
                  <a:cubicBezTo>
                    <a:pt x="1" y="19"/>
                    <a:pt x="1" y="22"/>
                    <a:pt x="1" y="25"/>
                  </a:cubicBezTo>
                  <a:cubicBezTo>
                    <a:pt x="1" y="33"/>
                    <a:pt x="1" y="41"/>
                    <a:pt x="1" y="49"/>
                  </a:cubicBezTo>
                  <a:cubicBezTo>
                    <a:pt x="1" y="57"/>
                    <a:pt x="1" y="64"/>
                    <a:pt x="1" y="71"/>
                  </a:cubicBezTo>
                  <a:cubicBezTo>
                    <a:pt x="1" y="71"/>
                    <a:pt x="1" y="72"/>
                    <a:pt x="1" y="72"/>
                  </a:cubicBezTo>
                  <a:cubicBezTo>
                    <a:pt x="1" y="84"/>
                    <a:pt x="2" y="94"/>
                    <a:pt x="1" y="106"/>
                  </a:cubicBezTo>
                  <a:cubicBezTo>
                    <a:pt x="3" y="106"/>
                    <a:pt x="4" y="108"/>
                    <a:pt x="6" y="108"/>
                  </a:cubicBezTo>
                  <a:cubicBezTo>
                    <a:pt x="6" y="77"/>
                    <a:pt x="5" y="8"/>
                    <a:pt x="4" y="7"/>
                  </a:cubicBez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79" name="Google Shape;379;p12"/>
            <p:cNvSpPr/>
            <p:nvPr/>
          </p:nvSpPr>
          <p:spPr>
            <a:xfrm>
              <a:off x="1179" y="1560"/>
              <a:ext cx="152" cy="327"/>
            </a:xfrm>
            <a:custGeom>
              <a:rect b="b" l="l" r="r" t="t"/>
              <a:pathLst>
                <a:path extrusionOk="0" h="343" w="159">
                  <a:moveTo>
                    <a:pt x="153" y="274"/>
                  </a:moveTo>
                  <a:cubicBezTo>
                    <a:pt x="145" y="241"/>
                    <a:pt x="124" y="239"/>
                    <a:pt x="119" y="238"/>
                  </a:cubicBezTo>
                  <a:cubicBezTo>
                    <a:pt x="119" y="238"/>
                    <a:pt x="119" y="234"/>
                    <a:pt x="119" y="234"/>
                  </a:cubicBezTo>
                  <a:cubicBezTo>
                    <a:pt x="117" y="221"/>
                    <a:pt x="114" y="209"/>
                    <a:pt x="110" y="197"/>
                  </a:cubicBezTo>
                  <a:cubicBezTo>
                    <a:pt x="102" y="169"/>
                    <a:pt x="93" y="142"/>
                    <a:pt x="81" y="116"/>
                  </a:cubicBezTo>
                  <a:cubicBezTo>
                    <a:pt x="74" y="103"/>
                    <a:pt x="67" y="89"/>
                    <a:pt x="60" y="76"/>
                  </a:cubicBezTo>
                  <a:cubicBezTo>
                    <a:pt x="51" y="60"/>
                    <a:pt x="29" y="15"/>
                    <a:pt x="2" y="0"/>
                  </a:cubicBezTo>
                  <a:cubicBezTo>
                    <a:pt x="2" y="1"/>
                    <a:pt x="0" y="10"/>
                    <a:pt x="0" y="10"/>
                  </a:cubicBezTo>
                  <a:cubicBezTo>
                    <a:pt x="2" y="11"/>
                    <a:pt x="4" y="13"/>
                    <a:pt x="6" y="15"/>
                  </a:cubicBezTo>
                  <a:cubicBezTo>
                    <a:pt x="9" y="18"/>
                    <a:pt x="12" y="21"/>
                    <a:pt x="14" y="24"/>
                  </a:cubicBezTo>
                  <a:cubicBezTo>
                    <a:pt x="19" y="29"/>
                    <a:pt x="24" y="35"/>
                    <a:pt x="28" y="41"/>
                  </a:cubicBezTo>
                  <a:cubicBezTo>
                    <a:pt x="34" y="51"/>
                    <a:pt x="41" y="61"/>
                    <a:pt x="46" y="71"/>
                  </a:cubicBezTo>
                  <a:cubicBezTo>
                    <a:pt x="55" y="86"/>
                    <a:pt x="63" y="102"/>
                    <a:pt x="71" y="117"/>
                  </a:cubicBezTo>
                  <a:cubicBezTo>
                    <a:pt x="101" y="179"/>
                    <a:pt x="108" y="237"/>
                    <a:pt x="109" y="239"/>
                  </a:cubicBezTo>
                  <a:cubicBezTo>
                    <a:pt x="107" y="239"/>
                    <a:pt x="100" y="242"/>
                    <a:pt x="91" y="250"/>
                  </a:cubicBezTo>
                  <a:cubicBezTo>
                    <a:pt x="84" y="257"/>
                    <a:pt x="78" y="266"/>
                    <a:pt x="74" y="274"/>
                  </a:cubicBezTo>
                  <a:cubicBezTo>
                    <a:pt x="69" y="285"/>
                    <a:pt x="66" y="297"/>
                    <a:pt x="65" y="309"/>
                  </a:cubicBezTo>
                  <a:cubicBezTo>
                    <a:pt x="64" y="315"/>
                    <a:pt x="64" y="322"/>
                    <a:pt x="64" y="328"/>
                  </a:cubicBezTo>
                  <a:cubicBezTo>
                    <a:pt x="64" y="332"/>
                    <a:pt x="63" y="338"/>
                    <a:pt x="64" y="341"/>
                  </a:cubicBezTo>
                  <a:cubicBezTo>
                    <a:pt x="66" y="343"/>
                    <a:pt x="68" y="343"/>
                    <a:pt x="70" y="340"/>
                  </a:cubicBezTo>
                  <a:cubicBezTo>
                    <a:pt x="71" y="337"/>
                    <a:pt x="70" y="331"/>
                    <a:pt x="70" y="328"/>
                  </a:cubicBezTo>
                  <a:cubicBezTo>
                    <a:pt x="70" y="323"/>
                    <a:pt x="70" y="318"/>
                    <a:pt x="71" y="313"/>
                  </a:cubicBezTo>
                  <a:cubicBezTo>
                    <a:pt x="77" y="266"/>
                    <a:pt x="96" y="254"/>
                    <a:pt x="101" y="251"/>
                  </a:cubicBezTo>
                  <a:cubicBezTo>
                    <a:pt x="104" y="249"/>
                    <a:pt x="108" y="247"/>
                    <a:pt x="111" y="247"/>
                  </a:cubicBezTo>
                  <a:cubicBezTo>
                    <a:pt x="119" y="245"/>
                    <a:pt x="126" y="245"/>
                    <a:pt x="133" y="250"/>
                  </a:cubicBezTo>
                  <a:cubicBezTo>
                    <a:pt x="148" y="261"/>
                    <a:pt x="150" y="288"/>
                    <a:pt x="152" y="297"/>
                  </a:cubicBezTo>
                  <a:cubicBezTo>
                    <a:pt x="152" y="300"/>
                    <a:pt x="152" y="302"/>
                    <a:pt x="152" y="304"/>
                  </a:cubicBezTo>
                  <a:cubicBezTo>
                    <a:pt x="153" y="306"/>
                    <a:pt x="153" y="308"/>
                    <a:pt x="155" y="308"/>
                  </a:cubicBezTo>
                  <a:cubicBezTo>
                    <a:pt x="156" y="308"/>
                    <a:pt x="158" y="308"/>
                    <a:pt x="158" y="306"/>
                  </a:cubicBezTo>
                  <a:cubicBezTo>
                    <a:pt x="159" y="304"/>
                    <a:pt x="158" y="300"/>
                    <a:pt x="158" y="298"/>
                  </a:cubicBezTo>
                  <a:cubicBezTo>
                    <a:pt x="157" y="295"/>
                    <a:pt x="157" y="293"/>
                    <a:pt x="157" y="290"/>
                  </a:cubicBezTo>
                  <a:cubicBezTo>
                    <a:pt x="156" y="285"/>
                    <a:pt x="155" y="279"/>
                    <a:pt x="153" y="274"/>
                  </a:cubicBez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80" name="Google Shape;380;p12"/>
            <p:cNvSpPr/>
            <p:nvPr/>
          </p:nvSpPr>
          <p:spPr>
            <a:xfrm>
              <a:off x="959" y="1550"/>
              <a:ext cx="96" cy="325"/>
            </a:xfrm>
            <a:custGeom>
              <a:rect b="b" l="l" r="r" t="t"/>
              <a:pathLst>
                <a:path extrusionOk="0" h="340" w="101">
                  <a:moveTo>
                    <a:pt x="17" y="46"/>
                  </a:moveTo>
                  <a:cubicBezTo>
                    <a:pt x="17" y="81"/>
                    <a:pt x="89" y="310"/>
                    <a:pt x="98" y="333"/>
                  </a:cubicBezTo>
                  <a:cubicBezTo>
                    <a:pt x="101" y="340"/>
                    <a:pt x="83" y="336"/>
                    <a:pt x="82" y="334"/>
                  </a:cubicBezTo>
                  <a:cubicBezTo>
                    <a:pt x="78" y="324"/>
                    <a:pt x="4" y="74"/>
                    <a:pt x="5" y="53"/>
                  </a:cubicBezTo>
                  <a:cubicBezTo>
                    <a:pt x="5" y="49"/>
                    <a:pt x="0" y="22"/>
                    <a:pt x="16" y="7"/>
                  </a:cubicBezTo>
                  <a:cubicBezTo>
                    <a:pt x="25" y="0"/>
                    <a:pt x="32" y="0"/>
                    <a:pt x="33" y="0"/>
                  </a:cubicBezTo>
                  <a:cubicBezTo>
                    <a:pt x="32" y="2"/>
                    <a:pt x="30" y="7"/>
                    <a:pt x="28" y="9"/>
                  </a:cubicBezTo>
                  <a:cubicBezTo>
                    <a:pt x="27" y="11"/>
                    <a:pt x="17" y="15"/>
                    <a:pt x="17" y="46"/>
                  </a:cubicBezTo>
                  <a:close/>
                </a:path>
              </a:pathLst>
            </a:custGeom>
            <a:solidFill>
              <a:srgbClr val="1A1A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81" name="Google Shape;381;p12"/>
            <p:cNvSpPr/>
            <p:nvPr/>
          </p:nvSpPr>
          <p:spPr>
            <a:xfrm>
              <a:off x="960" y="1550"/>
              <a:ext cx="105" cy="348"/>
            </a:xfrm>
            <a:custGeom>
              <a:rect b="b" l="l" r="r" t="t"/>
              <a:pathLst>
                <a:path extrusionOk="0" h="364" w="110">
                  <a:moveTo>
                    <a:pt x="48" y="176"/>
                  </a:moveTo>
                  <a:cubicBezTo>
                    <a:pt x="59" y="212"/>
                    <a:pt x="96" y="338"/>
                    <a:pt x="110" y="361"/>
                  </a:cubicBezTo>
                  <a:cubicBezTo>
                    <a:pt x="105" y="363"/>
                    <a:pt x="99" y="363"/>
                    <a:pt x="94" y="364"/>
                  </a:cubicBezTo>
                  <a:cubicBezTo>
                    <a:pt x="82" y="345"/>
                    <a:pt x="27" y="145"/>
                    <a:pt x="24" y="134"/>
                  </a:cubicBezTo>
                  <a:cubicBezTo>
                    <a:pt x="23" y="132"/>
                    <a:pt x="23" y="129"/>
                    <a:pt x="22" y="127"/>
                  </a:cubicBezTo>
                  <a:cubicBezTo>
                    <a:pt x="18" y="112"/>
                    <a:pt x="14" y="98"/>
                    <a:pt x="11" y="83"/>
                  </a:cubicBezTo>
                  <a:cubicBezTo>
                    <a:pt x="6" y="62"/>
                    <a:pt x="0" y="41"/>
                    <a:pt x="9" y="20"/>
                  </a:cubicBezTo>
                  <a:cubicBezTo>
                    <a:pt x="11" y="14"/>
                    <a:pt x="16" y="7"/>
                    <a:pt x="22" y="4"/>
                  </a:cubicBezTo>
                  <a:cubicBezTo>
                    <a:pt x="23" y="3"/>
                    <a:pt x="33" y="0"/>
                    <a:pt x="30" y="2"/>
                  </a:cubicBezTo>
                  <a:cubicBezTo>
                    <a:pt x="29" y="4"/>
                    <a:pt x="23" y="11"/>
                    <a:pt x="20" y="20"/>
                  </a:cubicBezTo>
                  <a:cubicBezTo>
                    <a:pt x="12" y="42"/>
                    <a:pt x="20" y="66"/>
                    <a:pt x="25" y="88"/>
                  </a:cubicBezTo>
                  <a:cubicBezTo>
                    <a:pt x="31" y="117"/>
                    <a:pt x="39" y="147"/>
                    <a:pt x="48" y="176"/>
                  </a:cubicBez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82" name="Google Shape;382;p12"/>
            <p:cNvSpPr/>
            <p:nvPr/>
          </p:nvSpPr>
          <p:spPr>
            <a:xfrm>
              <a:off x="1018" y="1857"/>
              <a:ext cx="74" cy="75"/>
            </a:xfrm>
            <a:custGeom>
              <a:rect b="b" l="l" r="r" t="t"/>
              <a:pathLst>
                <a:path extrusionOk="0" h="79" w="78">
                  <a:moveTo>
                    <a:pt x="70" y="23"/>
                  </a:moveTo>
                  <a:cubicBezTo>
                    <a:pt x="61" y="8"/>
                    <a:pt x="39" y="0"/>
                    <a:pt x="22" y="9"/>
                  </a:cubicBezTo>
                  <a:cubicBezTo>
                    <a:pt x="6" y="18"/>
                    <a:pt x="0" y="41"/>
                    <a:pt x="9" y="57"/>
                  </a:cubicBezTo>
                  <a:cubicBezTo>
                    <a:pt x="17" y="73"/>
                    <a:pt x="40" y="79"/>
                    <a:pt x="56" y="69"/>
                  </a:cubicBezTo>
                  <a:cubicBezTo>
                    <a:pt x="73" y="60"/>
                    <a:pt x="78" y="39"/>
                    <a:pt x="70" y="23"/>
                  </a:cubicBez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3"/>
          <p:cNvSpPr/>
          <p:nvPr/>
        </p:nvSpPr>
        <p:spPr>
          <a:xfrm>
            <a:off x="571500" y="2000250"/>
            <a:ext cx="8143875" cy="4214813"/>
          </a:xfrm>
          <a:prstGeom prst="rect">
            <a:avLst/>
          </a:prstGeom>
          <a:solidFill>
            <a:schemeClr val="lt1"/>
          </a:solid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accent2"/>
              </a:buClr>
              <a:buSzPts val="1800"/>
              <a:buFont typeface="Arial"/>
              <a:buChar char="•"/>
            </a:pPr>
            <a:r>
              <a:rPr lang="en-US" sz="1800">
                <a:solidFill>
                  <a:schemeClr val="lt2"/>
                </a:solidFill>
                <a:latin typeface="Arial"/>
                <a:ea typeface="Arial"/>
                <a:cs typeface="Arial"/>
                <a:sym typeface="Arial"/>
              </a:rPr>
              <a:t> Partner with other chronic disease networks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Evolve the role of the Memory Disorder Clinic</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Co-locate CCAC case-managers with community partners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Enhanced partnerships between CCAC / CSS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Optimise the role of rural Geriatric Assessors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Promote dementia sensitive acute hospital care</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Enhanced role for pharmacy in screening &amp; med. review</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Improved education &amp; training for professionals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Assess supports for PWD in Retirement Homes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Develop dementia-specific housing choices</a:t>
            </a:r>
            <a:endParaRPr/>
          </a:p>
          <a:p>
            <a:pPr indent="-171450" lvl="0" marL="171450" marR="0" rtl="0" algn="l">
              <a:spcBef>
                <a:spcPts val="600"/>
              </a:spcBef>
              <a:spcAft>
                <a:spcPts val="0"/>
              </a:spcAft>
              <a:buClr>
                <a:schemeClr val="accent2"/>
              </a:buClr>
              <a:buSzPts val="1800"/>
              <a:buFont typeface="Arial"/>
              <a:buChar char="•"/>
            </a:pPr>
            <a:r>
              <a:rPr lang="en-US" sz="1800">
                <a:solidFill>
                  <a:schemeClr val="lt2"/>
                </a:solidFill>
                <a:latin typeface="Arial"/>
                <a:ea typeface="Arial"/>
                <a:cs typeface="Arial"/>
                <a:sym typeface="Arial"/>
              </a:rPr>
              <a:t>Align with seniors mental health &amp; BSO.</a:t>
            </a:r>
            <a:endParaRPr/>
          </a:p>
          <a:p>
            <a:pPr indent="0" lvl="0" marL="0" marR="0" rtl="0" algn="l">
              <a:spcBef>
                <a:spcPts val="6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
        <p:nvSpPr>
          <p:cNvPr id="389" name="Google Shape;389;p13"/>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Towards an Integrated Model </a:t>
            </a:r>
            <a:r>
              <a:rPr i="1" lang="en-US" sz="2000"/>
              <a:t>(Dementia Care)</a:t>
            </a:r>
            <a:endParaRPr/>
          </a:p>
        </p:txBody>
      </p:sp>
      <p:graphicFrame>
        <p:nvGraphicFramePr>
          <p:cNvPr id="390" name="Google Shape;390;p13"/>
          <p:cNvGraphicFramePr/>
          <p:nvPr/>
        </p:nvGraphicFramePr>
        <p:xfrm>
          <a:off x="581025" y="2000250"/>
          <a:ext cx="3000000" cy="3000000"/>
        </p:xfrm>
        <a:graphic>
          <a:graphicData uri="http://schemas.openxmlformats.org/drawingml/2006/table">
            <a:tbl>
              <a:tblPr>
                <a:noFill/>
                <a:tableStyleId>{9A549AD6-7788-498A-A0D5-0549771D7FC3}</a:tableStyleId>
              </a:tblPr>
              <a:tblGrid>
                <a:gridCol w="3221050"/>
                <a:gridCol w="4779950"/>
              </a:tblGrid>
              <a:tr h="555675">
                <a:tc>
                  <a:txBody>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Strategy </a:t>
                      </a:r>
                      <a:endParaRPr b="1" i="0" sz="1800" u="none" cap="none" strike="noStrike">
                        <a:solidFill>
                          <a:schemeClr val="lt1"/>
                        </a:solidFill>
                        <a:latin typeface="Arial"/>
                        <a:ea typeface="Arial"/>
                        <a:cs typeface="Arial"/>
                        <a:sym typeface="Arial"/>
                      </a:endParaRPr>
                    </a:p>
                  </a:txBody>
                  <a:tcPr marT="45725" marB="45725" marR="91450" marL="91450" anchor="ctr" anchorCtr="1">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Outcome</a:t>
                      </a:r>
                      <a:endParaRPr b="1" i="0" sz="1800" u="none" cap="none" strike="noStrike">
                        <a:solidFill>
                          <a:schemeClr val="lt1"/>
                        </a:solidFill>
                        <a:latin typeface="Arial"/>
                        <a:ea typeface="Arial"/>
                        <a:cs typeface="Arial"/>
                        <a:sym typeface="Arial"/>
                      </a:endParaRPr>
                    </a:p>
                  </a:txBody>
                  <a:tcPr marT="45725" marB="45725" marR="91450" marL="91450" anchor="ctr" anchorCtr="1">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r h="533450">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Public Awareness</a:t>
                      </a:r>
                      <a:endParaRPr b="0" i="0" sz="1400" u="none" cap="none" strike="noStrike">
                        <a:solidFill>
                          <a:srgbClr val="071726"/>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Improved awareness &amp;  community support</a:t>
                      </a:r>
                      <a:endParaRPr b="0" i="0" sz="1400" u="none" cap="none" strike="noStrike">
                        <a:solidFill>
                          <a:srgbClr val="071726"/>
                        </a:solidFill>
                        <a:latin typeface="Arial"/>
                        <a:ea typeface="Arial"/>
                        <a:cs typeface="Arial"/>
                        <a:sym typeface="Arial"/>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r>
              <a:tr h="468350">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Detection &amp; diagnosis</a:t>
                      </a:r>
                      <a:endParaRPr b="0" i="0" sz="1400" u="none" cap="none" strike="noStrike">
                        <a:solidFill>
                          <a:srgbClr val="071726"/>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7E8EC"/>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Earlier detection &amp; diagnosis of Persons with Dementia</a:t>
                      </a:r>
                      <a:endParaRPr b="0" i="0" sz="1400" u="none" cap="none" strike="noStrike">
                        <a:solidFill>
                          <a:srgbClr val="071726"/>
                        </a:solidFill>
                        <a:latin typeface="Arial"/>
                        <a:ea typeface="Arial"/>
                        <a:cs typeface="Arial"/>
                        <a:sym typeface="Arial"/>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7E8EC"/>
                    </a:solidFill>
                  </a:tcPr>
                </a:tc>
              </a:tr>
              <a:tr h="750950">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Self-management &amp; </a:t>
                      </a:r>
                      <a:br>
                        <a:rPr b="0" i="0" lang="en-US" sz="1400" u="none" cap="none" strike="noStrike">
                          <a:solidFill>
                            <a:srgbClr val="071726"/>
                          </a:solidFill>
                          <a:latin typeface="Arial"/>
                          <a:ea typeface="Arial"/>
                          <a:cs typeface="Arial"/>
                          <a:sym typeface="Arial"/>
                        </a:rPr>
                      </a:br>
                      <a:r>
                        <a:rPr b="0" i="0" lang="en-US" sz="1400" u="none" cap="none" strike="noStrike">
                          <a:solidFill>
                            <a:srgbClr val="071726"/>
                          </a:solidFill>
                          <a:latin typeface="Arial"/>
                          <a:ea typeface="Arial"/>
                          <a:cs typeface="Arial"/>
                          <a:sym typeface="Arial"/>
                        </a:rPr>
                        <a:t>Caregiver Support</a:t>
                      </a:r>
                      <a:endParaRPr b="0" i="0" sz="1400" u="none" cap="none" strike="noStrike">
                        <a:solidFill>
                          <a:srgbClr val="071726"/>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Promotion of activities &amp; attitudes to ‘live well’ with dementia.</a:t>
                      </a:r>
                      <a:endParaRPr b="0" i="0" sz="1400" u="none" cap="none" strike="noStrike">
                        <a:solidFill>
                          <a:srgbClr val="071726"/>
                        </a:solidFill>
                        <a:latin typeface="Arial"/>
                        <a:ea typeface="Arial"/>
                        <a:cs typeface="Arial"/>
                        <a:sym typeface="Arial"/>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r>
              <a:tr h="731575">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System Navigation</a:t>
                      </a:r>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7E8EC"/>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Persons with Dementia &amp; caregivers know what to expect and where to find it.</a:t>
                      </a:r>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7E8EC"/>
                    </a:solidFill>
                  </a:tcPr>
                </a:tc>
              </a:tr>
              <a:tr h="560425">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Coordinated Pathways </a:t>
                      </a:r>
                      <a:br>
                        <a:rPr b="0" i="0" lang="en-US" sz="1400" u="none" cap="none" strike="noStrike">
                          <a:solidFill>
                            <a:srgbClr val="071726"/>
                          </a:solidFill>
                          <a:latin typeface="Arial"/>
                          <a:ea typeface="Arial"/>
                          <a:cs typeface="Arial"/>
                          <a:sym typeface="Arial"/>
                        </a:rPr>
                      </a:br>
                      <a:r>
                        <a:rPr b="0" i="0" lang="en-US" sz="1400" u="none" cap="none" strike="noStrike">
                          <a:solidFill>
                            <a:srgbClr val="071726"/>
                          </a:solidFill>
                          <a:latin typeface="Arial"/>
                          <a:ea typeface="Arial"/>
                          <a:cs typeface="Arial"/>
                          <a:sym typeface="Arial"/>
                        </a:rPr>
                        <a:t>of Support </a:t>
                      </a:r>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Prevent &amp; manage the complications of dementia, by providing  choices that matter.</a:t>
                      </a:r>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CBCED7"/>
                    </a:solidFill>
                  </a:tcPr>
                </a:tc>
              </a:tr>
              <a:tr h="560425">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System Integration</a:t>
                      </a:r>
                      <a:endParaRPr/>
                    </a:p>
                  </a:txBody>
                  <a:tcPr marT="45725" marB="45725" marR="91450" marL="91450" anchor="ctr">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8EC"/>
                    </a:solidFill>
                  </a:tcPr>
                </a:tc>
                <a:tc>
                  <a:txBody>
                    <a:bodyPr/>
                    <a:lstStyle/>
                    <a:p>
                      <a:pPr indent="0" lvl="0" marL="0" marR="0" rtl="0" algn="l">
                        <a:lnSpc>
                          <a:spcPct val="100000"/>
                        </a:lnSpc>
                        <a:spcBef>
                          <a:spcPts val="0"/>
                        </a:spcBef>
                        <a:spcAft>
                          <a:spcPts val="0"/>
                        </a:spcAft>
                        <a:buClr>
                          <a:srgbClr val="071726"/>
                        </a:buClr>
                        <a:buSzPts val="1400"/>
                        <a:buFont typeface="Arial"/>
                        <a:buNone/>
                      </a:pPr>
                      <a:r>
                        <a:rPr b="0" i="0" lang="en-US" sz="1400" u="none" cap="none" strike="noStrike">
                          <a:solidFill>
                            <a:srgbClr val="071726"/>
                          </a:solidFill>
                          <a:latin typeface="Arial"/>
                          <a:ea typeface="Arial"/>
                          <a:cs typeface="Arial"/>
                          <a:sym typeface="Arial"/>
                        </a:rPr>
                        <a:t>Enable a system of support that is tailored &amp; targeted to their changing needs.</a:t>
                      </a:r>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E8EC"/>
                    </a:solidFill>
                  </a:tcPr>
                </a:tc>
              </a:tr>
            </a:tbl>
          </a:graphicData>
        </a:graphic>
      </p:graphicFrame>
      <p:sp>
        <p:nvSpPr>
          <p:cNvPr id="391" name="Google Shape;391;p13"/>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92" name="Google Shape;392;p13"/>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0"/>
                                        </p:tgtEl>
                                      </p:cBhvr>
                                    </p:animEffect>
                                    <p:set>
                                      <p:cBhvr>
                                        <p:cTn dur="1" fill="hold">
                                          <p:stCondLst>
                                            <p:cond delay="500"/>
                                          </p:stCondLst>
                                        </p:cTn>
                                        <p:tgtEl>
                                          <p:spTgt spid="3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14"/>
          <p:cNvGrpSpPr/>
          <p:nvPr/>
        </p:nvGrpSpPr>
        <p:grpSpPr>
          <a:xfrm>
            <a:off x="528638" y="2719388"/>
            <a:ext cx="2747962" cy="2786062"/>
            <a:chOff x="4467225" y="1928802"/>
            <a:chExt cx="1643074" cy="4000528"/>
          </a:xfrm>
        </p:grpSpPr>
        <p:sp>
          <p:nvSpPr>
            <p:cNvPr id="399" name="Google Shape;399;p14"/>
            <p:cNvSpPr/>
            <p:nvPr/>
          </p:nvSpPr>
          <p:spPr>
            <a:xfrm>
              <a:off x="4467225" y="1928802"/>
              <a:ext cx="1643074" cy="4000528"/>
            </a:xfrm>
            <a:prstGeom prst="rightArrow">
              <a:avLst>
                <a:gd fmla="val 50000" name="adj1"/>
                <a:gd fmla="val 39565"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0" name="Google Shape;400;p14"/>
            <p:cNvSpPr/>
            <p:nvPr/>
          </p:nvSpPr>
          <p:spPr>
            <a:xfrm>
              <a:off x="4619625" y="2833684"/>
              <a:ext cx="1357322" cy="2214578"/>
            </a:xfrm>
            <a:prstGeom prst="rightArrow">
              <a:avLst>
                <a:gd fmla="val 99889" name="adj1"/>
                <a:gd fmla="val 19125" name="adj2"/>
              </a:avLst>
            </a:prstGeom>
            <a:solidFill>
              <a:schemeClr val="accent1"/>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01" name="Google Shape;401;p14"/>
          <p:cNvGrpSpPr/>
          <p:nvPr/>
        </p:nvGrpSpPr>
        <p:grpSpPr>
          <a:xfrm>
            <a:off x="3414713" y="2719388"/>
            <a:ext cx="2747962" cy="2786062"/>
            <a:chOff x="4467224" y="1928802"/>
            <a:chExt cx="1643074" cy="4000528"/>
          </a:xfrm>
        </p:grpSpPr>
        <p:sp>
          <p:nvSpPr>
            <p:cNvPr id="402" name="Google Shape;402;p14"/>
            <p:cNvSpPr/>
            <p:nvPr/>
          </p:nvSpPr>
          <p:spPr>
            <a:xfrm>
              <a:off x="4467224" y="1928802"/>
              <a:ext cx="1643074" cy="4000528"/>
            </a:xfrm>
            <a:prstGeom prst="rightArrow">
              <a:avLst>
                <a:gd fmla="val 50000" name="adj1"/>
                <a:gd fmla="val 39565"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3" name="Google Shape;403;p14"/>
            <p:cNvSpPr/>
            <p:nvPr/>
          </p:nvSpPr>
          <p:spPr>
            <a:xfrm>
              <a:off x="4619625" y="2833684"/>
              <a:ext cx="1357322" cy="2214578"/>
            </a:xfrm>
            <a:prstGeom prst="rightArrow">
              <a:avLst>
                <a:gd fmla="val 99889" name="adj1"/>
                <a:gd fmla="val 19125" name="adj2"/>
              </a:avLst>
            </a:prstGeom>
            <a:solidFill>
              <a:schemeClr val="accent1"/>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404" name="Google Shape;404;p14"/>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Towards an Integrated Model </a:t>
            </a:r>
            <a:r>
              <a:rPr i="1" lang="en-US" sz="2000"/>
              <a:t>(Dementia Care)</a:t>
            </a:r>
            <a:endParaRPr/>
          </a:p>
        </p:txBody>
      </p:sp>
      <p:grpSp>
        <p:nvGrpSpPr>
          <p:cNvPr id="405" name="Google Shape;405;p14"/>
          <p:cNvGrpSpPr/>
          <p:nvPr/>
        </p:nvGrpSpPr>
        <p:grpSpPr>
          <a:xfrm>
            <a:off x="3187700" y="1876425"/>
            <a:ext cx="2689225" cy="4271963"/>
            <a:chOff x="3158514" y="1800214"/>
            <a:chExt cx="2689845" cy="4271992"/>
          </a:xfrm>
        </p:grpSpPr>
        <p:sp>
          <p:nvSpPr>
            <p:cNvPr id="406" name="Google Shape;406;p14"/>
            <p:cNvSpPr/>
            <p:nvPr/>
          </p:nvSpPr>
          <p:spPr>
            <a:xfrm>
              <a:off x="3361761" y="1800214"/>
              <a:ext cx="2357982" cy="4271992"/>
            </a:xfrm>
            <a:prstGeom prst="roundRect">
              <a:avLst>
                <a:gd fmla="val 5173" name="adj"/>
              </a:avLst>
            </a:pr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07" name="Google Shape;407;p14"/>
            <p:cNvSpPr/>
            <p:nvPr/>
          </p:nvSpPr>
          <p:spPr>
            <a:xfrm>
              <a:off x="3158514" y="1962140"/>
              <a:ext cx="2689845" cy="571504"/>
            </a:xfrm>
            <a:prstGeom prst="roundRect">
              <a:avLst>
                <a:gd fmla="val 22153" name="adj"/>
              </a:avLst>
            </a:prstGeom>
            <a:solidFill>
              <a:schemeClr val="lt1">
                <a:alpha val="5058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08" name="Google Shape;408;p14"/>
          <p:cNvGrpSpPr/>
          <p:nvPr/>
        </p:nvGrpSpPr>
        <p:grpSpPr>
          <a:xfrm>
            <a:off x="6069013" y="1876425"/>
            <a:ext cx="2689225" cy="4271963"/>
            <a:chOff x="6087472" y="1800214"/>
            <a:chExt cx="2689845" cy="4271992"/>
          </a:xfrm>
        </p:grpSpPr>
        <p:sp>
          <p:nvSpPr>
            <p:cNvPr id="409" name="Google Shape;409;p14"/>
            <p:cNvSpPr/>
            <p:nvPr/>
          </p:nvSpPr>
          <p:spPr>
            <a:xfrm>
              <a:off x="6290719" y="1800214"/>
              <a:ext cx="2357981" cy="4271992"/>
            </a:xfrm>
            <a:prstGeom prst="roundRect">
              <a:avLst>
                <a:gd fmla="val 5173" name="adj"/>
              </a:avLst>
            </a:pr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10" name="Google Shape;410;p14"/>
            <p:cNvSpPr/>
            <p:nvPr/>
          </p:nvSpPr>
          <p:spPr>
            <a:xfrm>
              <a:off x="6087472" y="1962140"/>
              <a:ext cx="2689845" cy="571504"/>
            </a:xfrm>
            <a:prstGeom prst="roundRect">
              <a:avLst>
                <a:gd fmla="val 22153" name="adj"/>
              </a:avLst>
            </a:prstGeom>
            <a:solidFill>
              <a:schemeClr val="lt1">
                <a:alpha val="5058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11" name="Google Shape;411;p14"/>
          <p:cNvGrpSpPr/>
          <p:nvPr/>
        </p:nvGrpSpPr>
        <p:grpSpPr>
          <a:xfrm>
            <a:off x="306388" y="1876425"/>
            <a:ext cx="2690812" cy="4271963"/>
            <a:chOff x="325793" y="1800214"/>
            <a:chExt cx="2689845" cy="4271992"/>
          </a:xfrm>
        </p:grpSpPr>
        <p:sp>
          <p:nvSpPr>
            <p:cNvPr id="412" name="Google Shape;412;p14"/>
            <p:cNvSpPr/>
            <p:nvPr/>
          </p:nvSpPr>
          <p:spPr>
            <a:xfrm>
              <a:off x="528920" y="1800214"/>
              <a:ext cx="2358177" cy="4271992"/>
            </a:xfrm>
            <a:prstGeom prst="roundRect">
              <a:avLst>
                <a:gd fmla="val 5173" name="adj"/>
              </a:avLst>
            </a:prstGeom>
            <a:solidFill>
              <a:srgbClr val="E5E5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13" name="Google Shape;413;p14"/>
            <p:cNvSpPr/>
            <p:nvPr/>
          </p:nvSpPr>
          <p:spPr>
            <a:xfrm>
              <a:off x="325793" y="1962140"/>
              <a:ext cx="2689845" cy="571504"/>
            </a:xfrm>
            <a:prstGeom prst="roundRect">
              <a:avLst>
                <a:gd fmla="val 22153" name="adj"/>
              </a:avLst>
            </a:prstGeom>
            <a:solidFill>
              <a:schemeClr val="lt1">
                <a:alpha val="50588"/>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414" name="Google Shape;414;p14"/>
          <p:cNvSpPr/>
          <p:nvPr/>
        </p:nvSpPr>
        <p:spPr>
          <a:xfrm>
            <a:off x="509588" y="2162175"/>
            <a:ext cx="2357437" cy="307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400"/>
              <a:buFont typeface="Arial"/>
              <a:buNone/>
            </a:pPr>
            <a:r>
              <a:rPr b="1" lang="en-US" sz="1400">
                <a:solidFill>
                  <a:schemeClr val="accent2"/>
                </a:solidFill>
                <a:latin typeface="Arial"/>
                <a:ea typeface="Arial"/>
                <a:cs typeface="Arial"/>
                <a:sym typeface="Arial"/>
              </a:rPr>
              <a:t>Chronic Disease Mgmt</a:t>
            </a:r>
            <a:endParaRPr b="1" sz="1400">
              <a:solidFill>
                <a:schemeClr val="accent2"/>
              </a:solidFill>
              <a:latin typeface="Arial"/>
              <a:ea typeface="Arial"/>
              <a:cs typeface="Arial"/>
              <a:sym typeface="Arial"/>
            </a:endParaRPr>
          </a:p>
        </p:txBody>
      </p:sp>
      <p:sp>
        <p:nvSpPr>
          <p:cNvPr id="415" name="Google Shape;415;p14"/>
          <p:cNvSpPr/>
          <p:nvPr/>
        </p:nvSpPr>
        <p:spPr>
          <a:xfrm>
            <a:off x="3386138" y="2162175"/>
            <a:ext cx="2357437" cy="307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400"/>
              <a:buFont typeface="Arial"/>
              <a:buNone/>
            </a:pPr>
            <a:r>
              <a:rPr b="1" lang="en-US" sz="1400">
                <a:solidFill>
                  <a:schemeClr val="accent2"/>
                </a:solidFill>
                <a:latin typeface="Arial"/>
                <a:ea typeface="Arial"/>
                <a:cs typeface="Arial"/>
                <a:sym typeface="Arial"/>
              </a:rPr>
              <a:t>Dementia Strategies</a:t>
            </a:r>
            <a:endParaRPr b="1" sz="1400">
              <a:solidFill>
                <a:schemeClr val="accent2"/>
              </a:solidFill>
              <a:latin typeface="Arial"/>
              <a:ea typeface="Arial"/>
              <a:cs typeface="Arial"/>
              <a:sym typeface="Arial"/>
            </a:endParaRPr>
          </a:p>
        </p:txBody>
      </p:sp>
      <p:sp>
        <p:nvSpPr>
          <p:cNvPr id="416" name="Google Shape;416;p14"/>
          <p:cNvSpPr/>
          <p:nvPr/>
        </p:nvSpPr>
        <p:spPr>
          <a:xfrm>
            <a:off x="6262688" y="2057400"/>
            <a:ext cx="2357437"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400"/>
              <a:buFont typeface="Arial"/>
              <a:buNone/>
            </a:pPr>
            <a:r>
              <a:rPr b="1" lang="en-US" sz="1400">
                <a:solidFill>
                  <a:schemeClr val="accent2"/>
                </a:solidFill>
                <a:latin typeface="Arial"/>
                <a:ea typeface="Arial"/>
                <a:cs typeface="Arial"/>
                <a:sym typeface="Arial"/>
              </a:rPr>
              <a:t>“Emerging” Champlain Model of Care</a:t>
            </a:r>
            <a:endParaRPr b="1" sz="1400">
              <a:solidFill>
                <a:schemeClr val="accent2"/>
              </a:solidFill>
              <a:latin typeface="Arial"/>
              <a:ea typeface="Arial"/>
              <a:cs typeface="Arial"/>
              <a:sym typeface="Arial"/>
            </a:endParaRPr>
          </a:p>
        </p:txBody>
      </p:sp>
      <p:graphicFrame>
        <p:nvGraphicFramePr>
          <p:cNvPr id="417" name="Google Shape;417;p14"/>
          <p:cNvGraphicFramePr/>
          <p:nvPr/>
        </p:nvGraphicFramePr>
        <p:xfrm>
          <a:off x="512763" y="2719388"/>
          <a:ext cx="3000000" cy="3000000"/>
        </p:xfrm>
        <a:graphic>
          <a:graphicData uri="http://schemas.openxmlformats.org/drawingml/2006/table">
            <a:tbl>
              <a:tblPr>
                <a:noFill/>
                <a:tableStyleId>{9A549AD6-7788-498A-A0D5-0549771D7FC3}</a:tableStyleId>
              </a:tblPr>
              <a:tblGrid>
                <a:gridCol w="2357425"/>
              </a:tblGrid>
              <a:tr h="51812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Systematically Identifies Pop’n at Risk</a:t>
                      </a:r>
                      <a:endParaRPr b="0" i="0" sz="1400" u="none" cap="none" strike="noStrike">
                        <a:solidFill>
                          <a:srgbClr val="595959"/>
                        </a:solidFill>
                        <a:latin typeface="Arial"/>
                        <a:ea typeface="Arial"/>
                        <a:cs typeface="Arial"/>
                        <a:sym typeface="Arial"/>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5094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Stratifies Risk</a:t>
                      </a:r>
                      <a:endParaRPr b="0" i="0" sz="1400" u="none" cap="none" strike="noStrike">
                        <a:solidFill>
                          <a:srgbClr val="595959"/>
                        </a:solidFill>
                        <a:latin typeface="Arial"/>
                        <a:ea typeface="Arial"/>
                        <a:cs typeface="Arial"/>
                        <a:sym typeface="Arial"/>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7411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Promote Adoption of Behaviors &amp; Attitudes To Improve Outcomes</a:t>
                      </a:r>
                      <a:endParaRPr b="0" i="0" sz="1400" u="none" cap="none" strike="noStrike">
                        <a:solidFill>
                          <a:srgbClr val="595959"/>
                        </a:solidFill>
                        <a:latin typeface="Arial"/>
                        <a:ea typeface="Arial"/>
                        <a:cs typeface="Arial"/>
                        <a:sym typeface="Arial"/>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8030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Intervene to Prevent &amp; Manage Outcomes</a:t>
                      </a:r>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bl>
          </a:graphicData>
        </a:graphic>
      </p:graphicFrame>
      <p:sp>
        <p:nvSpPr>
          <p:cNvPr id="418" name="Google Shape;418;p14"/>
          <p:cNvSpPr/>
          <p:nvPr/>
        </p:nvSpPr>
        <p:spPr>
          <a:xfrm>
            <a:off x="0" y="6381328"/>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19" name="Google Shape;419;p14"/>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aphicFrame>
        <p:nvGraphicFramePr>
          <p:cNvPr id="420" name="Google Shape;420;p14"/>
          <p:cNvGraphicFramePr/>
          <p:nvPr/>
        </p:nvGraphicFramePr>
        <p:xfrm>
          <a:off x="3395663" y="2601913"/>
          <a:ext cx="3000000" cy="3000000"/>
        </p:xfrm>
        <a:graphic>
          <a:graphicData uri="http://schemas.openxmlformats.org/drawingml/2006/table">
            <a:tbl>
              <a:tblPr>
                <a:noFill/>
                <a:tableStyleId>{9A549AD6-7788-498A-A0D5-0549771D7FC3}</a:tableStyleId>
              </a:tblPr>
              <a:tblGrid>
                <a:gridCol w="2357425"/>
              </a:tblGrid>
              <a:tr h="61912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Improved Awareness</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51912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Earlier Diagnosis</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7429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Early Intervention, </a:t>
                      </a:r>
                      <a:br>
                        <a:rPr b="0" i="0" lang="en-US" sz="1400" u="none" cap="none" strike="noStrike">
                          <a:solidFill>
                            <a:srgbClr val="595959"/>
                          </a:solidFill>
                          <a:latin typeface="Arial"/>
                          <a:ea typeface="Arial"/>
                          <a:cs typeface="Arial"/>
                          <a:sym typeface="Arial"/>
                        </a:rPr>
                      </a:br>
                      <a:r>
                        <a:rPr b="0" i="0" lang="en-US" sz="1400" u="none" cap="none" strike="noStrike">
                          <a:solidFill>
                            <a:srgbClr val="595959"/>
                          </a:solidFill>
                          <a:latin typeface="Arial"/>
                          <a:ea typeface="Arial"/>
                          <a:cs typeface="Arial"/>
                          <a:sym typeface="Arial"/>
                        </a:rPr>
                        <a:t>Education &amp; Training</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14938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Integrated Pathways to Living “Well” With Dementia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bl>
          </a:graphicData>
        </a:graphic>
      </p:graphicFrame>
      <p:graphicFrame>
        <p:nvGraphicFramePr>
          <p:cNvPr id="421" name="Google Shape;421;p14"/>
          <p:cNvGraphicFramePr/>
          <p:nvPr/>
        </p:nvGraphicFramePr>
        <p:xfrm>
          <a:off x="6267450" y="2628900"/>
          <a:ext cx="3000000" cy="3000000"/>
        </p:xfrm>
        <a:graphic>
          <a:graphicData uri="http://schemas.openxmlformats.org/drawingml/2006/table">
            <a:tbl>
              <a:tblPr>
                <a:noFill/>
                <a:tableStyleId>{9A549AD6-7788-498A-A0D5-0549771D7FC3}</a:tableStyleId>
              </a:tblPr>
              <a:tblGrid>
                <a:gridCol w="2357450"/>
              </a:tblGrid>
              <a:tr h="58420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Public Awareness</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52547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Detection &amp; Diagnosis</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solidFill>
                      <a:srgbClr val="E6E6E6"/>
                    </a:solidFill>
                  </a:tcPr>
                </a:tc>
              </a:tr>
              <a:tr h="7556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Self-management &amp; Caregiver Support</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r h="46037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System Navigation</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lt2"/>
                      </a:solidFill>
                      <a:prstDash val="dot"/>
                      <a:round/>
                      <a:headEnd len="sm" w="sm" type="none"/>
                      <a:tailEnd len="sm" w="sm" type="none"/>
                    </a:lnB>
                    <a:solidFill>
                      <a:srgbClr val="E6E6E6"/>
                    </a:solidFill>
                  </a:tcPr>
                </a:tc>
              </a:tr>
              <a:tr h="595325">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Coordinated Pathways </a:t>
                      </a:r>
                      <a:br>
                        <a:rPr b="0" i="0" lang="en-US" sz="1400" u="none" cap="none" strike="noStrike">
                          <a:solidFill>
                            <a:srgbClr val="595959"/>
                          </a:solidFill>
                          <a:latin typeface="Arial"/>
                          <a:ea typeface="Arial"/>
                          <a:cs typeface="Arial"/>
                          <a:sym typeface="Arial"/>
                        </a:rPr>
                      </a:br>
                      <a:r>
                        <a:rPr b="0" i="0" lang="en-US" sz="1400" u="none" cap="none" strike="noStrike">
                          <a:solidFill>
                            <a:srgbClr val="595959"/>
                          </a:solidFill>
                          <a:latin typeface="Arial"/>
                          <a:ea typeface="Arial"/>
                          <a:cs typeface="Arial"/>
                          <a:sym typeface="Arial"/>
                        </a:rPr>
                        <a:t>of Support</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2"/>
                      </a:solidFill>
                      <a:prstDash val="dot"/>
                      <a:round/>
                      <a:headEnd len="sm" w="sm" type="none"/>
                      <a:tailEnd len="sm" w="sm" type="none"/>
                    </a:lnT>
                    <a:lnB cap="flat" cmpd="sng" w="28575">
                      <a:solidFill>
                        <a:schemeClr val="lt2"/>
                      </a:solidFill>
                      <a:prstDash val="dot"/>
                      <a:round/>
                      <a:headEnd len="sm" w="sm" type="none"/>
                      <a:tailEnd len="sm" w="sm" type="none"/>
                    </a:lnB>
                    <a:solidFill>
                      <a:srgbClr val="E6E6E6"/>
                    </a:solidFill>
                  </a:tcPr>
                </a:tc>
              </a:tr>
              <a:tr h="425450">
                <a:tc>
                  <a:txBody>
                    <a:bodyPr/>
                    <a:lstStyle/>
                    <a:p>
                      <a:pPr indent="0" lvl="0" marL="0" marR="0" rtl="0" algn="ctr">
                        <a:lnSpc>
                          <a:spcPct val="100000"/>
                        </a:lnSpc>
                        <a:spcBef>
                          <a:spcPts val="0"/>
                        </a:spcBef>
                        <a:spcAft>
                          <a:spcPts val="0"/>
                        </a:spcAft>
                        <a:buClr>
                          <a:srgbClr val="595959"/>
                        </a:buClr>
                        <a:buSzPts val="1400"/>
                        <a:buFont typeface="Arial"/>
                        <a:buNone/>
                      </a:pPr>
                      <a:r>
                        <a:rPr b="0" i="0" lang="en-US" sz="1400" u="none" cap="none" strike="noStrike">
                          <a:solidFill>
                            <a:srgbClr val="595959"/>
                          </a:solidFill>
                          <a:latin typeface="Arial"/>
                          <a:ea typeface="Arial"/>
                          <a:cs typeface="Arial"/>
                          <a:sym typeface="Arial"/>
                        </a:rPr>
                        <a:t>System Integration</a:t>
                      </a:r>
                      <a:endParaRPr b="0" i="0" sz="1400" u="none" cap="none" strike="noStrike">
                        <a:solidFill>
                          <a:srgbClr val="595959"/>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lt2"/>
                      </a:solidFill>
                      <a:prstDash val="dot"/>
                      <a:round/>
                      <a:headEnd len="sm" w="sm" type="none"/>
                      <a:tailEnd len="sm" w="sm" type="none"/>
                    </a:lnT>
                    <a:lnB cap="flat" cmpd="sng" w="9525">
                      <a:solidFill>
                        <a:srgbClr val="000000">
                          <a:alpha val="0"/>
                        </a:srgbClr>
                      </a:solidFill>
                      <a:prstDash val="solid"/>
                      <a:round/>
                      <a:headEnd len="sm" w="sm" type="none"/>
                      <a:tailEnd len="sm" w="sm" type="none"/>
                    </a:lnB>
                    <a:solidFill>
                      <a:srgbClr val="E6E6E6"/>
                    </a:solidFill>
                  </a:tcPr>
                </a:tc>
              </a:tr>
            </a:tbl>
          </a:graphicData>
        </a:graphic>
      </p:graphicFrame>
      <p:cxnSp>
        <p:nvCxnSpPr>
          <p:cNvPr id="422" name="Google Shape;422;p14"/>
          <p:cNvCxnSpPr/>
          <p:nvPr/>
        </p:nvCxnSpPr>
        <p:spPr>
          <a:xfrm>
            <a:off x="6269038" y="4483100"/>
            <a:ext cx="2357437" cy="1588"/>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5"/>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The Integration Toolkit  </a:t>
            </a:r>
            <a:br>
              <a:rPr lang="en-US"/>
            </a:br>
            <a:r>
              <a:rPr lang="en-US" sz="1050"/>
              <a:t>                               (adapted from </a:t>
            </a:r>
            <a:r>
              <a:rPr b="1" lang="en-US" sz="1050"/>
              <a:t>Best Practices for Organising a System of Continuing Care</a:t>
            </a:r>
            <a:br>
              <a:rPr b="1" lang="en-US" sz="1050"/>
            </a:br>
            <a:r>
              <a:rPr lang="en-US" sz="1050"/>
              <a:t>Hollander &amp; Prince)</a:t>
            </a:r>
            <a:endParaRPr sz="1050"/>
          </a:p>
        </p:txBody>
      </p:sp>
      <p:sp>
        <p:nvSpPr>
          <p:cNvPr id="429" name="Google Shape;429;p15"/>
          <p:cNvSpPr/>
          <p:nvPr/>
        </p:nvSpPr>
        <p:spPr>
          <a:xfrm>
            <a:off x="320882" y="2564904"/>
            <a:ext cx="3096344" cy="3217589"/>
          </a:xfrm>
          <a:prstGeom prst="rect">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t>
            </a:r>
            <a:r>
              <a:rPr lang="en-US" sz="1400">
                <a:solidFill>
                  <a:schemeClr val="dk1"/>
                </a:solidFill>
                <a:latin typeface="Arimo"/>
                <a:ea typeface="Arimo"/>
                <a:cs typeface="Arimo"/>
                <a:sym typeface="Arimo"/>
              </a:rPr>
              <a:t>Belief in the benefits of systems of care</a:t>
            </a:r>
            <a:endParaRPr sz="1400">
              <a:solidFill>
                <a:schemeClr val="dk1"/>
              </a:solidFill>
              <a:latin typeface="Arimo"/>
              <a:ea typeface="Arimo"/>
              <a:cs typeface="Arimo"/>
              <a:sym typeface="Arimo"/>
            </a:endParaRPr>
          </a:p>
          <a:p>
            <a:pPr indent="0" lvl="0" marL="0" marR="0" rtl="0" algn="l">
              <a:spcBef>
                <a:spcPts val="0"/>
              </a:spcBef>
              <a:spcAft>
                <a:spcPts val="0"/>
              </a:spcAft>
              <a:buNone/>
            </a:pPr>
            <a:r>
              <a:rPr lang="en-US" sz="1400">
                <a:solidFill>
                  <a:schemeClr val="dk1"/>
                </a:solidFill>
                <a:latin typeface="Arimo"/>
                <a:ea typeface="Arimo"/>
                <a:cs typeface="Arimo"/>
                <a:sym typeface="Arimo"/>
              </a:rPr>
              <a:t> </a:t>
            </a:r>
            <a:endParaRPr/>
          </a:p>
          <a:p>
            <a:pPr indent="0" lvl="0" marL="0" marR="0" rtl="0" algn="l">
              <a:spcBef>
                <a:spcPts val="0"/>
              </a:spcBef>
              <a:spcAft>
                <a:spcPts val="0"/>
              </a:spcAft>
              <a:buNone/>
            </a:pPr>
            <a:r>
              <a:rPr lang="en-US" sz="1400">
                <a:solidFill>
                  <a:schemeClr val="dk1"/>
                </a:solidFill>
                <a:latin typeface="Arimo"/>
                <a:ea typeface="Arimo"/>
                <a:cs typeface="Arimo"/>
                <a:sym typeface="Arimo"/>
              </a:rPr>
              <a:t> Commitment to :</a:t>
            </a:r>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a full range of services &amp; </a:t>
            </a:r>
            <a:r>
              <a:rPr b="1" i="1" lang="en-US" sz="1400" u="none" cap="none" strike="noStrike">
                <a:solidFill>
                  <a:schemeClr val="dk1"/>
                </a:solidFill>
                <a:latin typeface="Arimo"/>
                <a:ea typeface="Arimo"/>
                <a:cs typeface="Arimo"/>
                <a:sym typeface="Arimo"/>
              </a:rPr>
              <a:t>sustainable funding</a:t>
            </a:r>
            <a:endParaRPr b="1" i="1" sz="1400" u="none" cap="none" strike="noStrike">
              <a:solidFill>
                <a:schemeClr val="dk1"/>
              </a:solidFill>
              <a:latin typeface="Arimo"/>
              <a:ea typeface="Arimo"/>
              <a:cs typeface="Arimo"/>
              <a:sym typeface="Arimo"/>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a psychosocial model of care</a:t>
            </a:r>
            <a:endParaRPr b="0" i="0" sz="1400" u="none" cap="none" strike="noStrike">
              <a:solidFill>
                <a:schemeClr val="dk1"/>
              </a:solidFill>
              <a:latin typeface="Arimo"/>
              <a:ea typeface="Arimo"/>
              <a:cs typeface="Arimo"/>
              <a:sym typeface="Arimo"/>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client-centred care</a:t>
            </a:r>
            <a:endParaRPr b="0" i="0" sz="1400" u="none" cap="none" strike="noStrike">
              <a:solidFill>
                <a:schemeClr val="dk1"/>
              </a:solidFill>
              <a:latin typeface="Arimo"/>
              <a:ea typeface="Arimo"/>
              <a:cs typeface="Arimo"/>
              <a:sym typeface="Arimo"/>
            </a:endParaRPr>
          </a:p>
          <a:p>
            <a:pPr indent="-285750" lvl="1" marL="7429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Arimo"/>
                <a:ea typeface="Arimo"/>
                <a:cs typeface="Arimo"/>
                <a:sym typeface="Arimo"/>
              </a:rPr>
              <a:t>evidence-based decision-making</a:t>
            </a:r>
            <a:endParaRPr b="0" i="0" sz="1400" u="none" cap="none" strike="noStrike">
              <a:solidFill>
                <a:schemeClr val="dk1"/>
              </a:solidFill>
              <a:latin typeface="Arimo"/>
              <a:ea typeface="Arimo"/>
              <a:cs typeface="Arimo"/>
              <a:sym typeface="Arimo"/>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A belief that the lives of people with dementia can be improved</a:t>
            </a:r>
            <a:r>
              <a:rPr lang="en-US" sz="1400">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430" name="Google Shape;430;p15"/>
          <p:cNvSpPr/>
          <p:nvPr/>
        </p:nvSpPr>
        <p:spPr>
          <a:xfrm>
            <a:off x="319057" y="1988840"/>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Philosophical &amp; Policy </a:t>
            </a:r>
            <a:br>
              <a:rPr b="1" lang="en-US" sz="1400">
                <a:solidFill>
                  <a:schemeClr val="lt1"/>
                </a:solidFill>
                <a:latin typeface="Arial"/>
                <a:ea typeface="Arial"/>
                <a:cs typeface="Arial"/>
                <a:sym typeface="Arial"/>
              </a:rPr>
            </a:br>
            <a:r>
              <a:rPr b="1" lang="en-US" sz="1400">
                <a:solidFill>
                  <a:schemeClr val="lt1"/>
                </a:solidFill>
                <a:latin typeface="Arial"/>
                <a:ea typeface="Arial"/>
                <a:cs typeface="Arial"/>
                <a:sym typeface="Arial"/>
              </a:rPr>
              <a:t>Pre-requisites</a:t>
            </a:r>
            <a:endParaRPr b="1" sz="1400">
              <a:solidFill>
                <a:schemeClr val="lt1"/>
              </a:solidFill>
              <a:latin typeface="Arial"/>
              <a:ea typeface="Arial"/>
              <a:cs typeface="Arial"/>
              <a:sym typeface="Arial"/>
            </a:endParaRPr>
          </a:p>
        </p:txBody>
      </p:sp>
      <p:grpSp>
        <p:nvGrpSpPr>
          <p:cNvPr id="431" name="Google Shape;431;p15"/>
          <p:cNvGrpSpPr/>
          <p:nvPr/>
        </p:nvGrpSpPr>
        <p:grpSpPr>
          <a:xfrm>
            <a:off x="4716016" y="1305123"/>
            <a:ext cx="3096344" cy="2529252"/>
            <a:chOff x="4860032" y="1206442"/>
            <a:chExt cx="3096344" cy="2529252"/>
          </a:xfrm>
        </p:grpSpPr>
        <p:sp>
          <p:nvSpPr>
            <p:cNvPr id="432" name="Google Shape;432;p15"/>
            <p:cNvSpPr/>
            <p:nvPr/>
          </p:nvSpPr>
          <p:spPr>
            <a:xfrm>
              <a:off x="4860032" y="1833373"/>
              <a:ext cx="3096344" cy="1902321"/>
            </a:xfrm>
            <a:prstGeom prst="rect">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t>
              </a:r>
              <a:r>
                <a:rPr lang="en-US" sz="1400">
                  <a:solidFill>
                    <a:schemeClr val="dk1"/>
                  </a:solidFill>
                  <a:latin typeface="Arimo"/>
                  <a:ea typeface="Arimo"/>
                  <a:cs typeface="Arimo"/>
                  <a:sym typeface="Arimo"/>
                </a:rPr>
                <a:t>A clear </a:t>
              </a:r>
              <a:r>
                <a:rPr b="1" lang="en-US" sz="1400">
                  <a:solidFill>
                    <a:schemeClr val="dk1"/>
                  </a:solidFill>
                  <a:latin typeface="Arimo"/>
                  <a:ea typeface="Arimo"/>
                  <a:cs typeface="Arimo"/>
                  <a:sym typeface="Arimo"/>
                </a:rPr>
                <a:t>statement of philosophy</a:t>
              </a:r>
              <a:r>
                <a:rPr lang="en-US" sz="1400">
                  <a:solidFill>
                    <a:schemeClr val="dk1"/>
                  </a:solidFill>
                  <a:latin typeface="Arimo"/>
                  <a:ea typeface="Arimo"/>
                  <a:cs typeface="Arimo"/>
                  <a:sym typeface="Arimo"/>
                </a:rPr>
                <a:t>, enshrined in policy.</a:t>
              </a:r>
              <a:endParaRPr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A single, or highly </a:t>
              </a:r>
              <a:r>
                <a:rPr b="1" lang="en-US" sz="1400">
                  <a:solidFill>
                    <a:schemeClr val="dk1"/>
                  </a:solidFill>
                  <a:latin typeface="Arimo"/>
                  <a:ea typeface="Arimo"/>
                  <a:cs typeface="Arimo"/>
                  <a:sym typeface="Arimo"/>
                </a:rPr>
                <a:t>coordinated administrative structure</a:t>
              </a:r>
              <a:endParaRPr b="1"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A single </a:t>
              </a:r>
              <a:r>
                <a:rPr b="1" lang="en-US" sz="1400">
                  <a:solidFill>
                    <a:schemeClr val="dk1"/>
                  </a:solidFill>
                  <a:latin typeface="Arimo"/>
                  <a:ea typeface="Arimo"/>
                  <a:cs typeface="Arimo"/>
                  <a:sym typeface="Arimo"/>
                </a:rPr>
                <a:t>funding envelope</a:t>
              </a:r>
              <a:endParaRPr b="1"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Integrated </a:t>
              </a:r>
              <a:r>
                <a:rPr b="1" lang="en-US" sz="1400">
                  <a:solidFill>
                    <a:schemeClr val="dk1"/>
                  </a:solidFill>
                  <a:latin typeface="Arimo"/>
                  <a:ea typeface="Arimo"/>
                  <a:cs typeface="Arimo"/>
                  <a:sym typeface="Arimo"/>
                </a:rPr>
                <a:t>information systems</a:t>
              </a:r>
              <a:endParaRPr b="1"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Incentives for evidence-based management</a:t>
              </a:r>
              <a:endParaRPr b="0" i="0" sz="1400" u="none" cap="none" strike="noStrike">
                <a:solidFill>
                  <a:schemeClr val="dk1"/>
                </a:solidFill>
                <a:latin typeface="Arimo"/>
                <a:ea typeface="Arimo"/>
                <a:cs typeface="Arimo"/>
                <a:sym typeface="Arimo"/>
              </a:endParaRPr>
            </a:p>
          </p:txBody>
        </p:sp>
        <p:sp>
          <p:nvSpPr>
            <p:cNvPr id="433" name="Google Shape;433;p15"/>
            <p:cNvSpPr/>
            <p:nvPr/>
          </p:nvSpPr>
          <p:spPr>
            <a:xfrm>
              <a:off x="4860032" y="1206442"/>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Administrative Best Practices</a:t>
              </a:r>
              <a:endParaRPr b="1" sz="1400">
                <a:solidFill>
                  <a:schemeClr val="lt1"/>
                </a:solidFill>
                <a:latin typeface="Arial"/>
                <a:ea typeface="Arial"/>
                <a:cs typeface="Arial"/>
                <a:sym typeface="Arial"/>
              </a:endParaRPr>
            </a:p>
          </p:txBody>
        </p:sp>
      </p:grpSp>
      <p:grpSp>
        <p:nvGrpSpPr>
          <p:cNvPr id="434" name="Google Shape;434;p15"/>
          <p:cNvGrpSpPr/>
          <p:nvPr/>
        </p:nvGrpSpPr>
        <p:grpSpPr>
          <a:xfrm>
            <a:off x="4716016" y="3952935"/>
            <a:ext cx="3100207" cy="2860441"/>
            <a:chOff x="4860032" y="4021900"/>
            <a:chExt cx="3100207" cy="2691754"/>
          </a:xfrm>
        </p:grpSpPr>
        <p:sp>
          <p:nvSpPr>
            <p:cNvPr id="435" name="Google Shape;435;p15"/>
            <p:cNvSpPr/>
            <p:nvPr/>
          </p:nvSpPr>
          <p:spPr>
            <a:xfrm>
              <a:off x="4860032" y="4021900"/>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Clinical Best Practices</a:t>
              </a:r>
              <a:endParaRPr b="1" sz="1400">
                <a:solidFill>
                  <a:schemeClr val="lt1"/>
                </a:solidFill>
                <a:latin typeface="Arial"/>
                <a:ea typeface="Arial"/>
                <a:cs typeface="Arial"/>
                <a:sym typeface="Arial"/>
              </a:endParaRPr>
            </a:p>
          </p:txBody>
        </p:sp>
        <p:sp>
          <p:nvSpPr>
            <p:cNvPr id="436" name="Google Shape;436;p15"/>
            <p:cNvSpPr/>
            <p:nvPr/>
          </p:nvSpPr>
          <p:spPr>
            <a:xfrm>
              <a:off x="4863895" y="4561250"/>
              <a:ext cx="3096344" cy="2152404"/>
            </a:xfrm>
            <a:prstGeom prst="round2SameRect">
              <a:avLst>
                <a:gd fmla="val 0" name="adj1"/>
                <a:gd fmla="val 0" name="adj2"/>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t>
              </a:r>
              <a:r>
                <a:rPr lang="en-US" sz="1400">
                  <a:solidFill>
                    <a:schemeClr val="dk1"/>
                  </a:solidFill>
                  <a:latin typeface="Arimo"/>
                  <a:ea typeface="Arimo"/>
                  <a:cs typeface="Arimo"/>
                  <a:sym typeface="Arimo"/>
                </a:rPr>
                <a:t>A single or </a:t>
              </a:r>
              <a:r>
                <a:rPr b="1" lang="en-US" sz="1400">
                  <a:solidFill>
                    <a:schemeClr val="dk1"/>
                  </a:solidFill>
                  <a:latin typeface="Arimo"/>
                  <a:ea typeface="Arimo"/>
                  <a:cs typeface="Arimo"/>
                  <a:sym typeface="Arimo"/>
                </a:rPr>
                <a:t>coordinated entry system</a:t>
              </a:r>
              <a:endParaRPr b="1"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b="1" lang="en-US" sz="1400">
                  <a:solidFill>
                    <a:schemeClr val="dk1"/>
                  </a:solidFill>
                  <a:latin typeface="Arimo"/>
                  <a:ea typeface="Arimo"/>
                  <a:cs typeface="Arimo"/>
                  <a:sym typeface="Arimo"/>
                </a:rPr>
                <a:t>Standardised system-level assessment </a:t>
              </a:r>
              <a:r>
                <a:rPr lang="en-US" sz="1400">
                  <a:solidFill>
                    <a:schemeClr val="dk1"/>
                  </a:solidFill>
                  <a:latin typeface="Arimo"/>
                  <a:ea typeface="Arimo"/>
                  <a:cs typeface="Arimo"/>
                  <a:sym typeface="Arimo"/>
                </a:rPr>
                <a:t>and care authorisation</a:t>
              </a:r>
              <a:endParaRPr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A single system-level client classification system</a:t>
              </a:r>
              <a:endParaRPr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Ongoing </a:t>
              </a:r>
              <a:r>
                <a:rPr b="1" lang="en-US" sz="1400">
                  <a:solidFill>
                    <a:schemeClr val="dk1"/>
                  </a:solidFill>
                  <a:latin typeface="Arimo"/>
                  <a:ea typeface="Arimo"/>
                  <a:cs typeface="Arimo"/>
                  <a:sym typeface="Arimo"/>
                </a:rPr>
                <a:t>system-level case management</a:t>
              </a:r>
              <a:endParaRPr b="1" sz="1400">
                <a:solidFill>
                  <a:schemeClr val="dk1"/>
                </a:solidFill>
                <a:latin typeface="Arimo"/>
                <a:ea typeface="Arimo"/>
                <a:cs typeface="Arimo"/>
                <a:sym typeface="Arimo"/>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mo"/>
                  <a:ea typeface="Arimo"/>
                  <a:cs typeface="Arimo"/>
                  <a:sym typeface="Arimo"/>
                </a:rPr>
                <a:t> </a:t>
              </a:r>
              <a:r>
                <a:rPr b="1" lang="en-US" sz="1400">
                  <a:solidFill>
                    <a:schemeClr val="dk1"/>
                  </a:solidFill>
                  <a:latin typeface="Arimo"/>
                  <a:ea typeface="Arimo"/>
                  <a:cs typeface="Arimo"/>
                  <a:sym typeface="Arimo"/>
                </a:rPr>
                <a:t>Involvement of clients  &amp; families</a:t>
              </a:r>
              <a:endParaRPr b="1" i="0" sz="1400" u="none" cap="none" strike="noStrike">
                <a:solidFill>
                  <a:schemeClr val="dk1"/>
                </a:solidFill>
                <a:latin typeface="Arial"/>
                <a:ea typeface="Arial"/>
                <a:cs typeface="Arial"/>
                <a:sym typeface="Arial"/>
              </a:endParaRPr>
            </a:p>
          </p:txBody>
        </p:sp>
      </p:grpSp>
      <p:sp>
        <p:nvSpPr>
          <p:cNvPr id="437" name="Google Shape;437;p15"/>
          <p:cNvSpPr/>
          <p:nvPr/>
        </p:nvSpPr>
        <p:spPr>
          <a:xfrm>
            <a:off x="3635896" y="3735694"/>
            <a:ext cx="576064"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8" name="Google Shape;438;p15"/>
          <p:cNvSpPr/>
          <p:nvPr/>
        </p:nvSpPr>
        <p:spPr>
          <a:xfrm>
            <a:off x="8120452" y="2587171"/>
            <a:ext cx="476086"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9" name="Google Shape;439;p15"/>
          <p:cNvSpPr/>
          <p:nvPr/>
        </p:nvSpPr>
        <p:spPr>
          <a:xfrm>
            <a:off x="8120452" y="5425891"/>
            <a:ext cx="476086"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6"/>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The Integration Toolkit  </a:t>
            </a:r>
            <a:br>
              <a:rPr lang="en-US"/>
            </a:br>
            <a:r>
              <a:rPr lang="en-US" sz="1050"/>
              <a:t>                               (adapted from </a:t>
            </a:r>
            <a:r>
              <a:rPr b="1" lang="en-US" sz="1050"/>
              <a:t>Best Practices for Organising a System of Continuing Care</a:t>
            </a:r>
            <a:br>
              <a:rPr b="1" lang="en-US" sz="1050"/>
            </a:br>
            <a:r>
              <a:rPr lang="en-US" sz="1050"/>
              <a:t>Hollander &amp; Prince)</a:t>
            </a:r>
            <a:endParaRPr sz="1050"/>
          </a:p>
        </p:txBody>
      </p:sp>
      <p:grpSp>
        <p:nvGrpSpPr>
          <p:cNvPr id="446" name="Google Shape;446;p16"/>
          <p:cNvGrpSpPr/>
          <p:nvPr/>
        </p:nvGrpSpPr>
        <p:grpSpPr>
          <a:xfrm>
            <a:off x="4938017" y="3071546"/>
            <a:ext cx="3096344" cy="1656185"/>
            <a:chOff x="320882" y="1988840"/>
            <a:chExt cx="3096344" cy="1656185"/>
          </a:xfrm>
        </p:grpSpPr>
        <p:sp>
          <p:nvSpPr>
            <p:cNvPr id="447" name="Google Shape;447;p16"/>
            <p:cNvSpPr/>
            <p:nvPr/>
          </p:nvSpPr>
          <p:spPr>
            <a:xfrm>
              <a:off x="320882" y="2564905"/>
              <a:ext cx="3096344" cy="1080120"/>
            </a:xfrm>
            <a:prstGeom prst="rect">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Administrative Integration</a:t>
              </a:r>
              <a:endParaRPr sz="1400">
                <a:solidFill>
                  <a:schemeClr val="dk1"/>
                </a:solidFill>
                <a:latin typeface="Arial"/>
                <a:ea typeface="Arial"/>
                <a:cs typeface="Arial"/>
                <a:sym typeface="Arial"/>
              </a:endParaRPr>
            </a:p>
            <a:p>
              <a:pPr indent="-285750" lvl="0" marL="285750" marR="0" rtl="0" algn="l">
                <a:spcBef>
                  <a:spcPts val="12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Boundary Spanning linkage</a:t>
              </a:r>
              <a:endParaRPr sz="1400">
                <a:solidFill>
                  <a:schemeClr val="dk1"/>
                </a:solidFill>
                <a:latin typeface="Arial"/>
                <a:ea typeface="Arial"/>
                <a:cs typeface="Arial"/>
                <a:sym typeface="Arial"/>
              </a:endParaRPr>
            </a:p>
            <a:p>
              <a:pPr indent="-285750" lvl="0" marL="285750" marR="0" rtl="0" algn="l">
                <a:spcBef>
                  <a:spcPts val="12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Co-location of staff!</a:t>
              </a:r>
              <a:endParaRPr b="0" i="0" sz="1400" u="none" cap="none" strike="noStrike">
                <a:solidFill>
                  <a:schemeClr val="dk1"/>
                </a:solidFill>
                <a:latin typeface="Arial"/>
                <a:ea typeface="Arial"/>
                <a:cs typeface="Arial"/>
                <a:sym typeface="Arial"/>
              </a:endParaRPr>
            </a:p>
          </p:txBody>
        </p:sp>
        <p:sp>
          <p:nvSpPr>
            <p:cNvPr id="448" name="Google Shape;448;p16"/>
            <p:cNvSpPr/>
            <p:nvPr/>
          </p:nvSpPr>
          <p:spPr>
            <a:xfrm>
              <a:off x="320882" y="1988840"/>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Linkages across populations</a:t>
              </a:r>
              <a:endParaRPr/>
            </a:p>
          </p:txBody>
        </p:sp>
      </p:grpSp>
      <p:grpSp>
        <p:nvGrpSpPr>
          <p:cNvPr id="449" name="Google Shape;449;p16"/>
          <p:cNvGrpSpPr/>
          <p:nvPr/>
        </p:nvGrpSpPr>
        <p:grpSpPr>
          <a:xfrm>
            <a:off x="968557" y="1355990"/>
            <a:ext cx="3096344" cy="2478385"/>
            <a:chOff x="4860032" y="1257309"/>
            <a:chExt cx="3096344" cy="2478385"/>
          </a:xfrm>
        </p:grpSpPr>
        <p:sp>
          <p:nvSpPr>
            <p:cNvPr id="450" name="Google Shape;450;p16"/>
            <p:cNvSpPr/>
            <p:nvPr/>
          </p:nvSpPr>
          <p:spPr>
            <a:xfrm>
              <a:off x="4860032" y="1833373"/>
              <a:ext cx="3096344" cy="1902321"/>
            </a:xfrm>
            <a:prstGeom prst="rect">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t>
              </a:r>
              <a:r>
                <a:rPr b="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Boundary Spanning linkage</a:t>
              </a:r>
              <a:endParaRPr sz="1400">
                <a:solidFill>
                  <a:schemeClr val="dk1"/>
                </a:solidFill>
                <a:latin typeface="Arial"/>
                <a:ea typeface="Arial"/>
                <a:cs typeface="Arial"/>
                <a:sym typeface="Arial"/>
              </a:endParaRPr>
            </a:p>
            <a:p>
              <a:pPr indent="-285750" lvl="0" marL="285750" marR="0" rtl="0" algn="l">
                <a:spcBef>
                  <a:spcPts val="6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Co-location of staff</a:t>
              </a:r>
              <a:endParaRPr sz="1400">
                <a:solidFill>
                  <a:schemeClr val="dk1"/>
                </a:solidFill>
                <a:latin typeface="Arial"/>
                <a:ea typeface="Arial"/>
                <a:cs typeface="Arial"/>
                <a:sym typeface="Arial"/>
              </a:endParaRPr>
            </a:p>
            <a:p>
              <a:pPr indent="-285750" lvl="0" marL="285750" marR="0" rtl="0" algn="l">
                <a:spcBef>
                  <a:spcPts val="6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Review of physician remuneration</a:t>
              </a:r>
              <a:endParaRPr sz="1400">
                <a:solidFill>
                  <a:schemeClr val="dk1"/>
                </a:solidFill>
                <a:latin typeface="Arial"/>
                <a:ea typeface="Arial"/>
                <a:cs typeface="Arial"/>
                <a:sym typeface="Arial"/>
              </a:endParaRPr>
            </a:p>
            <a:p>
              <a:pPr indent="-285750" lvl="0" marL="285750" marR="0" rtl="0" algn="l">
                <a:spcBef>
                  <a:spcPts val="60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Mixed models of continuing /community care &amp; primary health care.</a:t>
              </a:r>
              <a:endParaRPr sz="1400">
                <a:solidFill>
                  <a:schemeClr val="dk1"/>
                </a:solidFill>
                <a:latin typeface="Arial"/>
                <a:ea typeface="Arial"/>
                <a:cs typeface="Arial"/>
                <a:sym typeface="Arial"/>
              </a:endParaRPr>
            </a:p>
          </p:txBody>
        </p:sp>
        <p:sp>
          <p:nvSpPr>
            <p:cNvPr id="451" name="Google Shape;451;p16"/>
            <p:cNvSpPr/>
            <p:nvPr/>
          </p:nvSpPr>
          <p:spPr>
            <a:xfrm>
              <a:off x="4860032" y="1257309"/>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Linkages with Primary Care</a:t>
              </a:r>
              <a:endParaRPr b="1" sz="1400">
                <a:solidFill>
                  <a:schemeClr val="lt1"/>
                </a:solidFill>
                <a:latin typeface="Arial"/>
                <a:ea typeface="Arial"/>
                <a:cs typeface="Arial"/>
                <a:sym typeface="Arial"/>
              </a:endParaRPr>
            </a:p>
          </p:txBody>
        </p:sp>
      </p:grpSp>
      <p:grpSp>
        <p:nvGrpSpPr>
          <p:cNvPr id="452" name="Google Shape;452;p16"/>
          <p:cNvGrpSpPr/>
          <p:nvPr/>
        </p:nvGrpSpPr>
        <p:grpSpPr>
          <a:xfrm>
            <a:off x="1002837" y="3997559"/>
            <a:ext cx="3100207" cy="2860441"/>
            <a:chOff x="4860032" y="4021900"/>
            <a:chExt cx="3100207" cy="2691754"/>
          </a:xfrm>
        </p:grpSpPr>
        <p:sp>
          <p:nvSpPr>
            <p:cNvPr id="453" name="Google Shape;453;p16"/>
            <p:cNvSpPr/>
            <p:nvPr/>
          </p:nvSpPr>
          <p:spPr>
            <a:xfrm>
              <a:off x="4860032" y="4021900"/>
              <a:ext cx="3096344" cy="576064"/>
            </a:xfrm>
            <a:prstGeom prst="flowChartAlternateProcess">
              <a:avLst/>
            </a:prstGeom>
            <a:solidFill>
              <a:srgbClr val="113A60"/>
            </a:solidFill>
            <a:ln>
              <a:noFill/>
            </a:ln>
            <a:effectLst>
              <a:outerShdw blurRad="107950" algn="ctr" dir="5400000" dist="1270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Linkages with Hospitals</a:t>
              </a:r>
              <a:endParaRPr b="1" sz="1400">
                <a:solidFill>
                  <a:schemeClr val="lt1"/>
                </a:solidFill>
                <a:latin typeface="Arial"/>
                <a:ea typeface="Arial"/>
                <a:cs typeface="Arial"/>
                <a:sym typeface="Arial"/>
              </a:endParaRPr>
            </a:p>
          </p:txBody>
        </p:sp>
        <p:sp>
          <p:nvSpPr>
            <p:cNvPr id="454" name="Google Shape;454;p16"/>
            <p:cNvSpPr/>
            <p:nvPr/>
          </p:nvSpPr>
          <p:spPr>
            <a:xfrm>
              <a:off x="4863895" y="4561250"/>
              <a:ext cx="3096344" cy="2152404"/>
            </a:xfrm>
            <a:prstGeom prst="round2SameRect">
              <a:avLst>
                <a:gd fmla="val 0" name="adj1"/>
                <a:gd fmla="val 0" name="adj2"/>
              </a:avLst>
            </a:prstGeom>
            <a:solidFill>
              <a:srgbClr val="E8E8E6"/>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Purchase of services from specialty services</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Hospital in reach approach</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Physician consultants in community</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Greater medical integration of care</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Boundary spanning linkage mechanisms</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Arial"/>
                  <a:ea typeface="Arial"/>
                  <a:cs typeface="Arial"/>
                  <a:sym typeface="Arial"/>
                </a:rPr>
                <a:t>  A mandate for coordination</a:t>
              </a:r>
              <a:endParaRPr b="1" i="0" sz="1400" u="none" cap="none" strike="noStrike">
                <a:solidFill>
                  <a:schemeClr val="dk1"/>
                </a:solidFill>
                <a:latin typeface="Arial"/>
                <a:ea typeface="Arial"/>
                <a:cs typeface="Arial"/>
                <a:sym typeface="Arial"/>
              </a:endParaRPr>
            </a:p>
          </p:txBody>
        </p:sp>
      </p:grpSp>
      <p:sp>
        <p:nvSpPr>
          <p:cNvPr id="455" name="Google Shape;455;p16"/>
          <p:cNvSpPr/>
          <p:nvPr/>
        </p:nvSpPr>
        <p:spPr>
          <a:xfrm>
            <a:off x="179512" y="2896294"/>
            <a:ext cx="576064"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6" name="Google Shape;456;p16"/>
          <p:cNvSpPr/>
          <p:nvPr/>
        </p:nvSpPr>
        <p:spPr>
          <a:xfrm>
            <a:off x="179512" y="5301208"/>
            <a:ext cx="476086"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7" name="Google Shape;457;p16"/>
          <p:cNvSpPr/>
          <p:nvPr/>
        </p:nvSpPr>
        <p:spPr>
          <a:xfrm>
            <a:off x="4176709" y="3834375"/>
            <a:ext cx="476086" cy="197362"/>
          </a:xfrm>
          <a:prstGeom prst="rightArrow">
            <a:avLst>
              <a:gd fmla="val 50000" name="adj1"/>
              <a:gd fmla="val 50000" name="adj2"/>
            </a:avLst>
          </a:prstGeom>
          <a:solidFill>
            <a:srgbClr val="52872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7"/>
          <p:cNvSpPr/>
          <p:nvPr/>
        </p:nvSpPr>
        <p:spPr>
          <a:xfrm flipH="1" rot="5400000">
            <a:off x="4663303" y="3070401"/>
            <a:ext cx="1000125" cy="820737"/>
          </a:xfrm>
          <a:custGeom>
            <a:rect b="b" l="l" r="r" t="t"/>
            <a:pathLst>
              <a:path extrusionOk="0" h="630" w="632">
                <a:moveTo>
                  <a:pt x="632" y="186"/>
                </a:moveTo>
                <a:cubicBezTo>
                  <a:pt x="492" y="93"/>
                  <a:pt x="492" y="93"/>
                  <a:pt x="492" y="93"/>
                </a:cubicBezTo>
                <a:cubicBezTo>
                  <a:pt x="352" y="0"/>
                  <a:pt x="352" y="0"/>
                  <a:pt x="352" y="0"/>
                </a:cubicBezTo>
                <a:cubicBezTo>
                  <a:pt x="347" y="76"/>
                  <a:pt x="347" y="76"/>
                  <a:pt x="347" y="76"/>
                </a:cubicBezTo>
                <a:cubicBezTo>
                  <a:pt x="100" y="123"/>
                  <a:pt x="0" y="358"/>
                  <a:pt x="44" y="630"/>
                </a:cubicBezTo>
                <a:cubicBezTo>
                  <a:pt x="23" y="408"/>
                  <a:pt x="159" y="282"/>
                  <a:pt x="336" y="255"/>
                </a:cubicBezTo>
                <a:cubicBezTo>
                  <a:pt x="331" y="336"/>
                  <a:pt x="331" y="336"/>
                  <a:pt x="331" y="336"/>
                </a:cubicBezTo>
                <a:cubicBezTo>
                  <a:pt x="481" y="261"/>
                  <a:pt x="481" y="261"/>
                  <a:pt x="481" y="261"/>
                </a:cubicBezTo>
                <a:cubicBezTo>
                  <a:pt x="632" y="186"/>
                  <a:pt x="632" y="186"/>
                  <a:pt x="632" y="186"/>
                </a:cubicBezTo>
                <a:cubicBezTo>
                  <a:pt x="632" y="186"/>
                  <a:pt x="632" y="186"/>
                  <a:pt x="632" y="18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64" name="Google Shape;464;p17"/>
          <p:cNvSpPr txBox="1"/>
          <p:nvPr>
            <p:ph type="title"/>
          </p:nvPr>
        </p:nvSpPr>
        <p:spPr>
          <a:xfrm>
            <a:off x="319088" y="71438"/>
            <a:ext cx="7715250" cy="773112"/>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Towards an Integrated Model </a:t>
            </a:r>
            <a:r>
              <a:rPr i="1" lang="en-US" sz="2000"/>
              <a:t>(Dementia Care)</a:t>
            </a:r>
            <a:endParaRPr/>
          </a:p>
        </p:txBody>
      </p:sp>
      <p:grpSp>
        <p:nvGrpSpPr>
          <p:cNvPr id="465" name="Google Shape;465;p17"/>
          <p:cNvGrpSpPr/>
          <p:nvPr/>
        </p:nvGrpSpPr>
        <p:grpSpPr>
          <a:xfrm>
            <a:off x="5516563" y="1606550"/>
            <a:ext cx="3475037" cy="3187700"/>
            <a:chOff x="5232417" y="1554920"/>
            <a:chExt cx="3476509" cy="3188586"/>
          </a:xfrm>
        </p:grpSpPr>
        <p:sp>
          <p:nvSpPr>
            <p:cNvPr id="466" name="Google Shape;466;p17"/>
            <p:cNvSpPr/>
            <p:nvPr/>
          </p:nvSpPr>
          <p:spPr>
            <a:xfrm>
              <a:off x="6069018" y="2185984"/>
              <a:ext cx="1883573" cy="1883298"/>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467" name="Google Shape;467;p17"/>
            <p:cNvGrpSpPr/>
            <p:nvPr/>
          </p:nvGrpSpPr>
          <p:grpSpPr>
            <a:xfrm>
              <a:off x="5382345" y="1554920"/>
              <a:ext cx="3208715" cy="3188586"/>
              <a:chOff x="1922" y="1614"/>
              <a:chExt cx="1594" cy="1584"/>
            </a:xfrm>
          </p:grpSpPr>
          <p:sp>
            <p:nvSpPr>
              <p:cNvPr id="468" name="Google Shape;468;p17"/>
              <p:cNvSpPr/>
              <p:nvPr/>
            </p:nvSpPr>
            <p:spPr>
              <a:xfrm>
                <a:off x="1935" y="1620"/>
                <a:ext cx="1578" cy="15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69" name="Google Shape;469;p17"/>
              <p:cNvSpPr/>
              <p:nvPr/>
            </p:nvSpPr>
            <p:spPr>
              <a:xfrm>
                <a:off x="1922" y="2181"/>
                <a:ext cx="400" cy="694"/>
              </a:xfrm>
              <a:custGeom>
                <a:rect b="b" l="l" r="r" t="t"/>
                <a:pathLst>
                  <a:path extrusionOk="0" h="219" w="126">
                    <a:moveTo>
                      <a:pt x="70" y="169"/>
                    </a:moveTo>
                    <a:cubicBezTo>
                      <a:pt x="126" y="161"/>
                      <a:pt x="126" y="161"/>
                      <a:pt x="126" y="161"/>
                    </a:cubicBezTo>
                    <a:cubicBezTo>
                      <a:pt x="119" y="150"/>
                      <a:pt x="112" y="138"/>
                      <a:pt x="108" y="125"/>
                    </a:cubicBezTo>
                    <a:cubicBezTo>
                      <a:pt x="108" y="125"/>
                      <a:pt x="108" y="125"/>
                      <a:pt x="108" y="125"/>
                    </a:cubicBezTo>
                    <a:cubicBezTo>
                      <a:pt x="98" y="98"/>
                      <a:pt x="96" y="68"/>
                      <a:pt x="102" y="38"/>
                    </a:cubicBezTo>
                    <a:cubicBezTo>
                      <a:pt x="61" y="0"/>
                      <a:pt x="61" y="0"/>
                      <a:pt x="61" y="0"/>
                    </a:cubicBezTo>
                    <a:cubicBezTo>
                      <a:pt x="11" y="18"/>
                      <a:pt x="11" y="18"/>
                      <a:pt x="11" y="18"/>
                    </a:cubicBezTo>
                    <a:cubicBezTo>
                      <a:pt x="0" y="66"/>
                      <a:pt x="4" y="114"/>
                      <a:pt x="20" y="157"/>
                    </a:cubicBezTo>
                    <a:cubicBezTo>
                      <a:pt x="20" y="157"/>
                      <a:pt x="20" y="157"/>
                      <a:pt x="20" y="157"/>
                    </a:cubicBezTo>
                    <a:cubicBezTo>
                      <a:pt x="28" y="179"/>
                      <a:pt x="39" y="200"/>
                      <a:pt x="53" y="219"/>
                    </a:cubicBezTo>
                    <a:lnTo>
                      <a:pt x="70" y="16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70" name="Google Shape;470;p17"/>
              <p:cNvSpPr/>
              <p:nvPr/>
            </p:nvSpPr>
            <p:spPr>
              <a:xfrm>
                <a:off x="2109" y="2716"/>
                <a:ext cx="583" cy="482"/>
              </a:xfrm>
              <a:custGeom>
                <a:rect b="b" l="l" r="r" t="t"/>
                <a:pathLst>
                  <a:path extrusionOk="0" h="152" w="184">
                    <a:moveTo>
                      <a:pt x="155" y="107"/>
                    </a:moveTo>
                    <a:cubicBezTo>
                      <a:pt x="184" y="58"/>
                      <a:pt x="184" y="58"/>
                      <a:pt x="184" y="58"/>
                    </a:cubicBezTo>
                    <a:cubicBezTo>
                      <a:pt x="171" y="57"/>
                      <a:pt x="157" y="55"/>
                      <a:pt x="145" y="50"/>
                    </a:cubicBezTo>
                    <a:cubicBezTo>
                      <a:pt x="144" y="50"/>
                      <a:pt x="144" y="50"/>
                      <a:pt x="144" y="50"/>
                    </a:cubicBezTo>
                    <a:cubicBezTo>
                      <a:pt x="117" y="41"/>
                      <a:pt x="93" y="24"/>
                      <a:pt x="74" y="0"/>
                    </a:cubicBezTo>
                    <a:cubicBezTo>
                      <a:pt x="18" y="8"/>
                      <a:pt x="18" y="8"/>
                      <a:pt x="18" y="8"/>
                    </a:cubicBezTo>
                    <a:cubicBezTo>
                      <a:pt x="0" y="59"/>
                      <a:pt x="0" y="59"/>
                      <a:pt x="0" y="59"/>
                    </a:cubicBezTo>
                    <a:cubicBezTo>
                      <a:pt x="31" y="97"/>
                      <a:pt x="71" y="124"/>
                      <a:pt x="114" y="139"/>
                    </a:cubicBezTo>
                    <a:cubicBezTo>
                      <a:pt x="115" y="139"/>
                      <a:pt x="115" y="139"/>
                      <a:pt x="115" y="139"/>
                    </a:cubicBezTo>
                    <a:cubicBezTo>
                      <a:pt x="137" y="146"/>
                      <a:pt x="160" y="151"/>
                      <a:pt x="183" y="152"/>
                    </a:cubicBezTo>
                    <a:lnTo>
                      <a:pt x="155" y="10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471" name="Google Shape;471;p17"/>
              <p:cNvSpPr/>
              <p:nvPr/>
            </p:nvSpPr>
            <p:spPr>
              <a:xfrm>
                <a:off x="2635" y="2742"/>
                <a:ext cx="681" cy="456"/>
              </a:xfrm>
              <a:custGeom>
                <a:rect b="b" l="l" r="r" t="t"/>
                <a:pathLst>
                  <a:path extrusionOk="0" h="144" w="215">
                    <a:moveTo>
                      <a:pt x="163" y="54"/>
                    </a:moveTo>
                    <a:cubicBezTo>
                      <a:pt x="143" y="0"/>
                      <a:pt x="143" y="0"/>
                      <a:pt x="143" y="0"/>
                    </a:cubicBezTo>
                    <a:cubicBezTo>
                      <a:pt x="134" y="10"/>
                      <a:pt x="123" y="19"/>
                      <a:pt x="112" y="26"/>
                    </a:cubicBezTo>
                    <a:cubicBezTo>
                      <a:pt x="112" y="26"/>
                      <a:pt x="112" y="26"/>
                      <a:pt x="112" y="26"/>
                    </a:cubicBezTo>
                    <a:cubicBezTo>
                      <a:pt x="88" y="41"/>
                      <a:pt x="59" y="50"/>
                      <a:pt x="29" y="50"/>
                    </a:cubicBezTo>
                    <a:cubicBezTo>
                      <a:pt x="0" y="99"/>
                      <a:pt x="0" y="99"/>
                      <a:pt x="0" y="99"/>
                    </a:cubicBezTo>
                    <a:cubicBezTo>
                      <a:pt x="29" y="144"/>
                      <a:pt x="29" y="144"/>
                      <a:pt x="29" y="144"/>
                    </a:cubicBezTo>
                    <a:cubicBezTo>
                      <a:pt x="78" y="144"/>
                      <a:pt x="124" y="129"/>
                      <a:pt x="162" y="105"/>
                    </a:cubicBezTo>
                    <a:cubicBezTo>
                      <a:pt x="162" y="105"/>
                      <a:pt x="162" y="105"/>
                      <a:pt x="162" y="105"/>
                    </a:cubicBezTo>
                    <a:cubicBezTo>
                      <a:pt x="182" y="92"/>
                      <a:pt x="200" y="77"/>
                      <a:pt x="215" y="59"/>
                    </a:cubicBezTo>
                    <a:lnTo>
                      <a:pt x="163" y="54"/>
                    </a:lnTo>
                    <a:close/>
                  </a:path>
                </a:pathLst>
              </a:custGeom>
              <a:solidFill>
                <a:srgbClr val="FA7B1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72" name="Google Shape;472;p17"/>
              <p:cNvSpPr/>
              <p:nvPr/>
            </p:nvSpPr>
            <p:spPr>
              <a:xfrm>
                <a:off x="3110" y="2270"/>
                <a:ext cx="406" cy="629"/>
              </a:xfrm>
              <a:custGeom>
                <a:rect b="b" l="l" r="r" t="t"/>
                <a:pathLst>
                  <a:path extrusionOk="0" h="199" w="128">
                    <a:moveTo>
                      <a:pt x="86" y="38"/>
                    </a:moveTo>
                    <a:cubicBezTo>
                      <a:pt x="31" y="20"/>
                      <a:pt x="31" y="20"/>
                      <a:pt x="31" y="20"/>
                    </a:cubicBezTo>
                    <a:cubicBezTo>
                      <a:pt x="33" y="34"/>
                      <a:pt x="34" y="47"/>
                      <a:pt x="32" y="61"/>
                    </a:cubicBezTo>
                    <a:cubicBezTo>
                      <a:pt x="32" y="61"/>
                      <a:pt x="32" y="61"/>
                      <a:pt x="32" y="61"/>
                    </a:cubicBezTo>
                    <a:cubicBezTo>
                      <a:pt x="29" y="89"/>
                      <a:pt x="19" y="117"/>
                      <a:pt x="0" y="141"/>
                    </a:cubicBezTo>
                    <a:cubicBezTo>
                      <a:pt x="20" y="194"/>
                      <a:pt x="20" y="194"/>
                      <a:pt x="20" y="194"/>
                    </a:cubicBezTo>
                    <a:cubicBezTo>
                      <a:pt x="73" y="199"/>
                      <a:pt x="73" y="199"/>
                      <a:pt x="73" y="199"/>
                    </a:cubicBezTo>
                    <a:cubicBezTo>
                      <a:pt x="103" y="161"/>
                      <a:pt x="121" y="116"/>
                      <a:pt x="125" y="70"/>
                    </a:cubicBezTo>
                    <a:cubicBezTo>
                      <a:pt x="125" y="70"/>
                      <a:pt x="125" y="70"/>
                      <a:pt x="125" y="70"/>
                    </a:cubicBezTo>
                    <a:cubicBezTo>
                      <a:pt x="128" y="47"/>
                      <a:pt x="127" y="23"/>
                      <a:pt x="123" y="0"/>
                    </a:cubicBezTo>
                    <a:lnTo>
                      <a:pt x="86" y="38"/>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73" name="Google Shape;473;p17"/>
              <p:cNvSpPr/>
              <p:nvPr/>
            </p:nvSpPr>
            <p:spPr>
              <a:xfrm>
                <a:off x="2968" y="1718"/>
                <a:ext cx="523" cy="637"/>
              </a:xfrm>
              <a:custGeom>
                <a:rect b="b" l="l" r="r" t="t"/>
                <a:pathLst>
                  <a:path extrusionOk="0" h="201" w="165">
                    <a:moveTo>
                      <a:pt x="47" y="52"/>
                    </a:moveTo>
                    <a:cubicBezTo>
                      <a:pt x="0" y="84"/>
                      <a:pt x="0" y="84"/>
                      <a:pt x="0" y="84"/>
                    </a:cubicBezTo>
                    <a:cubicBezTo>
                      <a:pt x="11" y="91"/>
                      <a:pt x="22" y="99"/>
                      <a:pt x="32" y="108"/>
                    </a:cubicBezTo>
                    <a:cubicBezTo>
                      <a:pt x="32" y="108"/>
                      <a:pt x="32" y="108"/>
                      <a:pt x="32" y="108"/>
                    </a:cubicBezTo>
                    <a:cubicBezTo>
                      <a:pt x="52" y="128"/>
                      <a:pt x="67" y="154"/>
                      <a:pt x="74" y="184"/>
                    </a:cubicBezTo>
                    <a:cubicBezTo>
                      <a:pt x="128" y="201"/>
                      <a:pt x="128" y="201"/>
                      <a:pt x="128" y="201"/>
                    </a:cubicBezTo>
                    <a:cubicBezTo>
                      <a:pt x="165" y="163"/>
                      <a:pt x="165" y="163"/>
                      <a:pt x="165" y="163"/>
                    </a:cubicBezTo>
                    <a:cubicBezTo>
                      <a:pt x="154" y="115"/>
                      <a:pt x="130" y="74"/>
                      <a:pt x="97" y="42"/>
                    </a:cubicBezTo>
                    <a:cubicBezTo>
                      <a:pt x="97" y="42"/>
                      <a:pt x="97" y="42"/>
                      <a:pt x="97" y="42"/>
                    </a:cubicBezTo>
                    <a:cubicBezTo>
                      <a:pt x="81" y="25"/>
                      <a:pt x="62" y="11"/>
                      <a:pt x="41" y="0"/>
                    </a:cubicBezTo>
                    <a:lnTo>
                      <a:pt x="47" y="5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74" name="Google Shape;474;p17"/>
              <p:cNvSpPr/>
              <p:nvPr/>
            </p:nvSpPr>
            <p:spPr>
              <a:xfrm>
                <a:off x="2417" y="1614"/>
                <a:ext cx="668" cy="355"/>
              </a:xfrm>
              <a:custGeom>
                <a:rect b="b" l="l" r="r" t="t"/>
                <a:pathLst>
                  <a:path extrusionOk="0" h="112" w="211">
                    <a:moveTo>
                      <a:pt x="45" y="51"/>
                    </a:moveTo>
                    <a:cubicBezTo>
                      <a:pt x="40" y="108"/>
                      <a:pt x="40" y="108"/>
                      <a:pt x="40" y="108"/>
                    </a:cubicBezTo>
                    <a:cubicBezTo>
                      <a:pt x="52" y="103"/>
                      <a:pt x="65" y="100"/>
                      <a:pt x="79" y="98"/>
                    </a:cubicBezTo>
                    <a:cubicBezTo>
                      <a:pt x="79" y="98"/>
                      <a:pt x="79" y="98"/>
                      <a:pt x="79" y="98"/>
                    </a:cubicBezTo>
                    <a:cubicBezTo>
                      <a:pt x="107" y="95"/>
                      <a:pt x="137" y="99"/>
                      <a:pt x="164" y="112"/>
                    </a:cubicBezTo>
                    <a:cubicBezTo>
                      <a:pt x="211" y="81"/>
                      <a:pt x="211" y="81"/>
                      <a:pt x="211" y="81"/>
                    </a:cubicBezTo>
                    <a:cubicBezTo>
                      <a:pt x="205" y="28"/>
                      <a:pt x="205" y="28"/>
                      <a:pt x="205" y="28"/>
                    </a:cubicBezTo>
                    <a:cubicBezTo>
                      <a:pt x="161" y="7"/>
                      <a:pt x="113" y="0"/>
                      <a:pt x="67" y="5"/>
                    </a:cubicBezTo>
                    <a:cubicBezTo>
                      <a:pt x="67" y="5"/>
                      <a:pt x="67" y="5"/>
                      <a:pt x="67" y="5"/>
                    </a:cubicBezTo>
                    <a:cubicBezTo>
                      <a:pt x="44" y="8"/>
                      <a:pt x="21" y="14"/>
                      <a:pt x="0" y="23"/>
                    </a:cubicBezTo>
                    <a:lnTo>
                      <a:pt x="45" y="5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75" name="Google Shape;475;p17"/>
              <p:cNvSpPr/>
              <p:nvPr/>
            </p:nvSpPr>
            <p:spPr>
              <a:xfrm>
                <a:off x="1967" y="1703"/>
                <a:ext cx="560" cy="567"/>
              </a:xfrm>
              <a:custGeom>
                <a:rect b="b" l="l" r="r" t="t"/>
                <a:pathLst>
                  <a:path extrusionOk="0" h="179" w="177">
                    <a:moveTo>
                      <a:pt x="50" y="140"/>
                    </a:moveTo>
                    <a:cubicBezTo>
                      <a:pt x="91" y="179"/>
                      <a:pt x="91" y="179"/>
                      <a:pt x="91" y="179"/>
                    </a:cubicBezTo>
                    <a:cubicBezTo>
                      <a:pt x="95" y="166"/>
                      <a:pt x="101" y="154"/>
                      <a:pt x="108" y="142"/>
                    </a:cubicBezTo>
                    <a:cubicBezTo>
                      <a:pt x="108" y="142"/>
                      <a:pt x="108" y="142"/>
                      <a:pt x="108" y="142"/>
                    </a:cubicBezTo>
                    <a:cubicBezTo>
                      <a:pt x="123" y="118"/>
                      <a:pt x="144" y="98"/>
                      <a:pt x="172" y="84"/>
                    </a:cubicBezTo>
                    <a:cubicBezTo>
                      <a:pt x="177" y="28"/>
                      <a:pt x="177" y="28"/>
                      <a:pt x="177" y="28"/>
                    </a:cubicBezTo>
                    <a:cubicBezTo>
                      <a:pt x="132" y="0"/>
                      <a:pt x="132" y="0"/>
                      <a:pt x="132" y="0"/>
                    </a:cubicBezTo>
                    <a:cubicBezTo>
                      <a:pt x="87" y="21"/>
                      <a:pt x="52" y="54"/>
                      <a:pt x="28" y="93"/>
                    </a:cubicBezTo>
                    <a:cubicBezTo>
                      <a:pt x="28" y="94"/>
                      <a:pt x="28" y="94"/>
                      <a:pt x="28" y="94"/>
                    </a:cubicBezTo>
                    <a:cubicBezTo>
                      <a:pt x="16" y="114"/>
                      <a:pt x="6" y="135"/>
                      <a:pt x="0" y="158"/>
                    </a:cubicBezTo>
                    <a:lnTo>
                      <a:pt x="50" y="14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
          <p:nvSpPr>
            <p:cNvPr id="476" name="Google Shape;476;p17"/>
            <p:cNvSpPr txBox="1"/>
            <p:nvPr/>
          </p:nvSpPr>
          <p:spPr>
            <a:xfrm>
              <a:off x="6294904" y="2433133"/>
              <a:ext cx="14029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600"/>
                <a:buFont typeface="Arial"/>
                <a:buNone/>
              </a:pPr>
              <a:r>
                <a:rPr lang="en-US" sz="1600">
                  <a:solidFill>
                    <a:schemeClr val="accent2"/>
                  </a:solidFill>
                  <a:latin typeface="Arial"/>
                  <a:ea typeface="Arial"/>
                  <a:cs typeface="Arial"/>
                  <a:sym typeface="Arial"/>
                </a:rPr>
                <a:t>Coordinated Pathways of Support </a:t>
              </a:r>
              <a:endParaRPr/>
            </a:p>
          </p:txBody>
        </p:sp>
        <p:sp>
          <p:nvSpPr>
            <p:cNvPr id="477" name="Google Shape;477;p17"/>
            <p:cNvSpPr txBox="1"/>
            <p:nvPr/>
          </p:nvSpPr>
          <p:spPr>
            <a:xfrm>
              <a:off x="7743317" y="3400108"/>
              <a:ext cx="965609" cy="4382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Enhanced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Primary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Care </a:t>
              </a:r>
              <a:endParaRPr/>
            </a:p>
          </p:txBody>
        </p:sp>
        <p:sp>
          <p:nvSpPr>
            <p:cNvPr id="478" name="Google Shape;478;p17"/>
            <p:cNvSpPr txBox="1"/>
            <p:nvPr/>
          </p:nvSpPr>
          <p:spPr>
            <a:xfrm>
              <a:off x="5797806" y="3990822"/>
              <a:ext cx="994196" cy="43827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Links Chronic Disease &amp;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Mental Health </a:t>
              </a:r>
              <a:endParaRPr/>
            </a:p>
          </p:txBody>
        </p:sp>
        <p:sp>
          <p:nvSpPr>
            <p:cNvPr id="479" name="Google Shape;479;p17"/>
            <p:cNvSpPr txBox="1"/>
            <p:nvPr/>
          </p:nvSpPr>
          <p:spPr>
            <a:xfrm>
              <a:off x="5232417" y="3106339"/>
              <a:ext cx="965609" cy="4382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Community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Care &amp;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Support</a:t>
              </a:r>
              <a:endParaRPr/>
            </a:p>
          </p:txBody>
        </p:sp>
        <p:sp>
          <p:nvSpPr>
            <p:cNvPr id="480" name="Google Shape;480;p17"/>
            <p:cNvSpPr txBox="1"/>
            <p:nvPr/>
          </p:nvSpPr>
          <p:spPr>
            <a:xfrm>
              <a:off x="5565933" y="2058298"/>
              <a:ext cx="964020" cy="4382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Dementia Sensitive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Acute Care</a:t>
              </a:r>
              <a:endParaRPr/>
            </a:p>
          </p:txBody>
        </p:sp>
        <p:sp>
          <p:nvSpPr>
            <p:cNvPr id="481" name="Google Shape;481;p17"/>
            <p:cNvSpPr txBox="1"/>
            <p:nvPr/>
          </p:nvSpPr>
          <p:spPr>
            <a:xfrm>
              <a:off x="6652243" y="1650196"/>
              <a:ext cx="1052958" cy="4398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Dementia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Specific Housing/ Retirement Homes</a:t>
              </a:r>
              <a:endParaRPr/>
            </a:p>
          </p:txBody>
        </p:sp>
        <p:sp>
          <p:nvSpPr>
            <p:cNvPr id="482" name="Google Shape;482;p17"/>
            <p:cNvSpPr txBox="1"/>
            <p:nvPr/>
          </p:nvSpPr>
          <p:spPr>
            <a:xfrm>
              <a:off x="7586089" y="2256790"/>
              <a:ext cx="965609" cy="4398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Integrated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End Of</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 Life Care</a:t>
              </a:r>
              <a:endParaRPr/>
            </a:p>
          </p:txBody>
        </p:sp>
        <p:sp>
          <p:nvSpPr>
            <p:cNvPr id="483" name="Google Shape;483;p17"/>
            <p:cNvSpPr txBox="1"/>
            <p:nvPr/>
          </p:nvSpPr>
          <p:spPr>
            <a:xfrm>
              <a:off x="6938114" y="4136912"/>
              <a:ext cx="964020" cy="4382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lt1"/>
                  </a:solidFill>
                  <a:latin typeface="Arial"/>
                  <a:ea typeface="Arial"/>
                  <a:cs typeface="Arial"/>
                  <a:sym typeface="Arial"/>
                </a:rPr>
                <a:t>Specialized Dementia </a:t>
              </a:r>
              <a:br>
                <a:rPr b="1" lang="en-US" sz="750">
                  <a:solidFill>
                    <a:schemeClr val="lt1"/>
                  </a:solidFill>
                  <a:latin typeface="Arial"/>
                  <a:ea typeface="Arial"/>
                  <a:cs typeface="Arial"/>
                  <a:sym typeface="Arial"/>
                </a:rPr>
              </a:br>
              <a:r>
                <a:rPr b="1" lang="en-US" sz="750">
                  <a:solidFill>
                    <a:schemeClr val="lt1"/>
                  </a:solidFill>
                  <a:latin typeface="Arial"/>
                  <a:ea typeface="Arial"/>
                  <a:cs typeface="Arial"/>
                  <a:sym typeface="Arial"/>
                </a:rPr>
                <a:t>Services</a:t>
              </a:r>
              <a:endParaRPr/>
            </a:p>
          </p:txBody>
        </p:sp>
      </p:grpSp>
      <p:sp>
        <p:nvSpPr>
          <p:cNvPr id="484" name="Google Shape;484;p17"/>
          <p:cNvSpPr txBox="1"/>
          <p:nvPr/>
        </p:nvSpPr>
        <p:spPr>
          <a:xfrm>
            <a:off x="5143434" y="2498448"/>
            <a:ext cx="339725"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800"/>
              <a:buFont typeface="Arial"/>
              <a:buNone/>
            </a:pPr>
            <a:r>
              <a:rPr b="1" lang="en-US" sz="2800">
                <a:solidFill>
                  <a:schemeClr val="accent2"/>
                </a:solidFill>
                <a:latin typeface="Arial"/>
                <a:ea typeface="Arial"/>
                <a:cs typeface="Arial"/>
                <a:sym typeface="Arial"/>
              </a:rPr>
              <a:t>4</a:t>
            </a:r>
            <a:endParaRPr/>
          </a:p>
        </p:txBody>
      </p:sp>
      <p:sp>
        <p:nvSpPr>
          <p:cNvPr id="485" name="Google Shape;485;p17"/>
          <p:cNvSpPr txBox="1"/>
          <p:nvPr/>
        </p:nvSpPr>
        <p:spPr>
          <a:xfrm>
            <a:off x="371541" y="5078413"/>
            <a:ext cx="1928813" cy="3079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400"/>
              <a:buFont typeface="Arial"/>
              <a:buNone/>
            </a:pPr>
            <a:r>
              <a:rPr b="1" lang="en-US" sz="1400">
                <a:solidFill>
                  <a:schemeClr val="accent2"/>
                </a:solidFill>
                <a:latin typeface="Arial"/>
                <a:ea typeface="Arial"/>
                <a:cs typeface="Arial"/>
                <a:sym typeface="Arial"/>
              </a:rPr>
              <a:t>System Integration </a:t>
            </a:r>
            <a:endParaRPr/>
          </a:p>
        </p:txBody>
      </p:sp>
      <p:cxnSp>
        <p:nvCxnSpPr>
          <p:cNvPr id="486" name="Google Shape;486;p17"/>
          <p:cNvCxnSpPr/>
          <p:nvPr/>
        </p:nvCxnSpPr>
        <p:spPr>
          <a:xfrm>
            <a:off x="366713" y="5334000"/>
            <a:ext cx="8412162" cy="1588"/>
          </a:xfrm>
          <a:prstGeom prst="straightConnector1">
            <a:avLst/>
          </a:prstGeom>
          <a:solidFill>
            <a:schemeClr val="accent1"/>
          </a:solidFill>
          <a:ln cap="flat" cmpd="sng" w="19050">
            <a:solidFill>
              <a:srgbClr val="BFBFBF"/>
            </a:solidFill>
            <a:prstDash val="dot"/>
            <a:round/>
            <a:headEnd len="sm" w="sm" type="none"/>
            <a:tailEnd len="sm" w="sm" type="none"/>
          </a:ln>
        </p:spPr>
      </p:cxnSp>
      <p:grpSp>
        <p:nvGrpSpPr>
          <p:cNvPr id="487" name="Google Shape;487;p17"/>
          <p:cNvGrpSpPr/>
          <p:nvPr/>
        </p:nvGrpSpPr>
        <p:grpSpPr>
          <a:xfrm>
            <a:off x="254000" y="5865080"/>
            <a:ext cx="952500" cy="808770"/>
            <a:chOff x="304772" y="3454400"/>
            <a:chExt cx="1200191" cy="1106651"/>
          </a:xfrm>
        </p:grpSpPr>
        <p:grpSp>
          <p:nvGrpSpPr>
            <p:cNvPr id="488" name="Google Shape;488;p17"/>
            <p:cNvGrpSpPr/>
            <p:nvPr/>
          </p:nvGrpSpPr>
          <p:grpSpPr>
            <a:xfrm>
              <a:off x="404805" y="3454400"/>
              <a:ext cx="1003300" cy="742950"/>
              <a:chOff x="315" y="2428"/>
              <a:chExt cx="632" cy="468"/>
            </a:xfrm>
          </p:grpSpPr>
          <p:sp>
            <p:nvSpPr>
              <p:cNvPr id="489" name="Google Shape;489;p17"/>
              <p:cNvSpPr/>
              <p:nvPr/>
            </p:nvSpPr>
            <p:spPr>
              <a:xfrm>
                <a:off x="315" y="2430"/>
                <a:ext cx="630" cy="4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90" name="Google Shape;490;p17"/>
              <p:cNvSpPr/>
              <p:nvPr/>
            </p:nvSpPr>
            <p:spPr>
              <a:xfrm>
                <a:off x="317" y="2462"/>
                <a:ext cx="548" cy="432"/>
              </a:xfrm>
              <a:custGeom>
                <a:rect b="b" l="l" r="r" t="t"/>
                <a:pathLst>
                  <a:path extrusionOk="0" h="253" w="321">
                    <a:moveTo>
                      <a:pt x="5" y="102"/>
                    </a:moveTo>
                    <a:cubicBezTo>
                      <a:pt x="39" y="119"/>
                      <a:pt x="39" y="119"/>
                      <a:pt x="39" y="119"/>
                    </a:cubicBezTo>
                    <a:cubicBezTo>
                      <a:pt x="38" y="128"/>
                      <a:pt x="41" y="137"/>
                      <a:pt x="48" y="144"/>
                    </a:cubicBezTo>
                    <a:cubicBezTo>
                      <a:pt x="61" y="156"/>
                      <a:pt x="61" y="156"/>
                      <a:pt x="61" y="156"/>
                    </a:cubicBezTo>
                    <a:cubicBezTo>
                      <a:pt x="55" y="165"/>
                      <a:pt x="55" y="165"/>
                      <a:pt x="55" y="165"/>
                    </a:cubicBezTo>
                    <a:cubicBezTo>
                      <a:pt x="53" y="168"/>
                      <a:pt x="53" y="171"/>
                      <a:pt x="54" y="174"/>
                    </a:cubicBezTo>
                    <a:cubicBezTo>
                      <a:pt x="54" y="178"/>
                      <a:pt x="56" y="180"/>
                      <a:pt x="59" y="182"/>
                    </a:cubicBezTo>
                    <a:cubicBezTo>
                      <a:pt x="140" y="234"/>
                      <a:pt x="140" y="234"/>
                      <a:pt x="140" y="234"/>
                    </a:cubicBezTo>
                    <a:cubicBezTo>
                      <a:pt x="143" y="236"/>
                      <a:pt x="146" y="236"/>
                      <a:pt x="149" y="236"/>
                    </a:cubicBezTo>
                    <a:cubicBezTo>
                      <a:pt x="152" y="235"/>
                      <a:pt x="155" y="233"/>
                      <a:pt x="156" y="230"/>
                    </a:cubicBezTo>
                    <a:cubicBezTo>
                      <a:pt x="160" y="224"/>
                      <a:pt x="160" y="224"/>
                      <a:pt x="160" y="224"/>
                    </a:cubicBezTo>
                    <a:cubicBezTo>
                      <a:pt x="206" y="250"/>
                      <a:pt x="206" y="250"/>
                      <a:pt x="206" y="250"/>
                    </a:cubicBezTo>
                    <a:cubicBezTo>
                      <a:pt x="209" y="252"/>
                      <a:pt x="214" y="253"/>
                      <a:pt x="218" y="253"/>
                    </a:cubicBezTo>
                    <a:cubicBezTo>
                      <a:pt x="227" y="253"/>
                      <a:pt x="235" y="248"/>
                      <a:pt x="240" y="240"/>
                    </a:cubicBezTo>
                    <a:cubicBezTo>
                      <a:pt x="244" y="233"/>
                      <a:pt x="244" y="233"/>
                      <a:pt x="244" y="233"/>
                    </a:cubicBezTo>
                    <a:cubicBezTo>
                      <a:pt x="244" y="232"/>
                      <a:pt x="245" y="231"/>
                      <a:pt x="245" y="229"/>
                    </a:cubicBezTo>
                    <a:cubicBezTo>
                      <a:pt x="249" y="231"/>
                      <a:pt x="253" y="233"/>
                      <a:pt x="258" y="233"/>
                    </a:cubicBezTo>
                    <a:cubicBezTo>
                      <a:pt x="267" y="233"/>
                      <a:pt x="275" y="228"/>
                      <a:pt x="279" y="220"/>
                    </a:cubicBezTo>
                    <a:cubicBezTo>
                      <a:pt x="284" y="212"/>
                      <a:pt x="284" y="212"/>
                      <a:pt x="284" y="212"/>
                    </a:cubicBezTo>
                    <a:cubicBezTo>
                      <a:pt x="284" y="211"/>
                      <a:pt x="285" y="209"/>
                      <a:pt x="286" y="207"/>
                    </a:cubicBezTo>
                    <a:cubicBezTo>
                      <a:pt x="287" y="207"/>
                      <a:pt x="288" y="208"/>
                      <a:pt x="290" y="208"/>
                    </a:cubicBezTo>
                    <a:cubicBezTo>
                      <a:pt x="299" y="208"/>
                      <a:pt x="307" y="203"/>
                      <a:pt x="311" y="195"/>
                    </a:cubicBezTo>
                    <a:cubicBezTo>
                      <a:pt x="316" y="187"/>
                      <a:pt x="316" y="187"/>
                      <a:pt x="316" y="187"/>
                    </a:cubicBezTo>
                    <a:cubicBezTo>
                      <a:pt x="319" y="182"/>
                      <a:pt x="320" y="175"/>
                      <a:pt x="318" y="168"/>
                    </a:cubicBezTo>
                    <a:cubicBezTo>
                      <a:pt x="317" y="164"/>
                      <a:pt x="314" y="159"/>
                      <a:pt x="310" y="156"/>
                    </a:cubicBezTo>
                    <a:cubicBezTo>
                      <a:pt x="311" y="155"/>
                      <a:pt x="312" y="154"/>
                      <a:pt x="313" y="152"/>
                    </a:cubicBezTo>
                    <a:cubicBezTo>
                      <a:pt x="317" y="145"/>
                      <a:pt x="317" y="145"/>
                      <a:pt x="317" y="145"/>
                    </a:cubicBezTo>
                    <a:cubicBezTo>
                      <a:pt x="320" y="139"/>
                      <a:pt x="321" y="133"/>
                      <a:pt x="319" y="126"/>
                    </a:cubicBezTo>
                    <a:cubicBezTo>
                      <a:pt x="318" y="122"/>
                      <a:pt x="316" y="119"/>
                      <a:pt x="313" y="116"/>
                    </a:cubicBezTo>
                    <a:cubicBezTo>
                      <a:pt x="311" y="116"/>
                      <a:pt x="311" y="116"/>
                      <a:pt x="311" y="116"/>
                    </a:cubicBezTo>
                    <a:cubicBezTo>
                      <a:pt x="310" y="117"/>
                      <a:pt x="309" y="117"/>
                      <a:pt x="307" y="118"/>
                    </a:cubicBezTo>
                    <a:cubicBezTo>
                      <a:pt x="305" y="118"/>
                      <a:pt x="303" y="118"/>
                      <a:pt x="301" y="118"/>
                    </a:cubicBezTo>
                    <a:cubicBezTo>
                      <a:pt x="300" y="118"/>
                      <a:pt x="299" y="118"/>
                      <a:pt x="297" y="118"/>
                    </a:cubicBezTo>
                    <a:cubicBezTo>
                      <a:pt x="302" y="121"/>
                      <a:pt x="302" y="121"/>
                      <a:pt x="302" y="121"/>
                    </a:cubicBezTo>
                    <a:cubicBezTo>
                      <a:pt x="305" y="122"/>
                      <a:pt x="308" y="125"/>
                      <a:pt x="309" y="129"/>
                    </a:cubicBezTo>
                    <a:cubicBezTo>
                      <a:pt x="310" y="133"/>
                      <a:pt x="309" y="137"/>
                      <a:pt x="307" y="140"/>
                    </a:cubicBezTo>
                    <a:cubicBezTo>
                      <a:pt x="303" y="147"/>
                      <a:pt x="303" y="147"/>
                      <a:pt x="303" y="147"/>
                    </a:cubicBezTo>
                    <a:cubicBezTo>
                      <a:pt x="301" y="152"/>
                      <a:pt x="296" y="154"/>
                      <a:pt x="291" y="154"/>
                    </a:cubicBezTo>
                    <a:cubicBezTo>
                      <a:pt x="288" y="154"/>
                      <a:pt x="286" y="154"/>
                      <a:pt x="284" y="153"/>
                    </a:cubicBezTo>
                    <a:cubicBezTo>
                      <a:pt x="223" y="118"/>
                      <a:pt x="223" y="118"/>
                      <a:pt x="223" y="118"/>
                    </a:cubicBezTo>
                    <a:cubicBezTo>
                      <a:pt x="223" y="119"/>
                      <a:pt x="223" y="119"/>
                      <a:pt x="223" y="119"/>
                    </a:cubicBezTo>
                    <a:cubicBezTo>
                      <a:pt x="301" y="163"/>
                      <a:pt x="301" y="163"/>
                      <a:pt x="301" y="163"/>
                    </a:cubicBezTo>
                    <a:cubicBezTo>
                      <a:pt x="304" y="165"/>
                      <a:pt x="306" y="168"/>
                      <a:pt x="307" y="171"/>
                    </a:cubicBezTo>
                    <a:cubicBezTo>
                      <a:pt x="308" y="175"/>
                      <a:pt x="308" y="179"/>
                      <a:pt x="306" y="182"/>
                    </a:cubicBezTo>
                    <a:cubicBezTo>
                      <a:pt x="302" y="189"/>
                      <a:pt x="302" y="189"/>
                      <a:pt x="302" y="189"/>
                    </a:cubicBezTo>
                    <a:cubicBezTo>
                      <a:pt x="299" y="194"/>
                      <a:pt x="295" y="197"/>
                      <a:pt x="290" y="197"/>
                    </a:cubicBezTo>
                    <a:cubicBezTo>
                      <a:pt x="287" y="197"/>
                      <a:pt x="285" y="196"/>
                      <a:pt x="283" y="195"/>
                    </a:cubicBezTo>
                    <a:cubicBezTo>
                      <a:pt x="205" y="151"/>
                      <a:pt x="205" y="151"/>
                      <a:pt x="205" y="151"/>
                    </a:cubicBezTo>
                    <a:cubicBezTo>
                      <a:pt x="204" y="151"/>
                      <a:pt x="204" y="151"/>
                      <a:pt x="204" y="151"/>
                    </a:cubicBezTo>
                    <a:cubicBezTo>
                      <a:pt x="204" y="152"/>
                      <a:pt x="204" y="152"/>
                      <a:pt x="204" y="152"/>
                    </a:cubicBezTo>
                    <a:cubicBezTo>
                      <a:pt x="269" y="188"/>
                      <a:pt x="269" y="188"/>
                      <a:pt x="269" y="188"/>
                    </a:cubicBezTo>
                    <a:cubicBezTo>
                      <a:pt x="272" y="190"/>
                      <a:pt x="274" y="193"/>
                      <a:pt x="275" y="196"/>
                    </a:cubicBezTo>
                    <a:cubicBezTo>
                      <a:pt x="276" y="200"/>
                      <a:pt x="276" y="204"/>
                      <a:pt x="274" y="207"/>
                    </a:cubicBezTo>
                    <a:cubicBezTo>
                      <a:pt x="270" y="214"/>
                      <a:pt x="270" y="214"/>
                      <a:pt x="270" y="214"/>
                    </a:cubicBezTo>
                    <a:cubicBezTo>
                      <a:pt x="267" y="219"/>
                      <a:pt x="263" y="222"/>
                      <a:pt x="258" y="222"/>
                    </a:cubicBezTo>
                    <a:cubicBezTo>
                      <a:pt x="255" y="222"/>
                      <a:pt x="253" y="221"/>
                      <a:pt x="251" y="220"/>
                    </a:cubicBezTo>
                    <a:cubicBezTo>
                      <a:pt x="186" y="184"/>
                      <a:pt x="186" y="184"/>
                      <a:pt x="186" y="184"/>
                    </a:cubicBezTo>
                    <a:cubicBezTo>
                      <a:pt x="186" y="184"/>
                      <a:pt x="186" y="184"/>
                      <a:pt x="186" y="184"/>
                    </a:cubicBezTo>
                    <a:cubicBezTo>
                      <a:pt x="229" y="208"/>
                      <a:pt x="229" y="208"/>
                      <a:pt x="229" y="208"/>
                    </a:cubicBezTo>
                    <a:cubicBezTo>
                      <a:pt x="232" y="210"/>
                      <a:pt x="234" y="213"/>
                      <a:pt x="235" y="217"/>
                    </a:cubicBezTo>
                    <a:cubicBezTo>
                      <a:pt x="236" y="221"/>
                      <a:pt x="236" y="224"/>
                      <a:pt x="234" y="228"/>
                    </a:cubicBezTo>
                    <a:cubicBezTo>
                      <a:pt x="230" y="235"/>
                      <a:pt x="230" y="235"/>
                      <a:pt x="230" y="235"/>
                    </a:cubicBezTo>
                    <a:cubicBezTo>
                      <a:pt x="228" y="239"/>
                      <a:pt x="223" y="242"/>
                      <a:pt x="218" y="242"/>
                    </a:cubicBezTo>
                    <a:cubicBezTo>
                      <a:pt x="215" y="242"/>
                      <a:pt x="213" y="242"/>
                      <a:pt x="211" y="240"/>
                    </a:cubicBezTo>
                    <a:cubicBezTo>
                      <a:pt x="166" y="215"/>
                      <a:pt x="166" y="215"/>
                      <a:pt x="166" y="215"/>
                    </a:cubicBezTo>
                    <a:cubicBezTo>
                      <a:pt x="168" y="211"/>
                      <a:pt x="168" y="211"/>
                      <a:pt x="168" y="211"/>
                    </a:cubicBezTo>
                    <a:cubicBezTo>
                      <a:pt x="172" y="205"/>
                      <a:pt x="170" y="198"/>
                      <a:pt x="165" y="194"/>
                    </a:cubicBezTo>
                    <a:cubicBezTo>
                      <a:pt x="158" y="190"/>
                      <a:pt x="158" y="190"/>
                      <a:pt x="158" y="190"/>
                    </a:cubicBezTo>
                    <a:cubicBezTo>
                      <a:pt x="156" y="188"/>
                      <a:pt x="154" y="188"/>
                      <a:pt x="151" y="188"/>
                    </a:cubicBezTo>
                    <a:cubicBezTo>
                      <a:pt x="143" y="201"/>
                      <a:pt x="143" y="201"/>
                      <a:pt x="143" y="201"/>
                    </a:cubicBezTo>
                    <a:cubicBezTo>
                      <a:pt x="140" y="206"/>
                      <a:pt x="140" y="206"/>
                      <a:pt x="140" y="206"/>
                    </a:cubicBezTo>
                    <a:cubicBezTo>
                      <a:pt x="139" y="208"/>
                      <a:pt x="139" y="208"/>
                      <a:pt x="139" y="208"/>
                    </a:cubicBezTo>
                    <a:cubicBezTo>
                      <a:pt x="138" y="209"/>
                      <a:pt x="137" y="209"/>
                      <a:pt x="136" y="209"/>
                    </a:cubicBezTo>
                    <a:cubicBezTo>
                      <a:pt x="136" y="209"/>
                      <a:pt x="135" y="209"/>
                      <a:pt x="135" y="209"/>
                    </a:cubicBezTo>
                    <a:cubicBezTo>
                      <a:pt x="133" y="208"/>
                      <a:pt x="133" y="206"/>
                      <a:pt x="134" y="205"/>
                    </a:cubicBezTo>
                    <a:cubicBezTo>
                      <a:pt x="135" y="203"/>
                      <a:pt x="135" y="203"/>
                      <a:pt x="135" y="203"/>
                    </a:cubicBezTo>
                    <a:cubicBezTo>
                      <a:pt x="138" y="199"/>
                      <a:pt x="138" y="199"/>
                      <a:pt x="138" y="199"/>
                    </a:cubicBezTo>
                    <a:cubicBezTo>
                      <a:pt x="149" y="180"/>
                      <a:pt x="149" y="180"/>
                      <a:pt x="149" y="180"/>
                    </a:cubicBezTo>
                    <a:cubicBezTo>
                      <a:pt x="148" y="177"/>
                      <a:pt x="146" y="174"/>
                      <a:pt x="143" y="172"/>
                    </a:cubicBezTo>
                    <a:cubicBezTo>
                      <a:pt x="137" y="168"/>
                      <a:pt x="137" y="168"/>
                      <a:pt x="137" y="168"/>
                    </a:cubicBezTo>
                    <a:cubicBezTo>
                      <a:pt x="135" y="166"/>
                      <a:pt x="132" y="166"/>
                      <a:pt x="129" y="166"/>
                    </a:cubicBezTo>
                    <a:cubicBezTo>
                      <a:pt x="116" y="187"/>
                      <a:pt x="116" y="187"/>
                      <a:pt x="116" y="187"/>
                    </a:cubicBezTo>
                    <a:cubicBezTo>
                      <a:pt x="114" y="191"/>
                      <a:pt x="114" y="191"/>
                      <a:pt x="114" y="191"/>
                    </a:cubicBezTo>
                    <a:cubicBezTo>
                      <a:pt x="113" y="193"/>
                      <a:pt x="113" y="193"/>
                      <a:pt x="113" y="193"/>
                    </a:cubicBezTo>
                    <a:cubicBezTo>
                      <a:pt x="112" y="194"/>
                      <a:pt x="111" y="194"/>
                      <a:pt x="110" y="194"/>
                    </a:cubicBezTo>
                    <a:cubicBezTo>
                      <a:pt x="110" y="194"/>
                      <a:pt x="109" y="194"/>
                      <a:pt x="109" y="194"/>
                    </a:cubicBezTo>
                    <a:cubicBezTo>
                      <a:pt x="107" y="193"/>
                      <a:pt x="107" y="191"/>
                      <a:pt x="108" y="190"/>
                    </a:cubicBezTo>
                    <a:cubicBezTo>
                      <a:pt x="108" y="188"/>
                      <a:pt x="108" y="188"/>
                      <a:pt x="108" y="188"/>
                    </a:cubicBezTo>
                    <a:cubicBezTo>
                      <a:pt x="111" y="184"/>
                      <a:pt x="111" y="184"/>
                      <a:pt x="111" y="184"/>
                    </a:cubicBezTo>
                    <a:cubicBezTo>
                      <a:pt x="126" y="159"/>
                      <a:pt x="126" y="159"/>
                      <a:pt x="126" y="159"/>
                    </a:cubicBezTo>
                    <a:cubicBezTo>
                      <a:pt x="127" y="158"/>
                      <a:pt x="128" y="158"/>
                      <a:pt x="129" y="158"/>
                    </a:cubicBezTo>
                    <a:cubicBezTo>
                      <a:pt x="129" y="153"/>
                      <a:pt x="127" y="149"/>
                      <a:pt x="123" y="147"/>
                    </a:cubicBezTo>
                    <a:cubicBezTo>
                      <a:pt x="117" y="143"/>
                      <a:pt x="117" y="143"/>
                      <a:pt x="117" y="143"/>
                    </a:cubicBezTo>
                    <a:cubicBezTo>
                      <a:pt x="113" y="140"/>
                      <a:pt x="109" y="140"/>
                      <a:pt x="105" y="142"/>
                    </a:cubicBezTo>
                    <a:cubicBezTo>
                      <a:pt x="89" y="168"/>
                      <a:pt x="89" y="168"/>
                      <a:pt x="89" y="168"/>
                    </a:cubicBezTo>
                    <a:cubicBezTo>
                      <a:pt x="88" y="169"/>
                      <a:pt x="88" y="169"/>
                      <a:pt x="88" y="169"/>
                    </a:cubicBezTo>
                    <a:cubicBezTo>
                      <a:pt x="88" y="170"/>
                      <a:pt x="87" y="170"/>
                      <a:pt x="86" y="170"/>
                    </a:cubicBezTo>
                    <a:cubicBezTo>
                      <a:pt x="85" y="170"/>
                      <a:pt x="85" y="170"/>
                      <a:pt x="84" y="170"/>
                    </a:cubicBezTo>
                    <a:cubicBezTo>
                      <a:pt x="83" y="169"/>
                      <a:pt x="83" y="167"/>
                      <a:pt x="83" y="166"/>
                    </a:cubicBezTo>
                    <a:cubicBezTo>
                      <a:pt x="84" y="164"/>
                      <a:pt x="84" y="164"/>
                      <a:pt x="84" y="164"/>
                    </a:cubicBezTo>
                    <a:cubicBezTo>
                      <a:pt x="97" y="143"/>
                      <a:pt x="97" y="143"/>
                      <a:pt x="97" y="143"/>
                    </a:cubicBezTo>
                    <a:cubicBezTo>
                      <a:pt x="94" y="139"/>
                      <a:pt x="89" y="136"/>
                      <a:pt x="89" y="136"/>
                    </a:cubicBezTo>
                    <a:cubicBezTo>
                      <a:pt x="83" y="132"/>
                      <a:pt x="76" y="134"/>
                      <a:pt x="72" y="140"/>
                    </a:cubicBezTo>
                    <a:cubicBezTo>
                      <a:pt x="67" y="147"/>
                      <a:pt x="67" y="147"/>
                      <a:pt x="67" y="147"/>
                    </a:cubicBezTo>
                    <a:cubicBezTo>
                      <a:pt x="55" y="136"/>
                      <a:pt x="55" y="136"/>
                      <a:pt x="55" y="136"/>
                    </a:cubicBezTo>
                    <a:cubicBezTo>
                      <a:pt x="51" y="132"/>
                      <a:pt x="49" y="126"/>
                      <a:pt x="50" y="120"/>
                    </a:cubicBezTo>
                    <a:cubicBezTo>
                      <a:pt x="51" y="118"/>
                      <a:pt x="51" y="117"/>
                      <a:pt x="52" y="115"/>
                    </a:cubicBezTo>
                    <a:cubicBezTo>
                      <a:pt x="73" y="77"/>
                      <a:pt x="73" y="77"/>
                      <a:pt x="73" y="77"/>
                    </a:cubicBezTo>
                    <a:cubicBezTo>
                      <a:pt x="94" y="40"/>
                      <a:pt x="94" y="40"/>
                      <a:pt x="94" y="40"/>
                    </a:cubicBezTo>
                    <a:cubicBezTo>
                      <a:pt x="96" y="37"/>
                      <a:pt x="99" y="35"/>
                      <a:pt x="102" y="33"/>
                    </a:cubicBezTo>
                    <a:cubicBezTo>
                      <a:pt x="104" y="32"/>
                      <a:pt x="107" y="31"/>
                      <a:pt x="109" y="31"/>
                    </a:cubicBezTo>
                    <a:cubicBezTo>
                      <a:pt x="111" y="31"/>
                      <a:pt x="113" y="31"/>
                      <a:pt x="114" y="32"/>
                    </a:cubicBezTo>
                    <a:cubicBezTo>
                      <a:pt x="124" y="35"/>
                      <a:pt x="124" y="35"/>
                      <a:pt x="124" y="35"/>
                    </a:cubicBezTo>
                    <a:cubicBezTo>
                      <a:pt x="131" y="31"/>
                      <a:pt x="131" y="31"/>
                      <a:pt x="131" y="31"/>
                    </a:cubicBezTo>
                    <a:cubicBezTo>
                      <a:pt x="137" y="27"/>
                      <a:pt x="137" y="27"/>
                      <a:pt x="137" y="27"/>
                    </a:cubicBezTo>
                    <a:cubicBezTo>
                      <a:pt x="117" y="21"/>
                      <a:pt x="117" y="21"/>
                      <a:pt x="117" y="21"/>
                    </a:cubicBezTo>
                    <a:cubicBezTo>
                      <a:pt x="114" y="21"/>
                      <a:pt x="112" y="20"/>
                      <a:pt x="109" y="20"/>
                    </a:cubicBezTo>
                    <a:cubicBezTo>
                      <a:pt x="105" y="20"/>
                      <a:pt x="100" y="22"/>
                      <a:pt x="96" y="24"/>
                    </a:cubicBezTo>
                    <a:cubicBezTo>
                      <a:pt x="63" y="2"/>
                      <a:pt x="63" y="2"/>
                      <a:pt x="63" y="2"/>
                    </a:cubicBezTo>
                    <a:cubicBezTo>
                      <a:pt x="62" y="1"/>
                      <a:pt x="60" y="0"/>
                      <a:pt x="58" y="0"/>
                    </a:cubicBezTo>
                    <a:cubicBezTo>
                      <a:pt x="58" y="0"/>
                      <a:pt x="57" y="0"/>
                      <a:pt x="56" y="0"/>
                    </a:cubicBezTo>
                    <a:cubicBezTo>
                      <a:pt x="54" y="1"/>
                      <a:pt x="52" y="2"/>
                      <a:pt x="51" y="4"/>
                    </a:cubicBezTo>
                    <a:cubicBezTo>
                      <a:pt x="1" y="90"/>
                      <a:pt x="1" y="90"/>
                      <a:pt x="1" y="90"/>
                    </a:cubicBezTo>
                    <a:cubicBezTo>
                      <a:pt x="0" y="92"/>
                      <a:pt x="0" y="94"/>
                      <a:pt x="0" y="97"/>
                    </a:cubicBezTo>
                    <a:cubicBezTo>
                      <a:pt x="1" y="99"/>
                      <a:pt x="3" y="101"/>
                      <a:pt x="5" y="102"/>
                    </a:cubicBezTo>
                    <a:close/>
                    <a:moveTo>
                      <a:pt x="85" y="35"/>
                    </a:moveTo>
                    <a:cubicBezTo>
                      <a:pt x="64" y="72"/>
                      <a:pt x="64" y="72"/>
                      <a:pt x="64" y="72"/>
                    </a:cubicBezTo>
                    <a:cubicBezTo>
                      <a:pt x="43" y="109"/>
                      <a:pt x="43" y="109"/>
                      <a:pt x="43" y="109"/>
                    </a:cubicBezTo>
                    <a:cubicBezTo>
                      <a:pt x="42" y="110"/>
                      <a:pt x="42" y="110"/>
                      <a:pt x="42" y="111"/>
                    </a:cubicBezTo>
                    <a:cubicBezTo>
                      <a:pt x="9" y="94"/>
                      <a:pt x="9" y="94"/>
                      <a:pt x="9" y="94"/>
                    </a:cubicBezTo>
                    <a:cubicBezTo>
                      <a:pt x="58" y="9"/>
                      <a:pt x="58" y="9"/>
                      <a:pt x="58" y="9"/>
                    </a:cubicBezTo>
                    <a:cubicBezTo>
                      <a:pt x="89" y="29"/>
                      <a:pt x="89" y="29"/>
                      <a:pt x="89" y="29"/>
                    </a:cubicBezTo>
                    <a:cubicBezTo>
                      <a:pt x="87" y="31"/>
                      <a:pt x="86" y="33"/>
                      <a:pt x="85"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91" name="Google Shape;491;p17"/>
              <p:cNvSpPr/>
              <p:nvPr/>
            </p:nvSpPr>
            <p:spPr>
              <a:xfrm>
                <a:off x="825" y="2428"/>
                <a:ext cx="122" cy="193"/>
              </a:xfrm>
              <a:custGeom>
                <a:rect b="b" l="l" r="r" t="t"/>
                <a:pathLst>
                  <a:path extrusionOk="0" h="113" w="71">
                    <a:moveTo>
                      <a:pt x="65" y="105"/>
                    </a:moveTo>
                    <a:cubicBezTo>
                      <a:pt x="69" y="103"/>
                      <a:pt x="71" y="98"/>
                      <a:pt x="69" y="94"/>
                    </a:cubicBezTo>
                    <a:cubicBezTo>
                      <a:pt x="29" y="4"/>
                      <a:pt x="29" y="4"/>
                      <a:pt x="29" y="4"/>
                    </a:cubicBezTo>
                    <a:cubicBezTo>
                      <a:pt x="28" y="2"/>
                      <a:pt x="26" y="0"/>
                      <a:pt x="23" y="0"/>
                    </a:cubicBezTo>
                    <a:cubicBezTo>
                      <a:pt x="22" y="0"/>
                      <a:pt x="21" y="1"/>
                      <a:pt x="19" y="2"/>
                    </a:cubicBezTo>
                    <a:cubicBezTo>
                      <a:pt x="0" y="14"/>
                      <a:pt x="0" y="14"/>
                      <a:pt x="0" y="14"/>
                    </a:cubicBezTo>
                    <a:cubicBezTo>
                      <a:pt x="46" y="113"/>
                      <a:pt x="46" y="113"/>
                      <a:pt x="46" y="113"/>
                    </a:cubicBezTo>
                    <a:lnTo>
                      <a:pt x="65" y="105"/>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92" name="Google Shape;492;p17"/>
              <p:cNvSpPr/>
              <p:nvPr/>
            </p:nvSpPr>
            <p:spPr>
              <a:xfrm>
                <a:off x="518" y="2468"/>
                <a:ext cx="359" cy="179"/>
              </a:xfrm>
              <a:custGeom>
                <a:rect b="b" l="l" r="r" t="t"/>
                <a:pathLst>
                  <a:path extrusionOk="0" h="105" w="210">
                    <a:moveTo>
                      <a:pt x="1" y="55"/>
                    </a:moveTo>
                    <a:cubicBezTo>
                      <a:pt x="4" y="63"/>
                      <a:pt x="11" y="74"/>
                      <a:pt x="33" y="74"/>
                    </a:cubicBezTo>
                    <a:cubicBezTo>
                      <a:pt x="34" y="74"/>
                      <a:pt x="34" y="74"/>
                      <a:pt x="35" y="74"/>
                    </a:cubicBezTo>
                    <a:cubicBezTo>
                      <a:pt x="54" y="73"/>
                      <a:pt x="65" y="62"/>
                      <a:pt x="71" y="54"/>
                    </a:cubicBezTo>
                    <a:cubicBezTo>
                      <a:pt x="72" y="53"/>
                      <a:pt x="73" y="51"/>
                      <a:pt x="73" y="50"/>
                    </a:cubicBezTo>
                    <a:cubicBezTo>
                      <a:pt x="73" y="50"/>
                      <a:pt x="73" y="50"/>
                      <a:pt x="73" y="50"/>
                    </a:cubicBezTo>
                    <a:cubicBezTo>
                      <a:pt x="74" y="49"/>
                      <a:pt x="75" y="48"/>
                      <a:pt x="77" y="48"/>
                    </a:cubicBezTo>
                    <a:cubicBezTo>
                      <a:pt x="77" y="48"/>
                      <a:pt x="78" y="48"/>
                      <a:pt x="78" y="48"/>
                    </a:cubicBezTo>
                    <a:cubicBezTo>
                      <a:pt x="175" y="103"/>
                      <a:pt x="175" y="103"/>
                      <a:pt x="175" y="103"/>
                    </a:cubicBezTo>
                    <a:cubicBezTo>
                      <a:pt x="178" y="104"/>
                      <a:pt x="180" y="105"/>
                      <a:pt x="183" y="105"/>
                    </a:cubicBezTo>
                    <a:cubicBezTo>
                      <a:pt x="183" y="105"/>
                      <a:pt x="184" y="105"/>
                      <a:pt x="184" y="105"/>
                    </a:cubicBezTo>
                    <a:cubicBezTo>
                      <a:pt x="186" y="105"/>
                      <a:pt x="188" y="105"/>
                      <a:pt x="189" y="104"/>
                    </a:cubicBezTo>
                    <a:cubicBezTo>
                      <a:pt x="210" y="96"/>
                      <a:pt x="210" y="96"/>
                      <a:pt x="210" y="96"/>
                    </a:cubicBezTo>
                    <a:cubicBezTo>
                      <a:pt x="166" y="1"/>
                      <a:pt x="166" y="1"/>
                      <a:pt x="166" y="1"/>
                    </a:cubicBezTo>
                    <a:cubicBezTo>
                      <a:pt x="135" y="21"/>
                      <a:pt x="135" y="21"/>
                      <a:pt x="135" y="21"/>
                    </a:cubicBezTo>
                    <a:cubicBezTo>
                      <a:pt x="134" y="22"/>
                      <a:pt x="132" y="23"/>
                      <a:pt x="131" y="23"/>
                    </a:cubicBezTo>
                    <a:cubicBezTo>
                      <a:pt x="130" y="23"/>
                      <a:pt x="129" y="22"/>
                      <a:pt x="128" y="22"/>
                    </a:cubicBezTo>
                    <a:cubicBezTo>
                      <a:pt x="89" y="1"/>
                      <a:pt x="89" y="1"/>
                      <a:pt x="89" y="1"/>
                    </a:cubicBezTo>
                    <a:cubicBezTo>
                      <a:pt x="87" y="0"/>
                      <a:pt x="84" y="0"/>
                      <a:pt x="82" y="0"/>
                    </a:cubicBezTo>
                    <a:cubicBezTo>
                      <a:pt x="80" y="0"/>
                      <a:pt x="77" y="0"/>
                      <a:pt x="75" y="2"/>
                    </a:cubicBezTo>
                    <a:cubicBezTo>
                      <a:pt x="33" y="27"/>
                      <a:pt x="33" y="27"/>
                      <a:pt x="33" y="27"/>
                    </a:cubicBezTo>
                    <a:cubicBezTo>
                      <a:pt x="26" y="31"/>
                      <a:pt x="26" y="31"/>
                      <a:pt x="26" y="31"/>
                    </a:cubicBezTo>
                    <a:cubicBezTo>
                      <a:pt x="20" y="35"/>
                      <a:pt x="20" y="35"/>
                      <a:pt x="20" y="35"/>
                    </a:cubicBezTo>
                    <a:cubicBezTo>
                      <a:pt x="7" y="43"/>
                      <a:pt x="7" y="43"/>
                      <a:pt x="7" y="43"/>
                    </a:cubicBezTo>
                    <a:cubicBezTo>
                      <a:pt x="3" y="46"/>
                      <a:pt x="0" y="51"/>
                      <a:pt x="1" y="5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
          <p:nvSpPr>
            <p:cNvPr id="493" name="Google Shape;493;p17"/>
            <p:cNvSpPr txBox="1"/>
            <p:nvPr/>
          </p:nvSpPr>
          <p:spPr>
            <a:xfrm>
              <a:off x="304772" y="4314830"/>
              <a:ext cx="1200191" cy="24622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Shared Decision-</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Making Process </a:t>
              </a:r>
              <a:endParaRPr/>
            </a:p>
          </p:txBody>
        </p:sp>
      </p:grpSp>
      <p:grpSp>
        <p:nvGrpSpPr>
          <p:cNvPr id="494" name="Google Shape;494;p17"/>
          <p:cNvGrpSpPr/>
          <p:nvPr/>
        </p:nvGrpSpPr>
        <p:grpSpPr>
          <a:xfrm>
            <a:off x="1568450" y="5911850"/>
            <a:ext cx="1127125" cy="762000"/>
            <a:chOff x="1800175" y="3509963"/>
            <a:chExt cx="1557381" cy="1051089"/>
          </a:xfrm>
        </p:grpSpPr>
        <p:grpSp>
          <p:nvGrpSpPr>
            <p:cNvPr id="495" name="Google Shape;495;p17"/>
            <p:cNvGrpSpPr/>
            <p:nvPr/>
          </p:nvGrpSpPr>
          <p:grpSpPr>
            <a:xfrm>
              <a:off x="2340741" y="3509963"/>
              <a:ext cx="476249" cy="683314"/>
              <a:chOff x="1575" y="2295"/>
              <a:chExt cx="345" cy="495"/>
            </a:xfrm>
          </p:grpSpPr>
          <p:sp>
            <p:nvSpPr>
              <p:cNvPr id="496" name="Google Shape;496;p17"/>
              <p:cNvSpPr/>
              <p:nvPr/>
            </p:nvSpPr>
            <p:spPr>
              <a:xfrm>
                <a:off x="1575" y="2295"/>
                <a:ext cx="345" cy="4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497" name="Google Shape;497;p17"/>
              <p:cNvSpPr/>
              <p:nvPr/>
            </p:nvSpPr>
            <p:spPr>
              <a:xfrm>
                <a:off x="1579" y="2299"/>
                <a:ext cx="337" cy="487"/>
              </a:xfrm>
              <a:custGeom>
                <a:rect b="b" l="l" r="r" t="t"/>
                <a:pathLst>
                  <a:path extrusionOk="0" h="880" w="608">
                    <a:moveTo>
                      <a:pt x="588" y="224"/>
                    </a:moveTo>
                    <a:cubicBezTo>
                      <a:pt x="406" y="259"/>
                      <a:pt x="406" y="259"/>
                      <a:pt x="406" y="259"/>
                    </a:cubicBezTo>
                    <a:cubicBezTo>
                      <a:pt x="399" y="231"/>
                      <a:pt x="385" y="217"/>
                      <a:pt x="378" y="210"/>
                    </a:cubicBezTo>
                    <a:cubicBezTo>
                      <a:pt x="371" y="196"/>
                      <a:pt x="364" y="189"/>
                      <a:pt x="343" y="182"/>
                    </a:cubicBezTo>
                    <a:cubicBezTo>
                      <a:pt x="343" y="322"/>
                      <a:pt x="343" y="322"/>
                      <a:pt x="343" y="322"/>
                    </a:cubicBezTo>
                    <a:cubicBezTo>
                      <a:pt x="441" y="350"/>
                      <a:pt x="511" y="378"/>
                      <a:pt x="546" y="406"/>
                    </a:cubicBezTo>
                    <a:cubicBezTo>
                      <a:pt x="588" y="447"/>
                      <a:pt x="608" y="496"/>
                      <a:pt x="608" y="559"/>
                    </a:cubicBezTo>
                    <a:cubicBezTo>
                      <a:pt x="608" y="594"/>
                      <a:pt x="601" y="622"/>
                      <a:pt x="588" y="657"/>
                    </a:cubicBezTo>
                    <a:cubicBezTo>
                      <a:pt x="567" y="685"/>
                      <a:pt x="553" y="713"/>
                      <a:pt x="525" y="727"/>
                    </a:cubicBezTo>
                    <a:cubicBezTo>
                      <a:pt x="497" y="748"/>
                      <a:pt x="476" y="762"/>
                      <a:pt x="448" y="776"/>
                    </a:cubicBezTo>
                    <a:cubicBezTo>
                      <a:pt x="420" y="783"/>
                      <a:pt x="385" y="790"/>
                      <a:pt x="343" y="790"/>
                    </a:cubicBezTo>
                    <a:cubicBezTo>
                      <a:pt x="343" y="880"/>
                      <a:pt x="343" y="880"/>
                      <a:pt x="343" y="880"/>
                    </a:cubicBezTo>
                    <a:cubicBezTo>
                      <a:pt x="273" y="880"/>
                      <a:pt x="273" y="880"/>
                      <a:pt x="273" y="880"/>
                    </a:cubicBezTo>
                    <a:cubicBezTo>
                      <a:pt x="273" y="790"/>
                      <a:pt x="273" y="790"/>
                      <a:pt x="273" y="790"/>
                    </a:cubicBezTo>
                    <a:cubicBezTo>
                      <a:pt x="224" y="783"/>
                      <a:pt x="182" y="776"/>
                      <a:pt x="154" y="769"/>
                    </a:cubicBezTo>
                    <a:cubicBezTo>
                      <a:pt x="126" y="755"/>
                      <a:pt x="98" y="741"/>
                      <a:pt x="77" y="720"/>
                    </a:cubicBezTo>
                    <a:cubicBezTo>
                      <a:pt x="56" y="699"/>
                      <a:pt x="35" y="678"/>
                      <a:pt x="28" y="657"/>
                    </a:cubicBezTo>
                    <a:cubicBezTo>
                      <a:pt x="14" y="629"/>
                      <a:pt x="7" y="601"/>
                      <a:pt x="0" y="573"/>
                    </a:cubicBezTo>
                    <a:cubicBezTo>
                      <a:pt x="196" y="545"/>
                      <a:pt x="196" y="545"/>
                      <a:pt x="196" y="545"/>
                    </a:cubicBezTo>
                    <a:cubicBezTo>
                      <a:pt x="203" y="580"/>
                      <a:pt x="210" y="601"/>
                      <a:pt x="224" y="615"/>
                    </a:cubicBezTo>
                    <a:cubicBezTo>
                      <a:pt x="231" y="629"/>
                      <a:pt x="252" y="643"/>
                      <a:pt x="273" y="657"/>
                    </a:cubicBezTo>
                    <a:cubicBezTo>
                      <a:pt x="273" y="482"/>
                      <a:pt x="273" y="482"/>
                      <a:pt x="273" y="482"/>
                    </a:cubicBezTo>
                    <a:cubicBezTo>
                      <a:pt x="203" y="461"/>
                      <a:pt x="161" y="447"/>
                      <a:pt x="133" y="433"/>
                    </a:cubicBezTo>
                    <a:cubicBezTo>
                      <a:pt x="105" y="420"/>
                      <a:pt x="77" y="399"/>
                      <a:pt x="56" y="371"/>
                    </a:cubicBezTo>
                    <a:cubicBezTo>
                      <a:pt x="42" y="343"/>
                      <a:pt x="28" y="308"/>
                      <a:pt x="28" y="259"/>
                    </a:cubicBezTo>
                    <a:cubicBezTo>
                      <a:pt x="28" y="203"/>
                      <a:pt x="49" y="154"/>
                      <a:pt x="91" y="119"/>
                    </a:cubicBezTo>
                    <a:cubicBezTo>
                      <a:pt x="133" y="77"/>
                      <a:pt x="189" y="56"/>
                      <a:pt x="273" y="49"/>
                    </a:cubicBezTo>
                    <a:cubicBezTo>
                      <a:pt x="273" y="0"/>
                      <a:pt x="273" y="0"/>
                      <a:pt x="273" y="0"/>
                    </a:cubicBezTo>
                    <a:cubicBezTo>
                      <a:pt x="343" y="0"/>
                      <a:pt x="343" y="0"/>
                      <a:pt x="343" y="0"/>
                    </a:cubicBezTo>
                    <a:cubicBezTo>
                      <a:pt x="343" y="49"/>
                      <a:pt x="343" y="49"/>
                      <a:pt x="343" y="49"/>
                    </a:cubicBezTo>
                    <a:cubicBezTo>
                      <a:pt x="420" y="56"/>
                      <a:pt x="476" y="70"/>
                      <a:pt x="511" y="105"/>
                    </a:cubicBezTo>
                    <a:cubicBezTo>
                      <a:pt x="553" y="133"/>
                      <a:pt x="574" y="175"/>
                      <a:pt x="588" y="224"/>
                    </a:cubicBezTo>
                    <a:close/>
                    <a:moveTo>
                      <a:pt x="273" y="175"/>
                    </a:moveTo>
                    <a:cubicBezTo>
                      <a:pt x="252" y="182"/>
                      <a:pt x="238" y="196"/>
                      <a:pt x="231" y="203"/>
                    </a:cubicBezTo>
                    <a:cubicBezTo>
                      <a:pt x="217" y="217"/>
                      <a:pt x="217" y="224"/>
                      <a:pt x="217" y="238"/>
                    </a:cubicBezTo>
                    <a:cubicBezTo>
                      <a:pt x="217" y="252"/>
                      <a:pt x="217" y="266"/>
                      <a:pt x="231" y="280"/>
                    </a:cubicBezTo>
                    <a:cubicBezTo>
                      <a:pt x="238" y="287"/>
                      <a:pt x="252" y="294"/>
                      <a:pt x="273" y="301"/>
                    </a:cubicBezTo>
                    <a:lnTo>
                      <a:pt x="273" y="175"/>
                    </a:lnTo>
                    <a:close/>
                    <a:moveTo>
                      <a:pt x="343" y="664"/>
                    </a:moveTo>
                    <a:cubicBezTo>
                      <a:pt x="371" y="657"/>
                      <a:pt x="392" y="643"/>
                      <a:pt x="406" y="629"/>
                    </a:cubicBezTo>
                    <a:cubicBezTo>
                      <a:pt x="420" y="615"/>
                      <a:pt x="427" y="601"/>
                      <a:pt x="427" y="580"/>
                    </a:cubicBezTo>
                    <a:cubicBezTo>
                      <a:pt x="427" y="566"/>
                      <a:pt x="420" y="552"/>
                      <a:pt x="406" y="538"/>
                    </a:cubicBezTo>
                    <a:cubicBezTo>
                      <a:pt x="399" y="524"/>
                      <a:pt x="378" y="517"/>
                      <a:pt x="343" y="503"/>
                    </a:cubicBezTo>
                    <a:lnTo>
                      <a:pt x="343" y="66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
          <p:nvSpPr>
            <p:cNvPr id="498" name="Google Shape;498;p17"/>
            <p:cNvSpPr txBox="1"/>
            <p:nvPr/>
          </p:nvSpPr>
          <p:spPr>
            <a:xfrm>
              <a:off x="1800175" y="4314831"/>
              <a:ext cx="1557381" cy="24622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Coordinated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Funding</a:t>
              </a:r>
              <a:endParaRPr/>
            </a:p>
          </p:txBody>
        </p:sp>
      </p:grpSp>
      <p:grpSp>
        <p:nvGrpSpPr>
          <p:cNvPr id="499" name="Google Shape;499;p17"/>
          <p:cNvGrpSpPr/>
          <p:nvPr/>
        </p:nvGrpSpPr>
        <p:grpSpPr>
          <a:xfrm>
            <a:off x="3213100" y="5850841"/>
            <a:ext cx="1093788" cy="865872"/>
            <a:chOff x="3376606" y="3365369"/>
            <a:chExt cx="1495468" cy="1313079"/>
          </a:xfrm>
        </p:grpSpPr>
        <p:grpSp>
          <p:nvGrpSpPr>
            <p:cNvPr id="500" name="Google Shape;500;p17"/>
            <p:cNvGrpSpPr/>
            <p:nvPr/>
          </p:nvGrpSpPr>
          <p:grpSpPr>
            <a:xfrm>
              <a:off x="3694740" y="3365369"/>
              <a:ext cx="839527" cy="880288"/>
              <a:chOff x="2612034" y="920910"/>
              <a:chExt cx="4803519" cy="5036739"/>
            </a:xfrm>
          </p:grpSpPr>
          <p:sp>
            <p:nvSpPr>
              <p:cNvPr id="501" name="Google Shape;501;p17"/>
              <p:cNvSpPr/>
              <p:nvPr/>
            </p:nvSpPr>
            <p:spPr>
              <a:xfrm rot="-900000">
                <a:off x="5684804" y="3654194"/>
                <a:ext cx="1477849" cy="2148817"/>
              </a:xfrm>
              <a:custGeom>
                <a:rect b="b" l="l" r="r" t="t"/>
                <a:pathLst>
                  <a:path extrusionOk="0" h="845" w="580">
                    <a:moveTo>
                      <a:pt x="553" y="785"/>
                    </a:moveTo>
                    <a:cubicBezTo>
                      <a:pt x="573" y="773"/>
                      <a:pt x="580" y="748"/>
                      <a:pt x="570" y="727"/>
                    </a:cubicBezTo>
                    <a:cubicBezTo>
                      <a:pt x="445" y="483"/>
                      <a:pt x="304" y="247"/>
                      <a:pt x="148" y="21"/>
                    </a:cubicBezTo>
                    <a:cubicBezTo>
                      <a:pt x="137" y="5"/>
                      <a:pt x="116" y="0"/>
                      <a:pt x="99" y="10"/>
                    </a:cubicBezTo>
                    <a:cubicBezTo>
                      <a:pt x="24" y="53"/>
                      <a:pt x="24" y="53"/>
                      <a:pt x="24" y="53"/>
                    </a:cubicBezTo>
                    <a:cubicBezTo>
                      <a:pt x="7" y="63"/>
                      <a:pt x="0" y="84"/>
                      <a:pt x="9" y="102"/>
                    </a:cubicBezTo>
                    <a:cubicBezTo>
                      <a:pt x="126" y="350"/>
                      <a:pt x="260" y="589"/>
                      <a:pt x="409" y="820"/>
                    </a:cubicBezTo>
                    <a:cubicBezTo>
                      <a:pt x="422" y="839"/>
                      <a:pt x="448" y="845"/>
                      <a:pt x="468" y="834"/>
                    </a:cubicBezTo>
                    <a:lnTo>
                      <a:pt x="553" y="785"/>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rgbClr val="000000"/>
                  </a:solidFill>
                  <a:latin typeface="Libre Franklin"/>
                  <a:ea typeface="Libre Franklin"/>
                  <a:cs typeface="Libre Franklin"/>
                  <a:sym typeface="Libre Franklin"/>
                </a:endParaRPr>
              </a:p>
            </p:txBody>
          </p:sp>
          <p:sp>
            <p:nvSpPr>
              <p:cNvPr id="502" name="Google Shape;502;p17"/>
              <p:cNvSpPr/>
              <p:nvPr/>
            </p:nvSpPr>
            <p:spPr>
              <a:xfrm rot="-900000">
                <a:off x="5225310" y="3695522"/>
                <a:ext cx="707871" cy="440783"/>
              </a:xfrm>
              <a:custGeom>
                <a:rect b="b" l="l" r="r" t="t"/>
                <a:pathLst>
                  <a:path extrusionOk="0" h="174" w="280">
                    <a:moveTo>
                      <a:pt x="275" y="7"/>
                    </a:moveTo>
                    <a:cubicBezTo>
                      <a:pt x="279" y="12"/>
                      <a:pt x="280" y="19"/>
                      <a:pt x="275" y="24"/>
                    </a:cubicBezTo>
                    <a:cubicBezTo>
                      <a:pt x="207" y="99"/>
                      <a:pt x="116" y="152"/>
                      <a:pt x="17" y="173"/>
                    </a:cubicBezTo>
                    <a:cubicBezTo>
                      <a:pt x="11" y="174"/>
                      <a:pt x="5" y="171"/>
                      <a:pt x="3" y="165"/>
                    </a:cubicBezTo>
                    <a:cubicBezTo>
                      <a:pt x="2" y="163"/>
                      <a:pt x="2" y="162"/>
                      <a:pt x="2" y="161"/>
                    </a:cubicBezTo>
                    <a:cubicBezTo>
                      <a:pt x="0" y="155"/>
                      <a:pt x="3" y="149"/>
                      <a:pt x="9" y="147"/>
                    </a:cubicBezTo>
                    <a:cubicBezTo>
                      <a:pt x="101" y="118"/>
                      <a:pt x="186" y="69"/>
                      <a:pt x="257" y="4"/>
                    </a:cubicBezTo>
                    <a:cubicBezTo>
                      <a:pt x="261" y="0"/>
                      <a:pt x="268" y="0"/>
                      <a:pt x="272" y="5"/>
                    </a:cubicBezTo>
                    <a:cubicBezTo>
                      <a:pt x="273" y="6"/>
                      <a:pt x="274" y="6"/>
                      <a:pt x="275" y="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rgbClr val="000000"/>
                  </a:solidFill>
                  <a:latin typeface="Libre Franklin"/>
                  <a:ea typeface="Libre Franklin"/>
                  <a:cs typeface="Libre Franklin"/>
                  <a:sym typeface="Libre Franklin"/>
                </a:endParaRPr>
              </a:p>
            </p:txBody>
          </p:sp>
          <p:sp>
            <p:nvSpPr>
              <p:cNvPr id="503" name="Google Shape;503;p17"/>
              <p:cNvSpPr/>
              <p:nvPr/>
            </p:nvSpPr>
            <p:spPr>
              <a:xfrm rot="-900000">
                <a:off x="5908344" y="3805717"/>
                <a:ext cx="1055608" cy="1721804"/>
              </a:xfrm>
              <a:custGeom>
                <a:rect b="b" l="l" r="r" t="t"/>
                <a:pathLst>
                  <a:path extrusionOk="0" h="674" w="417">
                    <a:moveTo>
                      <a:pt x="417" y="674"/>
                    </a:moveTo>
                    <a:cubicBezTo>
                      <a:pt x="304" y="478"/>
                      <a:pt x="125" y="204"/>
                      <a:pt x="0" y="15"/>
                    </a:cubicBezTo>
                    <a:cubicBezTo>
                      <a:pt x="15" y="6"/>
                      <a:pt x="15" y="6"/>
                      <a:pt x="15" y="6"/>
                    </a:cubicBezTo>
                    <a:cubicBezTo>
                      <a:pt x="27" y="0"/>
                      <a:pt x="41" y="3"/>
                      <a:pt x="49" y="14"/>
                    </a:cubicBezTo>
                    <a:cubicBezTo>
                      <a:pt x="170" y="202"/>
                      <a:pt x="320" y="480"/>
                      <a:pt x="417" y="674"/>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4" name="Google Shape;504;p17"/>
              <p:cNvSpPr/>
              <p:nvPr/>
            </p:nvSpPr>
            <p:spPr>
              <a:xfrm rot="-900000">
                <a:off x="2977492" y="1284985"/>
                <a:ext cx="3241328" cy="3250775"/>
              </a:xfrm>
              <a:custGeom>
                <a:rect b="b" l="l" r="r" t="t"/>
                <a:pathLst>
                  <a:path extrusionOk="0" h="1276" w="1276">
                    <a:moveTo>
                      <a:pt x="359" y="154"/>
                    </a:moveTo>
                    <a:cubicBezTo>
                      <a:pt x="92" y="309"/>
                      <a:pt x="0" y="650"/>
                      <a:pt x="154" y="918"/>
                    </a:cubicBezTo>
                    <a:cubicBezTo>
                      <a:pt x="309" y="1185"/>
                      <a:pt x="650" y="1276"/>
                      <a:pt x="917" y="1122"/>
                    </a:cubicBezTo>
                    <a:cubicBezTo>
                      <a:pt x="1185" y="968"/>
                      <a:pt x="1276" y="626"/>
                      <a:pt x="1122" y="359"/>
                    </a:cubicBezTo>
                    <a:cubicBezTo>
                      <a:pt x="968" y="92"/>
                      <a:pt x="626" y="0"/>
                      <a:pt x="359" y="154"/>
                    </a:cubicBezTo>
                    <a:close/>
                    <a:moveTo>
                      <a:pt x="883" y="1062"/>
                    </a:moveTo>
                    <a:cubicBezTo>
                      <a:pt x="649" y="1197"/>
                      <a:pt x="349" y="1117"/>
                      <a:pt x="214" y="883"/>
                    </a:cubicBezTo>
                    <a:cubicBezTo>
                      <a:pt x="79" y="649"/>
                      <a:pt x="159" y="349"/>
                      <a:pt x="393" y="214"/>
                    </a:cubicBezTo>
                    <a:cubicBezTo>
                      <a:pt x="627" y="79"/>
                      <a:pt x="927" y="159"/>
                      <a:pt x="1062" y="393"/>
                    </a:cubicBezTo>
                    <a:cubicBezTo>
                      <a:pt x="1197" y="628"/>
                      <a:pt x="1117" y="927"/>
                      <a:pt x="883" y="10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rgbClr val="000000"/>
                  </a:solidFill>
                  <a:latin typeface="Libre Franklin"/>
                  <a:ea typeface="Libre Franklin"/>
                  <a:cs typeface="Libre Franklin"/>
                  <a:sym typeface="Libre Franklin"/>
                </a:endParaRPr>
              </a:p>
            </p:txBody>
          </p:sp>
        </p:grpSp>
        <p:sp>
          <p:nvSpPr>
            <p:cNvPr id="505" name="Google Shape;505;p17"/>
            <p:cNvSpPr txBox="1"/>
            <p:nvPr/>
          </p:nvSpPr>
          <p:spPr>
            <a:xfrm>
              <a:off x="3376606" y="4309116"/>
              <a:ext cx="1495468" cy="369332"/>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Incentives For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Evidence-Based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Practice </a:t>
              </a:r>
              <a:endParaRPr/>
            </a:p>
          </p:txBody>
        </p:sp>
      </p:grpSp>
      <p:grpSp>
        <p:nvGrpSpPr>
          <p:cNvPr id="506" name="Google Shape;506;p17"/>
          <p:cNvGrpSpPr/>
          <p:nvPr/>
        </p:nvGrpSpPr>
        <p:grpSpPr>
          <a:xfrm>
            <a:off x="4811713" y="5927725"/>
            <a:ext cx="1214437" cy="703263"/>
            <a:chOff x="374647" y="5103839"/>
            <a:chExt cx="1566907" cy="1027277"/>
          </a:xfrm>
        </p:grpSpPr>
        <p:grpSp>
          <p:nvGrpSpPr>
            <p:cNvPr id="507" name="Google Shape;507;p17"/>
            <p:cNvGrpSpPr/>
            <p:nvPr/>
          </p:nvGrpSpPr>
          <p:grpSpPr>
            <a:xfrm>
              <a:off x="765861" y="5103839"/>
              <a:ext cx="784479" cy="704949"/>
              <a:chOff x="1077888" y="3061760"/>
              <a:chExt cx="936624" cy="841670"/>
            </a:xfrm>
          </p:grpSpPr>
          <p:sp>
            <p:nvSpPr>
              <p:cNvPr id="508" name="Google Shape;508;p17"/>
              <p:cNvSpPr/>
              <p:nvPr/>
            </p:nvSpPr>
            <p:spPr>
              <a:xfrm>
                <a:off x="1774853" y="3191887"/>
                <a:ext cx="44019" cy="3876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accent2"/>
                  </a:solidFill>
                  <a:latin typeface="Libre Franklin Medium"/>
                  <a:ea typeface="Libre Franklin Medium"/>
                  <a:cs typeface="Libre Franklin Medium"/>
                  <a:sym typeface="Libre Franklin Medium"/>
                </a:endParaRPr>
              </a:p>
            </p:txBody>
          </p:sp>
          <p:sp>
            <p:nvSpPr>
              <p:cNvPr id="509" name="Google Shape;509;p17"/>
              <p:cNvSpPr/>
              <p:nvPr/>
            </p:nvSpPr>
            <p:spPr>
              <a:xfrm>
                <a:off x="1862891" y="3211267"/>
                <a:ext cx="44019" cy="36823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10" name="Google Shape;510;p17"/>
              <p:cNvSpPr/>
              <p:nvPr/>
            </p:nvSpPr>
            <p:spPr>
              <a:xfrm>
                <a:off x="1686816" y="3211267"/>
                <a:ext cx="46464" cy="368231"/>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11" name="Google Shape;511;p17"/>
              <p:cNvSpPr/>
              <p:nvPr/>
            </p:nvSpPr>
            <p:spPr>
              <a:xfrm>
                <a:off x="1603669" y="3191887"/>
                <a:ext cx="44019" cy="38761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accent2"/>
                  </a:solidFill>
                  <a:latin typeface="Libre Franklin Medium"/>
                  <a:ea typeface="Libre Franklin Medium"/>
                  <a:cs typeface="Libre Franklin Medium"/>
                  <a:sym typeface="Libre Franklin Medium"/>
                </a:endParaRPr>
              </a:p>
            </p:txBody>
          </p:sp>
          <p:sp>
            <p:nvSpPr>
              <p:cNvPr id="512" name="Google Shape;512;p17"/>
              <p:cNvSpPr/>
              <p:nvPr/>
            </p:nvSpPr>
            <p:spPr>
              <a:xfrm>
                <a:off x="1520522" y="3305401"/>
                <a:ext cx="46464" cy="27409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13" name="Google Shape;513;p17"/>
              <p:cNvSpPr/>
              <p:nvPr/>
            </p:nvSpPr>
            <p:spPr>
              <a:xfrm>
                <a:off x="1285755" y="3759460"/>
                <a:ext cx="520889" cy="143970"/>
              </a:xfrm>
              <a:custGeom>
                <a:rect b="b" l="l" r="r" t="t"/>
                <a:pathLst>
                  <a:path extrusionOk="0" h="118" w="458">
                    <a:moveTo>
                      <a:pt x="387" y="17"/>
                    </a:moveTo>
                    <a:cubicBezTo>
                      <a:pt x="379" y="6"/>
                      <a:pt x="366" y="0"/>
                      <a:pt x="352" y="0"/>
                    </a:cubicBezTo>
                    <a:cubicBezTo>
                      <a:pt x="107" y="0"/>
                      <a:pt x="107" y="0"/>
                      <a:pt x="107" y="0"/>
                    </a:cubicBezTo>
                    <a:cubicBezTo>
                      <a:pt x="93" y="0"/>
                      <a:pt x="80" y="6"/>
                      <a:pt x="72" y="17"/>
                    </a:cubicBezTo>
                    <a:cubicBezTo>
                      <a:pt x="6" y="101"/>
                      <a:pt x="6" y="101"/>
                      <a:pt x="6" y="101"/>
                    </a:cubicBezTo>
                    <a:cubicBezTo>
                      <a:pt x="0" y="108"/>
                      <a:pt x="5" y="118"/>
                      <a:pt x="14" y="118"/>
                    </a:cubicBezTo>
                    <a:cubicBezTo>
                      <a:pt x="445" y="118"/>
                      <a:pt x="445" y="118"/>
                      <a:pt x="445" y="118"/>
                    </a:cubicBezTo>
                    <a:cubicBezTo>
                      <a:pt x="454" y="118"/>
                      <a:pt x="458" y="108"/>
                      <a:pt x="453" y="101"/>
                    </a:cubicBezTo>
                    <a:lnTo>
                      <a:pt x="387" y="1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14" name="Google Shape;514;p17"/>
              <p:cNvSpPr/>
              <p:nvPr/>
            </p:nvSpPr>
            <p:spPr>
              <a:xfrm>
                <a:off x="1175707" y="3166969"/>
                <a:ext cx="300796" cy="409760"/>
              </a:xfrm>
              <a:custGeom>
                <a:rect b="b" l="l" r="r" t="t"/>
                <a:pathLst>
                  <a:path extrusionOk="0" h="334" w="264">
                    <a:moveTo>
                      <a:pt x="254" y="0"/>
                    </a:moveTo>
                    <a:cubicBezTo>
                      <a:pt x="10" y="0"/>
                      <a:pt x="10" y="0"/>
                      <a:pt x="10" y="0"/>
                    </a:cubicBezTo>
                    <a:cubicBezTo>
                      <a:pt x="5" y="0"/>
                      <a:pt x="0" y="4"/>
                      <a:pt x="0" y="10"/>
                    </a:cubicBezTo>
                    <a:cubicBezTo>
                      <a:pt x="0" y="324"/>
                      <a:pt x="0" y="324"/>
                      <a:pt x="0" y="324"/>
                    </a:cubicBezTo>
                    <a:cubicBezTo>
                      <a:pt x="0" y="330"/>
                      <a:pt x="5" y="334"/>
                      <a:pt x="10" y="334"/>
                    </a:cubicBezTo>
                    <a:cubicBezTo>
                      <a:pt x="254" y="334"/>
                      <a:pt x="254" y="334"/>
                      <a:pt x="254" y="334"/>
                    </a:cubicBezTo>
                    <a:cubicBezTo>
                      <a:pt x="260" y="334"/>
                      <a:pt x="264" y="330"/>
                      <a:pt x="264" y="324"/>
                    </a:cubicBezTo>
                    <a:cubicBezTo>
                      <a:pt x="264" y="10"/>
                      <a:pt x="264" y="10"/>
                      <a:pt x="264" y="10"/>
                    </a:cubicBezTo>
                    <a:cubicBezTo>
                      <a:pt x="264" y="4"/>
                      <a:pt x="260" y="0"/>
                      <a:pt x="254" y="0"/>
                    </a:cubicBezTo>
                    <a:close/>
                    <a:moveTo>
                      <a:pt x="131" y="42"/>
                    </a:moveTo>
                    <a:cubicBezTo>
                      <a:pt x="158" y="42"/>
                      <a:pt x="175" y="64"/>
                      <a:pt x="175" y="90"/>
                    </a:cubicBezTo>
                    <a:cubicBezTo>
                      <a:pt x="176" y="187"/>
                      <a:pt x="86" y="189"/>
                      <a:pt x="86" y="89"/>
                    </a:cubicBezTo>
                    <a:cubicBezTo>
                      <a:pt x="87" y="64"/>
                      <a:pt x="102" y="42"/>
                      <a:pt x="131" y="42"/>
                    </a:cubicBezTo>
                    <a:close/>
                    <a:moveTo>
                      <a:pt x="226" y="240"/>
                    </a:moveTo>
                    <a:cubicBezTo>
                      <a:pt x="206" y="276"/>
                      <a:pt x="170" y="298"/>
                      <a:pt x="131" y="298"/>
                    </a:cubicBezTo>
                    <a:cubicBezTo>
                      <a:pt x="91" y="298"/>
                      <a:pt x="55" y="276"/>
                      <a:pt x="36" y="240"/>
                    </a:cubicBezTo>
                    <a:cubicBezTo>
                      <a:pt x="32" y="233"/>
                      <a:pt x="32" y="233"/>
                      <a:pt x="32" y="233"/>
                    </a:cubicBezTo>
                    <a:cubicBezTo>
                      <a:pt x="33" y="222"/>
                      <a:pt x="36" y="211"/>
                      <a:pt x="41" y="202"/>
                    </a:cubicBezTo>
                    <a:cubicBezTo>
                      <a:pt x="50" y="183"/>
                      <a:pt x="68" y="166"/>
                      <a:pt x="89" y="166"/>
                    </a:cubicBezTo>
                    <a:cubicBezTo>
                      <a:pt x="94" y="166"/>
                      <a:pt x="94" y="166"/>
                      <a:pt x="94" y="166"/>
                    </a:cubicBezTo>
                    <a:cubicBezTo>
                      <a:pt x="123" y="211"/>
                      <a:pt x="123" y="211"/>
                      <a:pt x="123" y="211"/>
                    </a:cubicBezTo>
                    <a:cubicBezTo>
                      <a:pt x="123" y="188"/>
                      <a:pt x="123" y="188"/>
                      <a:pt x="123" y="188"/>
                    </a:cubicBezTo>
                    <a:cubicBezTo>
                      <a:pt x="118" y="182"/>
                      <a:pt x="118" y="182"/>
                      <a:pt x="118" y="182"/>
                    </a:cubicBezTo>
                    <a:cubicBezTo>
                      <a:pt x="131" y="173"/>
                      <a:pt x="131" y="173"/>
                      <a:pt x="131" y="173"/>
                    </a:cubicBezTo>
                    <a:cubicBezTo>
                      <a:pt x="143" y="182"/>
                      <a:pt x="143" y="182"/>
                      <a:pt x="143" y="182"/>
                    </a:cubicBezTo>
                    <a:cubicBezTo>
                      <a:pt x="138" y="188"/>
                      <a:pt x="138" y="188"/>
                      <a:pt x="138" y="188"/>
                    </a:cubicBezTo>
                    <a:cubicBezTo>
                      <a:pt x="139" y="211"/>
                      <a:pt x="139" y="211"/>
                      <a:pt x="139" y="211"/>
                    </a:cubicBezTo>
                    <a:cubicBezTo>
                      <a:pt x="167" y="166"/>
                      <a:pt x="167" y="166"/>
                      <a:pt x="167" y="166"/>
                    </a:cubicBezTo>
                    <a:cubicBezTo>
                      <a:pt x="172" y="166"/>
                      <a:pt x="172" y="166"/>
                      <a:pt x="172" y="166"/>
                    </a:cubicBezTo>
                    <a:cubicBezTo>
                      <a:pt x="193" y="166"/>
                      <a:pt x="211" y="183"/>
                      <a:pt x="220" y="202"/>
                    </a:cubicBezTo>
                    <a:cubicBezTo>
                      <a:pt x="225" y="211"/>
                      <a:pt x="228" y="222"/>
                      <a:pt x="230" y="233"/>
                    </a:cubicBezTo>
                    <a:lnTo>
                      <a:pt x="226" y="24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accent2"/>
                  </a:solidFill>
                  <a:latin typeface="Libre Franklin Medium"/>
                  <a:ea typeface="Libre Franklin Medium"/>
                  <a:cs typeface="Libre Franklin Medium"/>
                  <a:sym typeface="Libre Franklin Medium"/>
                </a:endParaRPr>
              </a:p>
            </p:txBody>
          </p:sp>
          <p:sp>
            <p:nvSpPr>
              <p:cNvPr id="515" name="Google Shape;515;p17"/>
              <p:cNvSpPr/>
              <p:nvPr/>
            </p:nvSpPr>
            <p:spPr>
              <a:xfrm>
                <a:off x="1077888" y="3061760"/>
                <a:ext cx="936624" cy="664476"/>
              </a:xfrm>
              <a:custGeom>
                <a:rect b="b" l="l" r="r" t="t"/>
                <a:pathLst>
                  <a:path extrusionOk="0" h="542" w="823">
                    <a:moveTo>
                      <a:pt x="790" y="0"/>
                    </a:moveTo>
                    <a:cubicBezTo>
                      <a:pt x="33" y="0"/>
                      <a:pt x="33" y="0"/>
                      <a:pt x="33" y="0"/>
                    </a:cubicBezTo>
                    <a:cubicBezTo>
                      <a:pt x="15" y="0"/>
                      <a:pt x="0" y="15"/>
                      <a:pt x="0" y="33"/>
                    </a:cubicBezTo>
                    <a:cubicBezTo>
                      <a:pt x="0" y="472"/>
                      <a:pt x="0" y="472"/>
                      <a:pt x="0" y="472"/>
                    </a:cubicBezTo>
                    <a:cubicBezTo>
                      <a:pt x="0" y="490"/>
                      <a:pt x="15" y="505"/>
                      <a:pt x="33" y="505"/>
                    </a:cubicBezTo>
                    <a:cubicBezTo>
                      <a:pt x="330" y="505"/>
                      <a:pt x="330" y="505"/>
                      <a:pt x="330" y="505"/>
                    </a:cubicBezTo>
                    <a:cubicBezTo>
                      <a:pt x="330" y="521"/>
                      <a:pt x="330" y="521"/>
                      <a:pt x="330" y="521"/>
                    </a:cubicBezTo>
                    <a:cubicBezTo>
                      <a:pt x="330" y="533"/>
                      <a:pt x="340" y="542"/>
                      <a:pt x="352" y="542"/>
                    </a:cubicBezTo>
                    <a:cubicBezTo>
                      <a:pt x="471" y="542"/>
                      <a:pt x="471" y="542"/>
                      <a:pt x="471" y="542"/>
                    </a:cubicBezTo>
                    <a:cubicBezTo>
                      <a:pt x="483" y="542"/>
                      <a:pt x="493" y="533"/>
                      <a:pt x="493" y="521"/>
                    </a:cubicBezTo>
                    <a:cubicBezTo>
                      <a:pt x="493" y="505"/>
                      <a:pt x="493" y="505"/>
                      <a:pt x="493" y="505"/>
                    </a:cubicBezTo>
                    <a:cubicBezTo>
                      <a:pt x="790" y="505"/>
                      <a:pt x="790" y="505"/>
                      <a:pt x="790" y="505"/>
                    </a:cubicBezTo>
                    <a:cubicBezTo>
                      <a:pt x="808" y="505"/>
                      <a:pt x="823" y="490"/>
                      <a:pt x="823" y="472"/>
                    </a:cubicBezTo>
                    <a:cubicBezTo>
                      <a:pt x="823" y="33"/>
                      <a:pt x="823" y="33"/>
                      <a:pt x="823" y="33"/>
                    </a:cubicBezTo>
                    <a:cubicBezTo>
                      <a:pt x="823" y="15"/>
                      <a:pt x="808" y="0"/>
                      <a:pt x="790" y="0"/>
                    </a:cubicBezTo>
                    <a:close/>
                    <a:moveTo>
                      <a:pt x="769" y="447"/>
                    </a:moveTo>
                    <a:cubicBezTo>
                      <a:pt x="769" y="449"/>
                      <a:pt x="767" y="451"/>
                      <a:pt x="765" y="451"/>
                    </a:cubicBezTo>
                    <a:cubicBezTo>
                      <a:pt x="58" y="451"/>
                      <a:pt x="58" y="451"/>
                      <a:pt x="58" y="451"/>
                    </a:cubicBezTo>
                    <a:cubicBezTo>
                      <a:pt x="56" y="451"/>
                      <a:pt x="54" y="449"/>
                      <a:pt x="54" y="447"/>
                    </a:cubicBezTo>
                    <a:cubicBezTo>
                      <a:pt x="54" y="58"/>
                      <a:pt x="54" y="58"/>
                      <a:pt x="54" y="58"/>
                    </a:cubicBezTo>
                    <a:cubicBezTo>
                      <a:pt x="54" y="56"/>
                      <a:pt x="56" y="54"/>
                      <a:pt x="58" y="54"/>
                    </a:cubicBezTo>
                    <a:cubicBezTo>
                      <a:pt x="765" y="54"/>
                      <a:pt x="765" y="54"/>
                      <a:pt x="765" y="54"/>
                    </a:cubicBezTo>
                    <a:cubicBezTo>
                      <a:pt x="767" y="54"/>
                      <a:pt x="769" y="56"/>
                      <a:pt x="769" y="58"/>
                    </a:cubicBezTo>
                    <a:lnTo>
                      <a:pt x="769" y="447"/>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
          <p:nvSpPr>
            <p:cNvPr id="516" name="Google Shape;516;p17"/>
            <p:cNvSpPr txBox="1"/>
            <p:nvPr/>
          </p:nvSpPr>
          <p:spPr>
            <a:xfrm>
              <a:off x="374647" y="5884895"/>
              <a:ext cx="1566907" cy="24622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Common Screening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&amp; Assessment</a:t>
              </a:r>
              <a:endParaRPr/>
            </a:p>
          </p:txBody>
        </p:sp>
      </p:grpSp>
      <p:grpSp>
        <p:nvGrpSpPr>
          <p:cNvPr id="517" name="Google Shape;517;p17"/>
          <p:cNvGrpSpPr/>
          <p:nvPr/>
        </p:nvGrpSpPr>
        <p:grpSpPr>
          <a:xfrm>
            <a:off x="6451600" y="5933042"/>
            <a:ext cx="914400" cy="697946"/>
            <a:chOff x="2108647" y="5102310"/>
            <a:chExt cx="1281154" cy="1033568"/>
          </a:xfrm>
        </p:grpSpPr>
        <p:sp>
          <p:nvSpPr>
            <p:cNvPr id="518" name="Google Shape;518;p17"/>
            <p:cNvSpPr txBox="1"/>
            <p:nvPr/>
          </p:nvSpPr>
          <p:spPr>
            <a:xfrm>
              <a:off x="2108647" y="5889657"/>
              <a:ext cx="1281154" cy="24622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System Wide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Case Management</a:t>
              </a:r>
              <a:endParaRPr/>
            </a:p>
          </p:txBody>
        </p:sp>
        <p:grpSp>
          <p:nvGrpSpPr>
            <p:cNvPr id="519" name="Google Shape;519;p17"/>
            <p:cNvGrpSpPr/>
            <p:nvPr/>
          </p:nvGrpSpPr>
          <p:grpSpPr>
            <a:xfrm>
              <a:off x="2470195" y="5102310"/>
              <a:ext cx="550581" cy="701991"/>
              <a:chOff x="3150" y="3061"/>
              <a:chExt cx="360" cy="459"/>
            </a:xfrm>
          </p:grpSpPr>
          <p:sp>
            <p:nvSpPr>
              <p:cNvPr id="520" name="Google Shape;520;p17"/>
              <p:cNvSpPr/>
              <p:nvPr/>
            </p:nvSpPr>
            <p:spPr>
              <a:xfrm>
                <a:off x="3150" y="3062"/>
                <a:ext cx="360" cy="4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21" name="Google Shape;521;p17"/>
              <p:cNvSpPr/>
              <p:nvPr/>
            </p:nvSpPr>
            <p:spPr>
              <a:xfrm>
                <a:off x="3150" y="3061"/>
                <a:ext cx="359" cy="458"/>
              </a:xfrm>
              <a:custGeom>
                <a:rect b="b" l="l" r="r" t="t"/>
                <a:pathLst>
                  <a:path extrusionOk="0" h="366" w="287">
                    <a:moveTo>
                      <a:pt x="268" y="90"/>
                    </a:moveTo>
                    <a:cubicBezTo>
                      <a:pt x="225" y="90"/>
                      <a:pt x="225" y="90"/>
                      <a:pt x="225" y="90"/>
                    </a:cubicBezTo>
                    <a:cubicBezTo>
                      <a:pt x="220" y="90"/>
                      <a:pt x="215" y="88"/>
                      <a:pt x="211" y="84"/>
                    </a:cubicBezTo>
                    <a:cubicBezTo>
                      <a:pt x="207" y="81"/>
                      <a:pt x="205" y="76"/>
                      <a:pt x="205" y="71"/>
                    </a:cubicBezTo>
                    <a:cubicBezTo>
                      <a:pt x="205" y="19"/>
                      <a:pt x="205" y="19"/>
                      <a:pt x="205" y="19"/>
                    </a:cubicBezTo>
                    <a:cubicBezTo>
                      <a:pt x="205" y="14"/>
                      <a:pt x="204" y="9"/>
                      <a:pt x="200" y="5"/>
                    </a:cubicBezTo>
                    <a:cubicBezTo>
                      <a:pt x="196" y="1"/>
                      <a:pt x="191" y="0"/>
                      <a:pt x="186" y="0"/>
                    </a:cubicBezTo>
                    <a:cubicBezTo>
                      <a:pt x="19" y="0"/>
                      <a:pt x="19" y="0"/>
                      <a:pt x="19" y="0"/>
                    </a:cubicBezTo>
                    <a:cubicBezTo>
                      <a:pt x="14" y="0"/>
                      <a:pt x="9" y="1"/>
                      <a:pt x="5" y="5"/>
                    </a:cubicBezTo>
                    <a:cubicBezTo>
                      <a:pt x="2" y="9"/>
                      <a:pt x="0" y="14"/>
                      <a:pt x="0" y="19"/>
                    </a:cubicBezTo>
                    <a:cubicBezTo>
                      <a:pt x="0" y="346"/>
                      <a:pt x="0" y="346"/>
                      <a:pt x="0" y="346"/>
                    </a:cubicBezTo>
                    <a:cubicBezTo>
                      <a:pt x="0" y="351"/>
                      <a:pt x="2" y="356"/>
                      <a:pt x="5" y="360"/>
                    </a:cubicBezTo>
                    <a:cubicBezTo>
                      <a:pt x="9" y="364"/>
                      <a:pt x="14" y="366"/>
                      <a:pt x="19" y="366"/>
                    </a:cubicBezTo>
                    <a:cubicBezTo>
                      <a:pt x="268" y="366"/>
                      <a:pt x="268" y="366"/>
                      <a:pt x="268" y="366"/>
                    </a:cubicBezTo>
                    <a:cubicBezTo>
                      <a:pt x="273" y="366"/>
                      <a:pt x="278" y="364"/>
                      <a:pt x="281" y="360"/>
                    </a:cubicBezTo>
                    <a:cubicBezTo>
                      <a:pt x="285" y="356"/>
                      <a:pt x="287" y="351"/>
                      <a:pt x="287" y="346"/>
                    </a:cubicBezTo>
                    <a:cubicBezTo>
                      <a:pt x="287" y="109"/>
                      <a:pt x="287" y="109"/>
                      <a:pt x="287" y="109"/>
                    </a:cubicBezTo>
                    <a:cubicBezTo>
                      <a:pt x="287" y="104"/>
                      <a:pt x="285" y="100"/>
                      <a:pt x="281" y="96"/>
                    </a:cubicBezTo>
                    <a:cubicBezTo>
                      <a:pt x="278" y="92"/>
                      <a:pt x="273" y="90"/>
                      <a:pt x="268" y="90"/>
                    </a:cubicBezTo>
                    <a:close/>
                    <a:moveTo>
                      <a:pt x="39" y="231"/>
                    </a:moveTo>
                    <a:cubicBezTo>
                      <a:pt x="39" y="227"/>
                      <a:pt x="43" y="223"/>
                      <a:pt x="47" y="223"/>
                    </a:cubicBezTo>
                    <a:cubicBezTo>
                      <a:pt x="169" y="223"/>
                      <a:pt x="169" y="223"/>
                      <a:pt x="169" y="223"/>
                    </a:cubicBezTo>
                    <a:cubicBezTo>
                      <a:pt x="174" y="223"/>
                      <a:pt x="177" y="227"/>
                      <a:pt x="177" y="231"/>
                    </a:cubicBezTo>
                    <a:cubicBezTo>
                      <a:pt x="177" y="251"/>
                      <a:pt x="177" y="251"/>
                      <a:pt x="177" y="251"/>
                    </a:cubicBezTo>
                    <a:cubicBezTo>
                      <a:pt x="177" y="256"/>
                      <a:pt x="174" y="259"/>
                      <a:pt x="169" y="259"/>
                    </a:cubicBezTo>
                    <a:cubicBezTo>
                      <a:pt x="47" y="259"/>
                      <a:pt x="47" y="259"/>
                      <a:pt x="47" y="259"/>
                    </a:cubicBezTo>
                    <a:cubicBezTo>
                      <a:pt x="43" y="259"/>
                      <a:pt x="39" y="256"/>
                      <a:pt x="39" y="251"/>
                    </a:cubicBezTo>
                    <a:lnTo>
                      <a:pt x="39" y="231"/>
                    </a:lnTo>
                    <a:close/>
                    <a:moveTo>
                      <a:pt x="215" y="321"/>
                    </a:moveTo>
                    <a:cubicBezTo>
                      <a:pt x="215" y="325"/>
                      <a:pt x="211" y="329"/>
                      <a:pt x="207" y="329"/>
                    </a:cubicBezTo>
                    <a:cubicBezTo>
                      <a:pt x="47" y="329"/>
                      <a:pt x="47" y="329"/>
                      <a:pt x="47" y="329"/>
                    </a:cubicBezTo>
                    <a:cubicBezTo>
                      <a:pt x="43" y="329"/>
                      <a:pt x="39" y="325"/>
                      <a:pt x="39" y="321"/>
                    </a:cubicBezTo>
                    <a:cubicBezTo>
                      <a:pt x="39" y="301"/>
                      <a:pt x="39" y="301"/>
                      <a:pt x="39" y="301"/>
                    </a:cubicBezTo>
                    <a:cubicBezTo>
                      <a:pt x="39" y="296"/>
                      <a:pt x="43" y="293"/>
                      <a:pt x="47" y="293"/>
                    </a:cubicBezTo>
                    <a:cubicBezTo>
                      <a:pt x="207" y="293"/>
                      <a:pt x="207" y="293"/>
                      <a:pt x="207" y="293"/>
                    </a:cubicBezTo>
                    <a:cubicBezTo>
                      <a:pt x="211" y="293"/>
                      <a:pt x="215" y="296"/>
                      <a:pt x="215" y="301"/>
                    </a:cubicBezTo>
                    <a:lnTo>
                      <a:pt x="215" y="321"/>
                    </a:lnTo>
                    <a:close/>
                    <a:moveTo>
                      <a:pt x="239" y="179"/>
                    </a:moveTo>
                    <a:cubicBezTo>
                      <a:pt x="239" y="183"/>
                      <a:pt x="235" y="187"/>
                      <a:pt x="231" y="187"/>
                    </a:cubicBezTo>
                    <a:cubicBezTo>
                      <a:pt x="47" y="187"/>
                      <a:pt x="47" y="187"/>
                      <a:pt x="47" y="187"/>
                    </a:cubicBezTo>
                    <a:cubicBezTo>
                      <a:pt x="43" y="187"/>
                      <a:pt x="39" y="183"/>
                      <a:pt x="39" y="179"/>
                    </a:cubicBezTo>
                    <a:cubicBezTo>
                      <a:pt x="39" y="159"/>
                      <a:pt x="39" y="159"/>
                      <a:pt x="39" y="159"/>
                    </a:cubicBezTo>
                    <a:cubicBezTo>
                      <a:pt x="39" y="154"/>
                      <a:pt x="43" y="151"/>
                      <a:pt x="47" y="151"/>
                    </a:cubicBezTo>
                    <a:cubicBezTo>
                      <a:pt x="231" y="151"/>
                      <a:pt x="231" y="151"/>
                      <a:pt x="231" y="151"/>
                    </a:cubicBezTo>
                    <a:cubicBezTo>
                      <a:pt x="235" y="151"/>
                      <a:pt x="239" y="154"/>
                      <a:pt x="239" y="159"/>
                    </a:cubicBezTo>
                    <a:lnTo>
                      <a:pt x="239" y="1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grpSp>
      <p:grpSp>
        <p:nvGrpSpPr>
          <p:cNvPr id="522" name="Google Shape;522;p17"/>
          <p:cNvGrpSpPr/>
          <p:nvPr/>
        </p:nvGrpSpPr>
        <p:grpSpPr>
          <a:xfrm>
            <a:off x="7907338" y="5865813"/>
            <a:ext cx="1054100" cy="698500"/>
            <a:chOff x="3641079" y="5246704"/>
            <a:chExt cx="1281154" cy="889174"/>
          </a:xfrm>
        </p:grpSpPr>
        <p:sp>
          <p:nvSpPr>
            <p:cNvPr id="523" name="Google Shape;523;p17"/>
            <p:cNvSpPr txBox="1"/>
            <p:nvPr/>
          </p:nvSpPr>
          <p:spPr>
            <a:xfrm>
              <a:off x="3641079" y="5889657"/>
              <a:ext cx="1281154" cy="24622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Education </a:t>
              </a:r>
              <a:br>
                <a:rPr b="1" lang="en-US" sz="800">
                  <a:solidFill>
                    <a:schemeClr val="accent2"/>
                  </a:solidFill>
                  <a:latin typeface="Arial"/>
                  <a:ea typeface="Arial"/>
                  <a:cs typeface="Arial"/>
                  <a:sym typeface="Arial"/>
                </a:rPr>
              </a:br>
              <a:r>
                <a:rPr b="1" lang="en-US" sz="800">
                  <a:solidFill>
                    <a:schemeClr val="accent2"/>
                  </a:solidFill>
                  <a:latin typeface="Arial"/>
                  <a:ea typeface="Arial"/>
                  <a:cs typeface="Arial"/>
                  <a:sym typeface="Arial"/>
                </a:rPr>
                <a:t>&amp; Training</a:t>
              </a:r>
              <a:endParaRPr/>
            </a:p>
          </p:txBody>
        </p:sp>
        <p:grpSp>
          <p:nvGrpSpPr>
            <p:cNvPr id="524" name="Google Shape;524;p17"/>
            <p:cNvGrpSpPr/>
            <p:nvPr/>
          </p:nvGrpSpPr>
          <p:grpSpPr>
            <a:xfrm>
              <a:off x="3883179" y="5246704"/>
              <a:ext cx="801687" cy="568325"/>
              <a:chOff x="2347" y="3195"/>
              <a:chExt cx="505" cy="358"/>
            </a:xfrm>
          </p:grpSpPr>
          <p:sp>
            <p:nvSpPr>
              <p:cNvPr id="525" name="Google Shape;525;p17"/>
              <p:cNvSpPr/>
              <p:nvPr/>
            </p:nvSpPr>
            <p:spPr>
              <a:xfrm>
                <a:off x="2347" y="3195"/>
                <a:ext cx="505" cy="3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26" name="Google Shape;526;p17"/>
              <p:cNvSpPr/>
              <p:nvPr/>
            </p:nvSpPr>
            <p:spPr>
              <a:xfrm>
                <a:off x="2348" y="3195"/>
                <a:ext cx="503" cy="357"/>
              </a:xfrm>
              <a:custGeom>
                <a:rect b="b" l="l" r="r" t="t"/>
                <a:pathLst>
                  <a:path extrusionOk="0" h="284" w="400">
                    <a:moveTo>
                      <a:pt x="364" y="0"/>
                    </a:moveTo>
                    <a:cubicBezTo>
                      <a:pt x="40" y="0"/>
                      <a:pt x="40" y="0"/>
                      <a:pt x="40" y="0"/>
                    </a:cubicBezTo>
                    <a:cubicBezTo>
                      <a:pt x="30" y="0"/>
                      <a:pt x="20" y="4"/>
                      <a:pt x="12" y="11"/>
                    </a:cubicBezTo>
                    <a:cubicBezTo>
                      <a:pt x="5" y="18"/>
                      <a:pt x="0" y="28"/>
                      <a:pt x="0" y="38"/>
                    </a:cubicBezTo>
                    <a:cubicBezTo>
                      <a:pt x="0" y="221"/>
                      <a:pt x="0" y="221"/>
                      <a:pt x="0" y="221"/>
                    </a:cubicBezTo>
                    <a:cubicBezTo>
                      <a:pt x="0" y="231"/>
                      <a:pt x="5" y="239"/>
                      <a:pt x="12" y="246"/>
                    </a:cubicBezTo>
                    <a:cubicBezTo>
                      <a:pt x="20" y="253"/>
                      <a:pt x="30" y="256"/>
                      <a:pt x="40" y="256"/>
                    </a:cubicBezTo>
                    <a:cubicBezTo>
                      <a:pt x="52" y="256"/>
                      <a:pt x="52" y="256"/>
                      <a:pt x="52" y="256"/>
                    </a:cubicBezTo>
                    <a:cubicBezTo>
                      <a:pt x="52" y="277"/>
                      <a:pt x="52" y="277"/>
                      <a:pt x="52" y="277"/>
                    </a:cubicBezTo>
                    <a:cubicBezTo>
                      <a:pt x="52" y="281"/>
                      <a:pt x="55" y="284"/>
                      <a:pt x="59" y="284"/>
                    </a:cubicBezTo>
                    <a:cubicBezTo>
                      <a:pt x="114" y="284"/>
                      <a:pt x="114" y="284"/>
                      <a:pt x="114" y="284"/>
                    </a:cubicBezTo>
                    <a:cubicBezTo>
                      <a:pt x="118" y="284"/>
                      <a:pt x="120" y="281"/>
                      <a:pt x="120" y="277"/>
                    </a:cubicBezTo>
                    <a:cubicBezTo>
                      <a:pt x="120" y="256"/>
                      <a:pt x="120" y="256"/>
                      <a:pt x="120" y="256"/>
                    </a:cubicBezTo>
                    <a:cubicBezTo>
                      <a:pt x="280" y="256"/>
                      <a:pt x="280" y="256"/>
                      <a:pt x="280" y="256"/>
                    </a:cubicBezTo>
                    <a:cubicBezTo>
                      <a:pt x="280" y="277"/>
                      <a:pt x="280" y="277"/>
                      <a:pt x="280" y="277"/>
                    </a:cubicBezTo>
                    <a:cubicBezTo>
                      <a:pt x="280" y="281"/>
                      <a:pt x="283" y="284"/>
                      <a:pt x="287" y="284"/>
                    </a:cubicBezTo>
                    <a:cubicBezTo>
                      <a:pt x="342" y="284"/>
                      <a:pt x="342" y="284"/>
                      <a:pt x="342" y="284"/>
                    </a:cubicBezTo>
                    <a:cubicBezTo>
                      <a:pt x="346" y="284"/>
                      <a:pt x="348" y="281"/>
                      <a:pt x="348" y="277"/>
                    </a:cubicBezTo>
                    <a:cubicBezTo>
                      <a:pt x="348" y="256"/>
                      <a:pt x="348" y="256"/>
                      <a:pt x="348" y="256"/>
                    </a:cubicBezTo>
                    <a:cubicBezTo>
                      <a:pt x="364" y="256"/>
                      <a:pt x="364" y="256"/>
                      <a:pt x="364" y="256"/>
                    </a:cubicBezTo>
                    <a:cubicBezTo>
                      <a:pt x="374" y="256"/>
                      <a:pt x="383" y="253"/>
                      <a:pt x="390" y="246"/>
                    </a:cubicBezTo>
                    <a:cubicBezTo>
                      <a:pt x="397" y="239"/>
                      <a:pt x="400" y="231"/>
                      <a:pt x="400" y="221"/>
                    </a:cubicBezTo>
                    <a:cubicBezTo>
                      <a:pt x="400" y="38"/>
                      <a:pt x="400" y="38"/>
                      <a:pt x="400" y="38"/>
                    </a:cubicBezTo>
                    <a:cubicBezTo>
                      <a:pt x="400" y="28"/>
                      <a:pt x="397" y="18"/>
                      <a:pt x="390" y="11"/>
                    </a:cubicBezTo>
                    <a:cubicBezTo>
                      <a:pt x="383" y="4"/>
                      <a:pt x="374" y="0"/>
                      <a:pt x="364" y="0"/>
                    </a:cubicBezTo>
                    <a:close/>
                    <a:moveTo>
                      <a:pt x="360" y="207"/>
                    </a:moveTo>
                    <a:cubicBezTo>
                      <a:pt x="360" y="213"/>
                      <a:pt x="358" y="218"/>
                      <a:pt x="354" y="222"/>
                    </a:cubicBezTo>
                    <a:cubicBezTo>
                      <a:pt x="352" y="224"/>
                      <a:pt x="350" y="225"/>
                      <a:pt x="348" y="226"/>
                    </a:cubicBezTo>
                    <a:cubicBezTo>
                      <a:pt x="345" y="227"/>
                      <a:pt x="342" y="228"/>
                      <a:pt x="338" y="228"/>
                    </a:cubicBezTo>
                    <a:cubicBezTo>
                      <a:pt x="280" y="228"/>
                      <a:pt x="280" y="228"/>
                      <a:pt x="280" y="228"/>
                    </a:cubicBezTo>
                    <a:cubicBezTo>
                      <a:pt x="120" y="228"/>
                      <a:pt x="120" y="228"/>
                      <a:pt x="120" y="228"/>
                    </a:cubicBezTo>
                    <a:cubicBezTo>
                      <a:pt x="67" y="228"/>
                      <a:pt x="67" y="228"/>
                      <a:pt x="67" y="228"/>
                    </a:cubicBezTo>
                    <a:cubicBezTo>
                      <a:pt x="65" y="228"/>
                      <a:pt x="58" y="228"/>
                      <a:pt x="52" y="224"/>
                    </a:cubicBezTo>
                    <a:cubicBezTo>
                      <a:pt x="51" y="224"/>
                      <a:pt x="50" y="223"/>
                      <a:pt x="49" y="222"/>
                    </a:cubicBezTo>
                    <a:cubicBezTo>
                      <a:pt x="49" y="222"/>
                      <a:pt x="49" y="222"/>
                      <a:pt x="49" y="222"/>
                    </a:cubicBezTo>
                    <a:cubicBezTo>
                      <a:pt x="45" y="218"/>
                      <a:pt x="40" y="213"/>
                      <a:pt x="40" y="207"/>
                    </a:cubicBezTo>
                    <a:cubicBezTo>
                      <a:pt x="40" y="54"/>
                      <a:pt x="40" y="54"/>
                      <a:pt x="40" y="54"/>
                    </a:cubicBezTo>
                    <a:cubicBezTo>
                      <a:pt x="40" y="48"/>
                      <a:pt x="44" y="45"/>
                      <a:pt x="47" y="42"/>
                    </a:cubicBezTo>
                    <a:cubicBezTo>
                      <a:pt x="48" y="42"/>
                      <a:pt x="48" y="41"/>
                      <a:pt x="49" y="41"/>
                    </a:cubicBezTo>
                    <a:cubicBezTo>
                      <a:pt x="54" y="36"/>
                      <a:pt x="61" y="36"/>
                      <a:pt x="65" y="36"/>
                    </a:cubicBezTo>
                    <a:cubicBezTo>
                      <a:pt x="67" y="36"/>
                      <a:pt x="67" y="36"/>
                      <a:pt x="67" y="36"/>
                    </a:cubicBezTo>
                    <a:cubicBezTo>
                      <a:pt x="340" y="36"/>
                      <a:pt x="340" y="36"/>
                      <a:pt x="340" y="36"/>
                    </a:cubicBezTo>
                    <a:cubicBezTo>
                      <a:pt x="343" y="36"/>
                      <a:pt x="349" y="36"/>
                      <a:pt x="354" y="40"/>
                    </a:cubicBezTo>
                    <a:cubicBezTo>
                      <a:pt x="357" y="44"/>
                      <a:pt x="360" y="48"/>
                      <a:pt x="360" y="54"/>
                    </a:cubicBezTo>
                    <a:lnTo>
                      <a:pt x="360" y="20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27" name="Google Shape;527;p17"/>
              <p:cNvSpPr/>
              <p:nvPr/>
            </p:nvSpPr>
            <p:spPr>
              <a:xfrm>
                <a:off x="2475" y="3309"/>
                <a:ext cx="34" cy="42"/>
              </a:xfrm>
              <a:custGeom>
                <a:rect b="b" l="l" r="r" t="t"/>
                <a:pathLst>
                  <a:path extrusionOk="0" h="33" w="27">
                    <a:moveTo>
                      <a:pt x="19" y="2"/>
                    </a:moveTo>
                    <a:cubicBezTo>
                      <a:pt x="0" y="33"/>
                      <a:pt x="0" y="33"/>
                      <a:pt x="0" y="33"/>
                    </a:cubicBezTo>
                    <a:cubicBezTo>
                      <a:pt x="5" y="32"/>
                      <a:pt x="11" y="30"/>
                      <a:pt x="19" y="29"/>
                    </a:cubicBezTo>
                    <a:cubicBezTo>
                      <a:pt x="22" y="28"/>
                      <a:pt x="24" y="28"/>
                      <a:pt x="27" y="27"/>
                    </a:cubicBezTo>
                    <a:cubicBezTo>
                      <a:pt x="21" y="0"/>
                      <a:pt x="21" y="0"/>
                      <a:pt x="21" y="0"/>
                    </a:cubicBezTo>
                    <a:lnTo>
                      <a:pt x="1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28" name="Google Shape;528;p17"/>
              <p:cNvSpPr/>
              <p:nvPr/>
            </p:nvSpPr>
            <p:spPr>
              <a:xfrm>
                <a:off x="2584" y="3314"/>
                <a:ext cx="44" cy="52"/>
              </a:xfrm>
              <a:custGeom>
                <a:rect b="b" l="l" r="r" t="t"/>
                <a:pathLst>
                  <a:path extrusionOk="0" h="41" w="35">
                    <a:moveTo>
                      <a:pt x="11" y="41"/>
                    </a:moveTo>
                    <a:cubicBezTo>
                      <a:pt x="18" y="41"/>
                      <a:pt x="24" y="39"/>
                      <a:pt x="28" y="35"/>
                    </a:cubicBezTo>
                    <a:cubicBezTo>
                      <a:pt x="33" y="30"/>
                      <a:pt x="35" y="25"/>
                      <a:pt x="35" y="18"/>
                    </a:cubicBezTo>
                    <a:cubicBezTo>
                      <a:pt x="35" y="14"/>
                      <a:pt x="33" y="10"/>
                      <a:pt x="28" y="6"/>
                    </a:cubicBezTo>
                    <a:cubicBezTo>
                      <a:pt x="23" y="2"/>
                      <a:pt x="18" y="0"/>
                      <a:pt x="12" y="0"/>
                    </a:cubicBezTo>
                    <a:cubicBezTo>
                      <a:pt x="7" y="0"/>
                      <a:pt x="3" y="0"/>
                      <a:pt x="1" y="1"/>
                    </a:cubicBezTo>
                    <a:cubicBezTo>
                      <a:pt x="1" y="13"/>
                      <a:pt x="1" y="13"/>
                      <a:pt x="1" y="13"/>
                    </a:cubicBezTo>
                    <a:cubicBezTo>
                      <a:pt x="0" y="41"/>
                      <a:pt x="0" y="41"/>
                      <a:pt x="0" y="41"/>
                    </a:cubicBezTo>
                    <a:cubicBezTo>
                      <a:pt x="6" y="41"/>
                      <a:pt x="10" y="41"/>
                      <a:pt x="11" y="4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29" name="Google Shape;529;p17"/>
              <p:cNvSpPr/>
              <p:nvPr/>
            </p:nvSpPr>
            <p:spPr>
              <a:xfrm>
                <a:off x="2582" y="3383"/>
                <a:ext cx="56" cy="39"/>
              </a:xfrm>
              <a:custGeom>
                <a:rect b="b" l="l" r="r" t="t"/>
                <a:pathLst>
                  <a:path extrusionOk="0" h="31" w="45">
                    <a:moveTo>
                      <a:pt x="35" y="7"/>
                    </a:moveTo>
                    <a:cubicBezTo>
                      <a:pt x="31" y="5"/>
                      <a:pt x="26" y="3"/>
                      <a:pt x="22" y="2"/>
                    </a:cubicBezTo>
                    <a:cubicBezTo>
                      <a:pt x="15" y="1"/>
                      <a:pt x="15" y="1"/>
                      <a:pt x="15" y="1"/>
                    </a:cubicBezTo>
                    <a:cubicBezTo>
                      <a:pt x="14" y="1"/>
                      <a:pt x="13" y="1"/>
                      <a:pt x="12" y="1"/>
                    </a:cubicBezTo>
                    <a:cubicBezTo>
                      <a:pt x="10" y="1"/>
                      <a:pt x="10" y="1"/>
                      <a:pt x="9" y="1"/>
                    </a:cubicBezTo>
                    <a:cubicBezTo>
                      <a:pt x="6" y="1"/>
                      <a:pt x="4" y="1"/>
                      <a:pt x="1" y="0"/>
                    </a:cubicBezTo>
                    <a:cubicBezTo>
                      <a:pt x="0" y="6"/>
                      <a:pt x="0" y="12"/>
                      <a:pt x="0" y="16"/>
                    </a:cubicBezTo>
                    <a:cubicBezTo>
                      <a:pt x="0" y="31"/>
                      <a:pt x="0" y="31"/>
                      <a:pt x="0" y="31"/>
                    </a:cubicBezTo>
                    <a:cubicBezTo>
                      <a:pt x="13" y="31"/>
                      <a:pt x="23" y="29"/>
                      <a:pt x="31" y="26"/>
                    </a:cubicBezTo>
                    <a:cubicBezTo>
                      <a:pt x="34" y="25"/>
                      <a:pt x="37" y="23"/>
                      <a:pt x="40" y="20"/>
                    </a:cubicBezTo>
                    <a:cubicBezTo>
                      <a:pt x="43" y="17"/>
                      <a:pt x="45" y="16"/>
                      <a:pt x="45" y="14"/>
                    </a:cubicBezTo>
                    <a:cubicBezTo>
                      <a:pt x="45" y="12"/>
                      <a:pt x="41" y="10"/>
                      <a:pt x="3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30" name="Google Shape;530;p17"/>
              <p:cNvSpPr/>
              <p:nvPr/>
            </p:nvSpPr>
            <p:spPr>
              <a:xfrm>
                <a:off x="2414" y="3255"/>
                <a:ext cx="371" cy="211"/>
              </a:xfrm>
              <a:custGeom>
                <a:rect b="b" l="l" r="r" t="t"/>
                <a:pathLst>
                  <a:path extrusionOk="0" h="168" w="296">
                    <a:moveTo>
                      <a:pt x="288" y="0"/>
                    </a:moveTo>
                    <a:cubicBezTo>
                      <a:pt x="286" y="0"/>
                      <a:pt x="286" y="0"/>
                      <a:pt x="286" y="0"/>
                    </a:cubicBezTo>
                    <a:cubicBezTo>
                      <a:pt x="229" y="0"/>
                      <a:pt x="229" y="0"/>
                      <a:pt x="229" y="0"/>
                    </a:cubicBezTo>
                    <a:cubicBezTo>
                      <a:pt x="68" y="0"/>
                      <a:pt x="68" y="0"/>
                      <a:pt x="68" y="0"/>
                    </a:cubicBezTo>
                    <a:cubicBezTo>
                      <a:pt x="13" y="0"/>
                      <a:pt x="13" y="0"/>
                      <a:pt x="13" y="0"/>
                    </a:cubicBezTo>
                    <a:cubicBezTo>
                      <a:pt x="7" y="0"/>
                      <a:pt x="6" y="1"/>
                      <a:pt x="6" y="1"/>
                    </a:cubicBezTo>
                    <a:cubicBezTo>
                      <a:pt x="5" y="2"/>
                      <a:pt x="4" y="2"/>
                      <a:pt x="3" y="3"/>
                    </a:cubicBezTo>
                    <a:cubicBezTo>
                      <a:pt x="2" y="4"/>
                      <a:pt x="0" y="5"/>
                      <a:pt x="0" y="6"/>
                    </a:cubicBezTo>
                    <a:cubicBezTo>
                      <a:pt x="0" y="159"/>
                      <a:pt x="0" y="159"/>
                      <a:pt x="0" y="159"/>
                    </a:cubicBezTo>
                    <a:cubicBezTo>
                      <a:pt x="0" y="160"/>
                      <a:pt x="4" y="164"/>
                      <a:pt x="5" y="165"/>
                    </a:cubicBezTo>
                    <a:cubicBezTo>
                      <a:pt x="6" y="166"/>
                      <a:pt x="6" y="166"/>
                      <a:pt x="6" y="166"/>
                    </a:cubicBezTo>
                    <a:cubicBezTo>
                      <a:pt x="7" y="167"/>
                      <a:pt x="11" y="168"/>
                      <a:pt x="15" y="168"/>
                    </a:cubicBezTo>
                    <a:cubicBezTo>
                      <a:pt x="68" y="168"/>
                      <a:pt x="68" y="168"/>
                      <a:pt x="68" y="168"/>
                    </a:cubicBezTo>
                    <a:cubicBezTo>
                      <a:pt x="228" y="168"/>
                      <a:pt x="228" y="168"/>
                      <a:pt x="228" y="168"/>
                    </a:cubicBezTo>
                    <a:cubicBezTo>
                      <a:pt x="286" y="168"/>
                      <a:pt x="286" y="168"/>
                      <a:pt x="286" y="168"/>
                    </a:cubicBezTo>
                    <a:cubicBezTo>
                      <a:pt x="289" y="168"/>
                      <a:pt x="291" y="167"/>
                      <a:pt x="293" y="166"/>
                    </a:cubicBezTo>
                    <a:cubicBezTo>
                      <a:pt x="295" y="164"/>
                      <a:pt x="296" y="161"/>
                      <a:pt x="296" y="159"/>
                    </a:cubicBezTo>
                    <a:cubicBezTo>
                      <a:pt x="296" y="6"/>
                      <a:pt x="296" y="6"/>
                      <a:pt x="296" y="6"/>
                    </a:cubicBezTo>
                    <a:cubicBezTo>
                      <a:pt x="296" y="5"/>
                      <a:pt x="296" y="4"/>
                      <a:pt x="293" y="1"/>
                    </a:cubicBezTo>
                    <a:cubicBezTo>
                      <a:pt x="293" y="0"/>
                      <a:pt x="291" y="0"/>
                      <a:pt x="288" y="0"/>
                    </a:cubicBezTo>
                    <a:close/>
                    <a:moveTo>
                      <a:pt x="100" y="122"/>
                    </a:moveTo>
                    <a:cubicBezTo>
                      <a:pt x="98" y="124"/>
                      <a:pt x="97" y="124"/>
                      <a:pt x="95" y="124"/>
                    </a:cubicBezTo>
                    <a:cubicBezTo>
                      <a:pt x="91" y="124"/>
                      <a:pt x="87" y="119"/>
                      <a:pt x="84" y="108"/>
                    </a:cubicBezTo>
                    <a:cubicBezTo>
                      <a:pt x="82" y="103"/>
                      <a:pt x="81" y="96"/>
                      <a:pt x="79" y="85"/>
                    </a:cubicBezTo>
                    <a:cubicBezTo>
                      <a:pt x="76" y="86"/>
                      <a:pt x="72" y="86"/>
                      <a:pt x="68" y="87"/>
                    </a:cubicBezTo>
                    <a:cubicBezTo>
                      <a:pt x="66" y="87"/>
                      <a:pt x="63" y="88"/>
                      <a:pt x="60" y="89"/>
                    </a:cubicBezTo>
                    <a:cubicBezTo>
                      <a:pt x="41" y="93"/>
                      <a:pt x="41" y="93"/>
                      <a:pt x="41" y="93"/>
                    </a:cubicBezTo>
                    <a:cubicBezTo>
                      <a:pt x="39" y="99"/>
                      <a:pt x="35" y="108"/>
                      <a:pt x="29" y="120"/>
                    </a:cubicBezTo>
                    <a:cubicBezTo>
                      <a:pt x="27" y="123"/>
                      <a:pt x="25" y="124"/>
                      <a:pt x="23" y="124"/>
                    </a:cubicBezTo>
                    <a:cubicBezTo>
                      <a:pt x="21" y="124"/>
                      <a:pt x="19" y="123"/>
                      <a:pt x="17" y="122"/>
                    </a:cubicBezTo>
                    <a:cubicBezTo>
                      <a:pt x="16" y="120"/>
                      <a:pt x="15" y="119"/>
                      <a:pt x="15" y="117"/>
                    </a:cubicBezTo>
                    <a:cubicBezTo>
                      <a:pt x="15" y="114"/>
                      <a:pt x="19" y="106"/>
                      <a:pt x="26" y="91"/>
                    </a:cubicBezTo>
                    <a:cubicBezTo>
                      <a:pt x="25" y="89"/>
                      <a:pt x="25" y="88"/>
                      <a:pt x="25" y="86"/>
                    </a:cubicBezTo>
                    <a:cubicBezTo>
                      <a:pt x="25" y="83"/>
                      <a:pt x="27" y="80"/>
                      <a:pt x="32" y="79"/>
                    </a:cubicBezTo>
                    <a:cubicBezTo>
                      <a:pt x="37" y="69"/>
                      <a:pt x="44" y="57"/>
                      <a:pt x="52" y="44"/>
                    </a:cubicBezTo>
                    <a:cubicBezTo>
                      <a:pt x="59" y="33"/>
                      <a:pt x="65" y="25"/>
                      <a:pt x="68" y="21"/>
                    </a:cubicBezTo>
                    <a:cubicBezTo>
                      <a:pt x="71" y="18"/>
                      <a:pt x="72" y="17"/>
                      <a:pt x="73" y="17"/>
                    </a:cubicBezTo>
                    <a:cubicBezTo>
                      <a:pt x="77" y="17"/>
                      <a:pt x="80" y="20"/>
                      <a:pt x="81" y="25"/>
                    </a:cubicBezTo>
                    <a:cubicBezTo>
                      <a:pt x="85" y="49"/>
                      <a:pt x="85" y="49"/>
                      <a:pt x="85" y="49"/>
                    </a:cubicBezTo>
                    <a:cubicBezTo>
                      <a:pt x="96" y="98"/>
                      <a:pt x="96" y="98"/>
                      <a:pt x="96" y="98"/>
                    </a:cubicBezTo>
                    <a:cubicBezTo>
                      <a:pt x="100" y="109"/>
                      <a:pt x="100" y="109"/>
                      <a:pt x="100" y="109"/>
                    </a:cubicBezTo>
                    <a:cubicBezTo>
                      <a:pt x="101" y="113"/>
                      <a:pt x="102" y="116"/>
                      <a:pt x="102" y="117"/>
                    </a:cubicBezTo>
                    <a:cubicBezTo>
                      <a:pt x="102" y="119"/>
                      <a:pt x="101" y="121"/>
                      <a:pt x="100" y="122"/>
                    </a:cubicBezTo>
                    <a:close/>
                    <a:moveTo>
                      <a:pt x="183" y="133"/>
                    </a:moveTo>
                    <a:cubicBezTo>
                      <a:pt x="179" y="137"/>
                      <a:pt x="174" y="140"/>
                      <a:pt x="170" y="141"/>
                    </a:cubicBezTo>
                    <a:cubicBezTo>
                      <a:pt x="159" y="146"/>
                      <a:pt x="145" y="148"/>
                      <a:pt x="129" y="148"/>
                    </a:cubicBezTo>
                    <a:cubicBezTo>
                      <a:pt x="127" y="148"/>
                      <a:pt x="125" y="147"/>
                      <a:pt x="123" y="145"/>
                    </a:cubicBezTo>
                    <a:cubicBezTo>
                      <a:pt x="121" y="143"/>
                      <a:pt x="120" y="141"/>
                      <a:pt x="120" y="139"/>
                    </a:cubicBezTo>
                    <a:cubicBezTo>
                      <a:pt x="120" y="118"/>
                      <a:pt x="120" y="118"/>
                      <a:pt x="120" y="118"/>
                    </a:cubicBezTo>
                    <a:cubicBezTo>
                      <a:pt x="120" y="111"/>
                      <a:pt x="121" y="102"/>
                      <a:pt x="121" y="89"/>
                    </a:cubicBezTo>
                    <a:cubicBezTo>
                      <a:pt x="122" y="76"/>
                      <a:pt x="123" y="66"/>
                      <a:pt x="123" y="60"/>
                    </a:cubicBezTo>
                    <a:cubicBezTo>
                      <a:pt x="123" y="55"/>
                      <a:pt x="123" y="49"/>
                      <a:pt x="124" y="40"/>
                    </a:cubicBezTo>
                    <a:cubicBezTo>
                      <a:pt x="124" y="38"/>
                      <a:pt x="125" y="36"/>
                      <a:pt x="126" y="35"/>
                    </a:cubicBezTo>
                    <a:cubicBezTo>
                      <a:pt x="133" y="33"/>
                      <a:pt x="140" y="33"/>
                      <a:pt x="148" y="33"/>
                    </a:cubicBezTo>
                    <a:cubicBezTo>
                      <a:pt x="156" y="33"/>
                      <a:pt x="165" y="35"/>
                      <a:pt x="172" y="41"/>
                    </a:cubicBezTo>
                    <a:cubicBezTo>
                      <a:pt x="181" y="48"/>
                      <a:pt x="186" y="56"/>
                      <a:pt x="186" y="65"/>
                    </a:cubicBezTo>
                    <a:cubicBezTo>
                      <a:pt x="186" y="78"/>
                      <a:pt x="181" y="87"/>
                      <a:pt x="171" y="94"/>
                    </a:cubicBezTo>
                    <a:cubicBezTo>
                      <a:pt x="178" y="97"/>
                      <a:pt x="184" y="101"/>
                      <a:pt x="187" y="104"/>
                    </a:cubicBezTo>
                    <a:cubicBezTo>
                      <a:pt x="191" y="108"/>
                      <a:pt x="193" y="112"/>
                      <a:pt x="193" y="116"/>
                    </a:cubicBezTo>
                    <a:cubicBezTo>
                      <a:pt x="193" y="122"/>
                      <a:pt x="189" y="128"/>
                      <a:pt x="183" y="133"/>
                    </a:cubicBezTo>
                    <a:close/>
                    <a:moveTo>
                      <a:pt x="260" y="133"/>
                    </a:moveTo>
                    <a:cubicBezTo>
                      <a:pt x="254" y="136"/>
                      <a:pt x="248" y="138"/>
                      <a:pt x="244" y="138"/>
                    </a:cubicBezTo>
                    <a:cubicBezTo>
                      <a:pt x="238" y="138"/>
                      <a:pt x="233" y="137"/>
                      <a:pt x="228" y="134"/>
                    </a:cubicBezTo>
                    <a:cubicBezTo>
                      <a:pt x="225" y="133"/>
                      <a:pt x="223" y="131"/>
                      <a:pt x="220" y="129"/>
                    </a:cubicBezTo>
                    <a:cubicBezTo>
                      <a:pt x="213" y="123"/>
                      <a:pt x="210" y="114"/>
                      <a:pt x="210" y="104"/>
                    </a:cubicBezTo>
                    <a:cubicBezTo>
                      <a:pt x="210" y="95"/>
                      <a:pt x="213" y="85"/>
                      <a:pt x="219" y="75"/>
                    </a:cubicBezTo>
                    <a:cubicBezTo>
                      <a:pt x="222" y="70"/>
                      <a:pt x="225" y="66"/>
                      <a:pt x="228" y="64"/>
                    </a:cubicBezTo>
                    <a:cubicBezTo>
                      <a:pt x="233" y="60"/>
                      <a:pt x="238" y="57"/>
                      <a:pt x="243" y="57"/>
                    </a:cubicBezTo>
                    <a:cubicBezTo>
                      <a:pt x="248" y="57"/>
                      <a:pt x="253" y="59"/>
                      <a:pt x="259" y="61"/>
                    </a:cubicBezTo>
                    <a:cubicBezTo>
                      <a:pt x="266" y="64"/>
                      <a:pt x="270" y="67"/>
                      <a:pt x="270" y="71"/>
                    </a:cubicBezTo>
                    <a:cubicBezTo>
                      <a:pt x="270" y="73"/>
                      <a:pt x="269" y="74"/>
                      <a:pt x="268" y="76"/>
                    </a:cubicBezTo>
                    <a:cubicBezTo>
                      <a:pt x="267" y="77"/>
                      <a:pt x="265" y="78"/>
                      <a:pt x="264" y="78"/>
                    </a:cubicBezTo>
                    <a:cubicBezTo>
                      <a:pt x="262" y="78"/>
                      <a:pt x="261" y="77"/>
                      <a:pt x="260" y="77"/>
                    </a:cubicBezTo>
                    <a:cubicBezTo>
                      <a:pt x="259" y="76"/>
                      <a:pt x="258" y="75"/>
                      <a:pt x="257" y="74"/>
                    </a:cubicBezTo>
                    <a:cubicBezTo>
                      <a:pt x="254" y="72"/>
                      <a:pt x="250" y="71"/>
                      <a:pt x="243" y="71"/>
                    </a:cubicBezTo>
                    <a:cubicBezTo>
                      <a:pt x="239" y="71"/>
                      <a:pt x="234" y="75"/>
                      <a:pt x="229" y="84"/>
                    </a:cubicBezTo>
                    <a:cubicBezTo>
                      <a:pt x="229" y="84"/>
                      <a:pt x="229" y="85"/>
                      <a:pt x="228" y="85"/>
                    </a:cubicBezTo>
                    <a:cubicBezTo>
                      <a:pt x="225" y="92"/>
                      <a:pt x="222" y="99"/>
                      <a:pt x="222" y="104"/>
                    </a:cubicBezTo>
                    <a:cubicBezTo>
                      <a:pt x="222" y="110"/>
                      <a:pt x="225" y="115"/>
                      <a:pt x="228" y="119"/>
                    </a:cubicBezTo>
                    <a:cubicBezTo>
                      <a:pt x="229" y="119"/>
                      <a:pt x="229" y="119"/>
                      <a:pt x="229" y="119"/>
                    </a:cubicBezTo>
                    <a:cubicBezTo>
                      <a:pt x="233" y="123"/>
                      <a:pt x="238" y="124"/>
                      <a:pt x="244" y="124"/>
                    </a:cubicBezTo>
                    <a:cubicBezTo>
                      <a:pt x="247" y="124"/>
                      <a:pt x="250" y="123"/>
                      <a:pt x="253" y="122"/>
                    </a:cubicBezTo>
                    <a:cubicBezTo>
                      <a:pt x="262" y="118"/>
                      <a:pt x="262" y="118"/>
                      <a:pt x="262" y="118"/>
                    </a:cubicBezTo>
                    <a:cubicBezTo>
                      <a:pt x="263" y="117"/>
                      <a:pt x="264" y="116"/>
                      <a:pt x="265" y="116"/>
                    </a:cubicBezTo>
                    <a:cubicBezTo>
                      <a:pt x="266" y="116"/>
                      <a:pt x="268" y="117"/>
                      <a:pt x="269" y="118"/>
                    </a:cubicBezTo>
                    <a:cubicBezTo>
                      <a:pt x="271" y="120"/>
                      <a:pt x="271" y="121"/>
                      <a:pt x="271" y="123"/>
                    </a:cubicBezTo>
                    <a:cubicBezTo>
                      <a:pt x="271" y="127"/>
                      <a:pt x="268" y="130"/>
                      <a:pt x="260" y="13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grpSp>
      <p:grpSp>
        <p:nvGrpSpPr>
          <p:cNvPr id="531" name="Google Shape;531;p17"/>
          <p:cNvGrpSpPr/>
          <p:nvPr/>
        </p:nvGrpSpPr>
        <p:grpSpPr>
          <a:xfrm>
            <a:off x="327025" y="2281238"/>
            <a:ext cx="4745038" cy="1119187"/>
            <a:chOff x="430776" y="1615039"/>
            <a:chExt cx="4863768" cy="1147905"/>
          </a:xfrm>
        </p:grpSpPr>
        <p:grpSp>
          <p:nvGrpSpPr>
            <p:cNvPr id="532" name="Google Shape;532;p17"/>
            <p:cNvGrpSpPr/>
            <p:nvPr/>
          </p:nvGrpSpPr>
          <p:grpSpPr>
            <a:xfrm flipH="1" rot="5400000">
              <a:off x="4596123" y="1856563"/>
              <a:ext cx="717161" cy="679681"/>
              <a:chOff x="5938850" y="2324498"/>
              <a:chExt cx="1542295" cy="1461693"/>
            </a:xfrm>
          </p:grpSpPr>
          <p:sp>
            <p:nvSpPr>
              <p:cNvPr id="533" name="Google Shape;533;p17"/>
              <p:cNvSpPr/>
              <p:nvPr/>
            </p:nvSpPr>
            <p:spPr>
              <a:xfrm rot="-5400000">
                <a:off x="6055733" y="2340963"/>
                <a:ext cx="1318815" cy="1285884"/>
              </a:xfrm>
              <a:prstGeom prst="rightArrow">
                <a:avLst>
                  <a:gd fmla="val 50000" name="adj1"/>
                  <a:gd fmla="val 40953"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4" name="Google Shape;534;p17"/>
              <p:cNvSpPr/>
              <p:nvPr/>
            </p:nvSpPr>
            <p:spPr>
              <a:xfrm rot="-5400000">
                <a:off x="6102775" y="2407820"/>
                <a:ext cx="1214445" cy="1542295"/>
              </a:xfrm>
              <a:prstGeom prst="rightArrow">
                <a:avLst>
                  <a:gd fmla="val 99889" name="adj1"/>
                  <a:gd fmla="val 19125" name="adj2"/>
                </a:avLst>
              </a:prstGeom>
              <a:solidFill>
                <a:schemeClr val="accent1"/>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535" name="Google Shape;535;p17"/>
            <p:cNvGrpSpPr/>
            <p:nvPr/>
          </p:nvGrpSpPr>
          <p:grpSpPr>
            <a:xfrm flipH="1" rot="5400000">
              <a:off x="1263550" y="1856563"/>
              <a:ext cx="717161" cy="679680"/>
              <a:chOff x="5938849" y="2324498"/>
              <a:chExt cx="1542295" cy="1461692"/>
            </a:xfrm>
          </p:grpSpPr>
          <p:sp>
            <p:nvSpPr>
              <p:cNvPr id="536" name="Google Shape;536;p17"/>
              <p:cNvSpPr/>
              <p:nvPr/>
            </p:nvSpPr>
            <p:spPr>
              <a:xfrm rot="-5400000">
                <a:off x="6055732" y="2340964"/>
                <a:ext cx="1318816" cy="1285884"/>
              </a:xfrm>
              <a:prstGeom prst="rightArrow">
                <a:avLst>
                  <a:gd fmla="val 50000" name="adj1"/>
                  <a:gd fmla="val 40953"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7" name="Google Shape;537;p17"/>
              <p:cNvSpPr/>
              <p:nvPr/>
            </p:nvSpPr>
            <p:spPr>
              <a:xfrm rot="-5400000">
                <a:off x="6102774" y="2407820"/>
                <a:ext cx="1214445" cy="1542295"/>
              </a:xfrm>
              <a:prstGeom prst="rightArrow">
                <a:avLst>
                  <a:gd fmla="val 99889" name="adj1"/>
                  <a:gd fmla="val 19125" name="adj2"/>
                </a:avLst>
              </a:prstGeom>
              <a:solidFill>
                <a:schemeClr val="accent1"/>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538" name="Google Shape;538;p17"/>
            <p:cNvSpPr/>
            <p:nvPr/>
          </p:nvSpPr>
          <p:spPr>
            <a:xfrm>
              <a:off x="430776" y="1616667"/>
              <a:ext cx="1303406" cy="1146277"/>
            </a:xfrm>
            <a:prstGeom prst="roundRect">
              <a:avLst>
                <a:gd fmla="val 5173" name="adj"/>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539" name="Google Shape;539;p17"/>
            <p:cNvGrpSpPr/>
            <p:nvPr/>
          </p:nvGrpSpPr>
          <p:grpSpPr>
            <a:xfrm flipH="1" rot="5400000">
              <a:off x="2929616" y="1856563"/>
              <a:ext cx="717161" cy="679681"/>
              <a:chOff x="5938850" y="2324498"/>
              <a:chExt cx="1542295" cy="1461693"/>
            </a:xfrm>
          </p:grpSpPr>
          <p:sp>
            <p:nvSpPr>
              <p:cNvPr id="540" name="Google Shape;540;p17"/>
              <p:cNvSpPr/>
              <p:nvPr/>
            </p:nvSpPr>
            <p:spPr>
              <a:xfrm rot="-5400000">
                <a:off x="6055733" y="2340963"/>
                <a:ext cx="1318815" cy="1285884"/>
              </a:xfrm>
              <a:prstGeom prst="rightArrow">
                <a:avLst>
                  <a:gd fmla="val 50000" name="adj1"/>
                  <a:gd fmla="val 40953"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1" name="Google Shape;541;p17"/>
              <p:cNvSpPr/>
              <p:nvPr/>
            </p:nvSpPr>
            <p:spPr>
              <a:xfrm rot="-5400000">
                <a:off x="6102775" y="2407820"/>
                <a:ext cx="1214445" cy="1542295"/>
              </a:xfrm>
              <a:prstGeom prst="rightArrow">
                <a:avLst>
                  <a:gd fmla="val 99889" name="adj1"/>
                  <a:gd fmla="val 19125" name="adj2"/>
                </a:avLst>
              </a:prstGeom>
              <a:solidFill>
                <a:schemeClr val="accent1"/>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542" name="Google Shape;542;p17"/>
            <p:cNvSpPr txBox="1"/>
            <p:nvPr/>
          </p:nvSpPr>
          <p:spPr>
            <a:xfrm>
              <a:off x="490170" y="2215423"/>
              <a:ext cx="1189441" cy="3470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800"/>
                <a:buFont typeface="Arial"/>
                <a:buNone/>
              </a:pPr>
              <a:r>
                <a:rPr lang="en-US" sz="800">
                  <a:solidFill>
                    <a:schemeClr val="accent2"/>
                  </a:solidFill>
                  <a:latin typeface="Arial"/>
                  <a:ea typeface="Arial"/>
                  <a:cs typeface="Arial"/>
                  <a:sym typeface="Arial"/>
                </a:rPr>
                <a:t>Public Awareness </a:t>
              </a:r>
              <a:br>
                <a:rPr lang="en-US" sz="800">
                  <a:solidFill>
                    <a:schemeClr val="accent2"/>
                  </a:solidFill>
                  <a:latin typeface="Arial"/>
                  <a:ea typeface="Arial"/>
                  <a:cs typeface="Arial"/>
                  <a:sym typeface="Arial"/>
                </a:rPr>
              </a:br>
              <a:r>
                <a:rPr lang="en-US" sz="800">
                  <a:solidFill>
                    <a:schemeClr val="accent2"/>
                  </a:solidFill>
                  <a:latin typeface="Arial"/>
                  <a:ea typeface="Arial"/>
                  <a:cs typeface="Arial"/>
                  <a:sym typeface="Arial"/>
                </a:rPr>
                <a:t>&amp; Support</a:t>
              </a:r>
              <a:endParaRPr/>
            </a:p>
          </p:txBody>
        </p:sp>
        <p:sp>
          <p:nvSpPr>
            <p:cNvPr id="543" name="Google Shape;543;p17"/>
            <p:cNvSpPr/>
            <p:nvPr/>
          </p:nvSpPr>
          <p:spPr>
            <a:xfrm>
              <a:off x="2097052" y="1616667"/>
              <a:ext cx="1303406" cy="1146277"/>
            </a:xfrm>
            <a:prstGeom prst="roundRect">
              <a:avLst>
                <a:gd fmla="val 5173" name="adj"/>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44" name="Google Shape;544;p17"/>
            <p:cNvSpPr txBox="1"/>
            <p:nvPr/>
          </p:nvSpPr>
          <p:spPr>
            <a:xfrm>
              <a:off x="2579000" y="1706087"/>
              <a:ext cx="339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800"/>
                <a:buFont typeface="Arial"/>
                <a:buNone/>
              </a:pPr>
              <a:r>
                <a:rPr b="1" lang="en-US" sz="2800">
                  <a:solidFill>
                    <a:schemeClr val="accent2"/>
                  </a:solidFill>
                  <a:latin typeface="Arial"/>
                  <a:ea typeface="Arial"/>
                  <a:cs typeface="Arial"/>
                  <a:sym typeface="Arial"/>
                </a:rPr>
                <a:t>2</a:t>
              </a:r>
              <a:endParaRPr/>
            </a:p>
          </p:txBody>
        </p:sp>
        <p:grpSp>
          <p:nvGrpSpPr>
            <p:cNvPr id="545" name="Google Shape;545;p17"/>
            <p:cNvGrpSpPr/>
            <p:nvPr/>
          </p:nvGrpSpPr>
          <p:grpSpPr>
            <a:xfrm>
              <a:off x="3760266" y="1615039"/>
              <a:ext cx="1312975" cy="1146278"/>
              <a:chOff x="362766" y="4965566"/>
              <a:chExt cx="1656008" cy="1445757"/>
            </a:xfrm>
          </p:grpSpPr>
          <p:sp>
            <p:nvSpPr>
              <p:cNvPr id="546" name="Google Shape;546;p17"/>
              <p:cNvSpPr/>
              <p:nvPr/>
            </p:nvSpPr>
            <p:spPr>
              <a:xfrm>
                <a:off x="372785" y="4965566"/>
                <a:ext cx="1645989" cy="1445757"/>
              </a:xfrm>
              <a:prstGeom prst="roundRect">
                <a:avLst>
                  <a:gd fmla="val 5173" name="adj"/>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47" name="Google Shape;547;p17"/>
              <p:cNvSpPr txBox="1"/>
              <p:nvPr/>
            </p:nvSpPr>
            <p:spPr>
              <a:xfrm>
                <a:off x="362766" y="5724842"/>
                <a:ext cx="1643073" cy="4376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800"/>
                  <a:buFont typeface="Arial"/>
                  <a:buNone/>
                </a:pPr>
                <a:r>
                  <a:rPr lang="en-US" sz="800">
                    <a:solidFill>
                      <a:schemeClr val="accent2"/>
                    </a:solidFill>
                    <a:latin typeface="Arial"/>
                    <a:ea typeface="Arial"/>
                    <a:cs typeface="Arial"/>
                    <a:sym typeface="Arial"/>
                  </a:rPr>
                  <a:t>Self Management &amp;</a:t>
                </a:r>
                <a:br>
                  <a:rPr lang="en-US" sz="800">
                    <a:solidFill>
                      <a:schemeClr val="accent2"/>
                    </a:solidFill>
                    <a:latin typeface="Arial"/>
                    <a:ea typeface="Arial"/>
                    <a:cs typeface="Arial"/>
                    <a:sym typeface="Arial"/>
                  </a:rPr>
                </a:br>
                <a:r>
                  <a:rPr lang="en-US" sz="800">
                    <a:solidFill>
                      <a:schemeClr val="accent2"/>
                    </a:solidFill>
                    <a:latin typeface="Arial"/>
                    <a:ea typeface="Arial"/>
                    <a:cs typeface="Arial"/>
                    <a:sym typeface="Arial"/>
                  </a:rPr>
                  <a:t>Caregiver Support</a:t>
                </a:r>
                <a:endParaRPr/>
              </a:p>
            </p:txBody>
          </p:sp>
        </p:grpSp>
        <p:sp>
          <p:nvSpPr>
            <p:cNvPr id="548" name="Google Shape;548;p17"/>
            <p:cNvSpPr txBox="1"/>
            <p:nvPr/>
          </p:nvSpPr>
          <p:spPr>
            <a:xfrm>
              <a:off x="2156587" y="2223662"/>
              <a:ext cx="1189440" cy="3470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800"/>
                <a:buFont typeface="Arial"/>
                <a:buNone/>
              </a:pPr>
              <a:r>
                <a:rPr lang="en-US" sz="800">
                  <a:solidFill>
                    <a:schemeClr val="accent2"/>
                  </a:solidFill>
                  <a:latin typeface="Arial"/>
                  <a:ea typeface="Arial"/>
                  <a:cs typeface="Arial"/>
                  <a:sym typeface="Arial"/>
                </a:rPr>
                <a:t>Early Detection </a:t>
              </a:r>
              <a:br>
                <a:rPr lang="en-US" sz="800">
                  <a:solidFill>
                    <a:schemeClr val="accent2"/>
                  </a:solidFill>
                  <a:latin typeface="Arial"/>
                  <a:ea typeface="Arial"/>
                  <a:cs typeface="Arial"/>
                  <a:sym typeface="Arial"/>
                </a:rPr>
              </a:br>
              <a:r>
                <a:rPr lang="en-US" sz="800">
                  <a:solidFill>
                    <a:schemeClr val="accent2"/>
                  </a:solidFill>
                  <a:latin typeface="Arial"/>
                  <a:ea typeface="Arial"/>
                  <a:cs typeface="Arial"/>
                  <a:sym typeface="Arial"/>
                </a:rPr>
                <a:t>&amp; Diagnosis </a:t>
              </a:r>
              <a:endParaRPr/>
            </a:p>
          </p:txBody>
        </p:sp>
        <p:sp>
          <p:nvSpPr>
            <p:cNvPr id="549" name="Google Shape;549;p17"/>
            <p:cNvSpPr txBox="1"/>
            <p:nvPr/>
          </p:nvSpPr>
          <p:spPr>
            <a:xfrm>
              <a:off x="912607" y="1706087"/>
              <a:ext cx="339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800"/>
                <a:buFont typeface="Arial"/>
                <a:buNone/>
              </a:pPr>
              <a:r>
                <a:rPr b="1" lang="en-US" sz="2800">
                  <a:solidFill>
                    <a:schemeClr val="accent2"/>
                  </a:solidFill>
                  <a:latin typeface="Arial"/>
                  <a:ea typeface="Arial"/>
                  <a:cs typeface="Arial"/>
                  <a:sym typeface="Arial"/>
                </a:rPr>
                <a:t>1</a:t>
              </a:r>
              <a:endParaRPr/>
            </a:p>
          </p:txBody>
        </p:sp>
        <p:sp>
          <p:nvSpPr>
            <p:cNvPr id="550" name="Google Shape;550;p17"/>
            <p:cNvSpPr txBox="1"/>
            <p:nvPr/>
          </p:nvSpPr>
          <p:spPr>
            <a:xfrm>
              <a:off x="4246469" y="1706087"/>
              <a:ext cx="339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800"/>
                <a:buFont typeface="Arial"/>
                <a:buNone/>
              </a:pPr>
              <a:r>
                <a:rPr b="1" lang="en-US" sz="2800">
                  <a:solidFill>
                    <a:schemeClr val="accent2"/>
                  </a:solidFill>
                  <a:latin typeface="Arial"/>
                  <a:ea typeface="Arial"/>
                  <a:cs typeface="Arial"/>
                  <a:sym typeface="Arial"/>
                </a:rPr>
                <a:t>3</a:t>
              </a:r>
              <a:endParaRPr/>
            </a:p>
          </p:txBody>
        </p:sp>
      </p:grpSp>
      <p:sp>
        <p:nvSpPr>
          <p:cNvPr id="551" name="Google Shape;551;p17"/>
          <p:cNvSpPr txBox="1"/>
          <p:nvPr/>
        </p:nvSpPr>
        <p:spPr>
          <a:xfrm>
            <a:off x="4345511" y="3962752"/>
            <a:ext cx="1714500" cy="415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accent2"/>
                </a:solidFill>
                <a:latin typeface="Arial"/>
                <a:ea typeface="Arial"/>
                <a:cs typeface="Arial"/>
                <a:sym typeface="Arial"/>
              </a:rPr>
              <a:t>System </a:t>
            </a:r>
            <a:br>
              <a:rPr lang="en-US" sz="1050">
                <a:solidFill>
                  <a:schemeClr val="accent2"/>
                </a:solidFill>
                <a:latin typeface="Arial"/>
                <a:ea typeface="Arial"/>
                <a:cs typeface="Arial"/>
                <a:sym typeface="Arial"/>
              </a:rPr>
            </a:br>
            <a:r>
              <a:rPr lang="en-US" sz="1050">
                <a:solidFill>
                  <a:schemeClr val="accent2"/>
                </a:solidFill>
                <a:latin typeface="Arial"/>
                <a:ea typeface="Arial"/>
                <a:cs typeface="Arial"/>
                <a:sym typeface="Arial"/>
              </a:rPr>
              <a:t>Navigation</a:t>
            </a:r>
            <a:endParaRPr/>
          </a:p>
        </p:txBody>
      </p:sp>
      <p:sp>
        <p:nvSpPr>
          <p:cNvPr id="552" name="Google Shape;552;p17"/>
          <p:cNvSpPr/>
          <p:nvPr/>
        </p:nvSpPr>
        <p:spPr>
          <a:xfrm>
            <a:off x="2152495" y="1220839"/>
            <a:ext cx="1368425" cy="720725"/>
          </a:xfrm>
          <a:prstGeom prst="wedgeRoundRectCallout">
            <a:avLst>
              <a:gd fmla="val 59890" name="adj1"/>
              <a:gd fmla="val 97593" name="adj2"/>
              <a:gd fmla="val 16667" name="adj3"/>
            </a:avLst>
          </a:prstGeom>
          <a:solidFill>
            <a:schemeClr val="accent1"/>
          </a:solidFill>
          <a:ln>
            <a:noFill/>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800"/>
              <a:buFont typeface="Arial"/>
              <a:buNone/>
            </a:pPr>
            <a:r>
              <a:rPr b="1" lang="en-US" sz="800">
                <a:solidFill>
                  <a:schemeClr val="lt1"/>
                </a:solidFill>
                <a:latin typeface="Arial"/>
                <a:ea typeface="Arial"/>
                <a:cs typeface="Arial"/>
                <a:sym typeface="Arial"/>
              </a:rPr>
              <a:t>Promotion of activities &amp; attitudes to ‘live well’ with dementia.</a:t>
            </a:r>
            <a:endParaRPr b="1" sz="800">
              <a:solidFill>
                <a:schemeClr val="lt1"/>
              </a:solidFill>
              <a:latin typeface="Arial"/>
              <a:ea typeface="Arial"/>
              <a:cs typeface="Arial"/>
              <a:sym typeface="Arial"/>
            </a:endParaRPr>
          </a:p>
        </p:txBody>
      </p:sp>
      <p:sp>
        <p:nvSpPr>
          <p:cNvPr id="553" name="Google Shape;553;p17"/>
          <p:cNvSpPr/>
          <p:nvPr/>
        </p:nvSpPr>
        <p:spPr>
          <a:xfrm>
            <a:off x="3089974" y="3765481"/>
            <a:ext cx="1368425" cy="720725"/>
          </a:xfrm>
          <a:prstGeom prst="wedgeRoundRectCallout">
            <a:avLst>
              <a:gd fmla="val 99242" name="adj1"/>
              <a:gd fmla="val -96217" name="adj2"/>
              <a:gd fmla="val 16667" name="adj3"/>
            </a:avLst>
          </a:prstGeom>
          <a:solidFill>
            <a:schemeClr val="accent1"/>
          </a:solidFill>
          <a:ln>
            <a:noFill/>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800"/>
              <a:buFont typeface="Arial"/>
              <a:buNone/>
            </a:pPr>
            <a:r>
              <a:rPr b="1" lang="en-US" sz="800">
                <a:solidFill>
                  <a:schemeClr val="lt1"/>
                </a:solidFill>
                <a:latin typeface="Arial"/>
                <a:ea typeface="Arial"/>
                <a:cs typeface="Arial"/>
                <a:sym typeface="Arial"/>
              </a:rPr>
              <a:t>PWD &amp; caregivers know what to expect and where to find it.</a:t>
            </a:r>
            <a:endParaRPr/>
          </a:p>
        </p:txBody>
      </p:sp>
      <p:sp>
        <p:nvSpPr>
          <p:cNvPr id="554" name="Google Shape;554;p17"/>
          <p:cNvSpPr/>
          <p:nvPr/>
        </p:nvSpPr>
        <p:spPr>
          <a:xfrm>
            <a:off x="6580187" y="3256933"/>
            <a:ext cx="1497635" cy="646113"/>
          </a:xfrm>
          <a:prstGeom prst="wedgeRoundRectCallout">
            <a:avLst>
              <a:gd fmla="val -24089" name="adj1"/>
              <a:gd fmla="val -44261" name="adj2"/>
              <a:gd fmla="val 16667" name="adj3"/>
            </a:avLst>
          </a:prstGeom>
          <a:solidFill>
            <a:schemeClr val="accent1"/>
          </a:solidFill>
          <a:ln>
            <a:noFill/>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800"/>
              <a:buFont typeface="Arial"/>
              <a:buNone/>
            </a:pPr>
            <a:r>
              <a:rPr b="1" lang="en-US" sz="800">
                <a:solidFill>
                  <a:schemeClr val="lt1"/>
                </a:solidFill>
                <a:latin typeface="Arial"/>
                <a:ea typeface="Arial"/>
                <a:cs typeface="Arial"/>
                <a:sym typeface="Arial"/>
              </a:rPr>
              <a:t>Prevent &amp; manage the complications of dementia, through making choices that matter.</a:t>
            </a:r>
            <a:endParaRPr/>
          </a:p>
        </p:txBody>
      </p:sp>
      <p:sp>
        <p:nvSpPr>
          <p:cNvPr id="555" name="Google Shape;555;p17"/>
          <p:cNvSpPr/>
          <p:nvPr/>
        </p:nvSpPr>
        <p:spPr>
          <a:xfrm>
            <a:off x="384175" y="5465763"/>
            <a:ext cx="8540750" cy="3222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1F3864"/>
              </a:buClr>
              <a:buSzPts val="1400"/>
              <a:buFont typeface="Times New Roman"/>
              <a:buNone/>
            </a:pPr>
            <a:r>
              <a:rPr i="1" lang="en-US" sz="1400">
                <a:solidFill>
                  <a:srgbClr val="1F3864"/>
                </a:solidFill>
                <a:latin typeface="Times New Roman"/>
                <a:ea typeface="Times New Roman"/>
                <a:cs typeface="Times New Roman"/>
                <a:sym typeface="Times New Roman"/>
              </a:rPr>
              <a:t>A system of support that is tailored &amp; targeted to the changing needs of persons with dementia and their caregivers.</a:t>
            </a:r>
            <a:endParaRPr sz="1400">
              <a:solidFill>
                <a:schemeClr val="dk1"/>
              </a:solidFill>
              <a:latin typeface="Calibri"/>
              <a:ea typeface="Calibri"/>
              <a:cs typeface="Calibri"/>
              <a:sym typeface="Calibri"/>
            </a:endParaRPr>
          </a:p>
        </p:txBody>
      </p:sp>
      <p:sp>
        <p:nvSpPr>
          <p:cNvPr id="556" name="Google Shape;556;p17"/>
          <p:cNvSpPr txBox="1"/>
          <p:nvPr/>
        </p:nvSpPr>
        <p:spPr>
          <a:xfrm>
            <a:off x="7121963" y="4750840"/>
            <a:ext cx="339725"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800"/>
              <a:buFont typeface="Arial"/>
              <a:buNone/>
            </a:pPr>
            <a:r>
              <a:rPr b="1" lang="en-US" sz="2800">
                <a:solidFill>
                  <a:schemeClr val="accent2"/>
                </a:solidFill>
                <a:latin typeface="Arial"/>
                <a:ea typeface="Arial"/>
                <a:cs typeface="Arial"/>
                <a:sym typeface="Arial"/>
              </a:rPr>
              <a:t>5</a:t>
            </a:r>
            <a:endParaRPr/>
          </a:p>
        </p:txBody>
      </p:sp>
      <p:sp>
        <p:nvSpPr>
          <p:cNvPr id="557" name="Google Shape;557;p17"/>
          <p:cNvSpPr txBox="1"/>
          <p:nvPr/>
        </p:nvSpPr>
        <p:spPr>
          <a:xfrm>
            <a:off x="149225" y="4960009"/>
            <a:ext cx="3397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400"/>
              <a:buFont typeface="Arial"/>
              <a:buNone/>
            </a:pPr>
            <a:r>
              <a:rPr b="1" lang="en-US" sz="2400">
                <a:solidFill>
                  <a:schemeClr val="accent2"/>
                </a:solidFill>
                <a:latin typeface="Arial"/>
                <a:ea typeface="Arial"/>
                <a:cs typeface="Arial"/>
                <a:sym typeface="Arial"/>
              </a:rPr>
              <a:t>6</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8"/>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Next Steps </a:t>
            </a:r>
            <a:r>
              <a:rPr lang="en-US" sz="2000"/>
              <a:t>(2013/14)</a:t>
            </a:r>
            <a:endParaRPr/>
          </a:p>
        </p:txBody>
      </p:sp>
      <p:sp>
        <p:nvSpPr>
          <p:cNvPr id="564" name="Google Shape;564;p18"/>
          <p:cNvSpPr/>
          <p:nvPr/>
        </p:nvSpPr>
        <p:spPr>
          <a:xfrm>
            <a:off x="0" y="2686334"/>
            <a:ext cx="6858000" cy="757238"/>
          </a:xfrm>
          <a:prstGeom prst="rect">
            <a:avLst/>
          </a:prstGeom>
          <a:gradFill>
            <a:gsLst>
              <a:gs pos="0">
                <a:schemeClr val="lt1"/>
              </a:gs>
              <a:gs pos="52999">
                <a:srgbClr val="E2F7D4">
                  <a:alpha val="80000"/>
                </a:srgbClr>
              </a:gs>
              <a:gs pos="100000">
                <a:srgbClr val="E2F7D4">
                  <a:alpha val="80000"/>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65" name="Google Shape;565;p18"/>
          <p:cNvSpPr/>
          <p:nvPr/>
        </p:nvSpPr>
        <p:spPr>
          <a:xfrm>
            <a:off x="55448" y="3627833"/>
            <a:ext cx="6845925" cy="827083"/>
          </a:xfrm>
          <a:prstGeom prst="rect">
            <a:avLst/>
          </a:prstGeom>
          <a:gradFill>
            <a:gsLst>
              <a:gs pos="0">
                <a:schemeClr val="lt1"/>
              </a:gs>
              <a:gs pos="52999">
                <a:srgbClr val="FA7B12">
                  <a:alpha val="12941"/>
                </a:srgbClr>
              </a:gs>
              <a:gs pos="100000">
                <a:srgbClr val="FA7B12">
                  <a:alpha val="12941"/>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566" name="Google Shape;566;p18"/>
          <p:cNvSpPr/>
          <p:nvPr/>
        </p:nvSpPr>
        <p:spPr>
          <a:xfrm>
            <a:off x="0" y="5584351"/>
            <a:ext cx="6858000" cy="714375"/>
          </a:xfrm>
          <a:prstGeom prst="rect">
            <a:avLst/>
          </a:prstGeom>
          <a:gradFill>
            <a:gsLst>
              <a:gs pos="0">
                <a:schemeClr val="lt1"/>
              </a:gs>
              <a:gs pos="52999">
                <a:srgbClr val="F5CED8">
                  <a:alpha val="65882"/>
                </a:srgbClr>
              </a:gs>
              <a:gs pos="100000">
                <a:srgbClr val="F5CED8">
                  <a:alpha val="65882"/>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567" name="Google Shape;567;p18"/>
          <p:cNvCxnSpPr/>
          <p:nvPr/>
        </p:nvCxnSpPr>
        <p:spPr>
          <a:xfrm>
            <a:off x="0" y="2595558"/>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568" name="Google Shape;568;p18"/>
          <p:cNvCxnSpPr/>
          <p:nvPr/>
        </p:nvCxnSpPr>
        <p:spPr>
          <a:xfrm>
            <a:off x="5332" y="3526351"/>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sp>
        <p:nvSpPr>
          <p:cNvPr id="569" name="Google Shape;569;p18"/>
          <p:cNvSpPr txBox="1"/>
          <p:nvPr/>
        </p:nvSpPr>
        <p:spPr>
          <a:xfrm>
            <a:off x="1438275" y="1842232"/>
            <a:ext cx="3857625" cy="40005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System Integration</a:t>
            </a:r>
            <a:endParaRPr/>
          </a:p>
        </p:txBody>
      </p:sp>
      <p:sp>
        <p:nvSpPr>
          <p:cNvPr id="570" name="Google Shape;570;p18"/>
          <p:cNvSpPr txBox="1"/>
          <p:nvPr/>
        </p:nvSpPr>
        <p:spPr>
          <a:xfrm>
            <a:off x="339183" y="2805206"/>
            <a:ext cx="2360609"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800" u="none" cap="none" strike="noStrike">
                <a:solidFill>
                  <a:srgbClr val="52872F"/>
                </a:solidFill>
                <a:latin typeface="Arial"/>
                <a:ea typeface="Arial"/>
                <a:cs typeface="Arial"/>
                <a:sym typeface="Arial"/>
              </a:rPr>
              <a:t>C</a:t>
            </a:r>
            <a:r>
              <a:rPr b="0" i="0" lang="en-US" sz="2000" u="none" cap="none" strike="noStrike">
                <a:solidFill>
                  <a:srgbClr val="52872F"/>
                </a:solidFill>
                <a:latin typeface="Arial"/>
                <a:ea typeface="Arial"/>
                <a:cs typeface="Arial"/>
                <a:sym typeface="Arial"/>
              </a:rPr>
              <a:t>aregiver Support </a:t>
            </a:r>
            <a:endParaRPr/>
          </a:p>
        </p:txBody>
      </p:sp>
      <p:sp>
        <p:nvSpPr>
          <p:cNvPr id="571" name="Google Shape;571;p18"/>
          <p:cNvSpPr txBox="1"/>
          <p:nvPr/>
        </p:nvSpPr>
        <p:spPr>
          <a:xfrm>
            <a:off x="3706957" y="3745820"/>
            <a:ext cx="3528392" cy="584775"/>
          </a:xfrm>
          <a:prstGeom prst="rect">
            <a:avLst/>
          </a:prstGeom>
          <a:noFill/>
          <a:ln>
            <a:noFill/>
          </a:ln>
        </p:spPr>
        <p:txBody>
          <a:bodyPr anchorCtr="0" anchor="t" bIns="45700" lIns="91425" spcFirstLastPara="1" rIns="91425" wrap="square" tIns="45700">
            <a:spAutoFit/>
          </a:bodyPr>
          <a:lstStyle/>
          <a:p>
            <a:pPr indent="-285750" lvl="1" marL="285750" marR="0" rtl="0" algn="l">
              <a:spcBef>
                <a:spcPts val="0"/>
              </a:spcBef>
              <a:spcAft>
                <a:spcPts val="0"/>
              </a:spcAft>
              <a:buClr>
                <a:srgbClr val="706F61"/>
              </a:buClr>
              <a:buSzPts val="1600"/>
              <a:buFont typeface="Noto Sans Symbols"/>
              <a:buChar char="▪"/>
            </a:pPr>
            <a:r>
              <a:rPr b="0" i="0" lang="en-US" sz="1600" u="none" cap="none" strike="noStrike">
                <a:solidFill>
                  <a:srgbClr val="706F61"/>
                </a:solidFill>
                <a:latin typeface="Arial"/>
                <a:ea typeface="Arial"/>
                <a:cs typeface="Arial"/>
                <a:sym typeface="Arial"/>
              </a:rPr>
              <a:t>Primary Care Memory Clinics*</a:t>
            </a:r>
            <a:endParaRPr/>
          </a:p>
          <a:p>
            <a:pPr indent="-285750" lvl="1" marL="285750" marR="0" rtl="0" algn="l">
              <a:spcBef>
                <a:spcPts val="0"/>
              </a:spcBef>
              <a:spcAft>
                <a:spcPts val="0"/>
              </a:spcAft>
              <a:buClr>
                <a:srgbClr val="706F61"/>
              </a:buClr>
              <a:buSzPts val="1600"/>
              <a:buFont typeface="Noto Sans Symbols"/>
              <a:buChar char="▪"/>
            </a:pPr>
            <a:r>
              <a:rPr b="0" i="0" lang="en-US" sz="1600" u="none" cap="none" strike="noStrike">
                <a:solidFill>
                  <a:srgbClr val="706F61"/>
                </a:solidFill>
                <a:latin typeface="Arial"/>
                <a:ea typeface="Arial"/>
                <a:cs typeface="Arial"/>
                <a:sym typeface="Arial"/>
              </a:rPr>
              <a:t>Memory Disorder Clinic</a:t>
            </a:r>
            <a:endParaRPr/>
          </a:p>
        </p:txBody>
      </p:sp>
      <p:sp>
        <p:nvSpPr>
          <p:cNvPr id="572" name="Google Shape;572;p18"/>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3" name="Google Shape;573;p18"/>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4" name="Google Shape;574;p18"/>
          <p:cNvSpPr/>
          <p:nvPr/>
        </p:nvSpPr>
        <p:spPr>
          <a:xfrm>
            <a:off x="43373" y="4655656"/>
            <a:ext cx="6858000" cy="757238"/>
          </a:xfrm>
          <a:prstGeom prst="rect">
            <a:avLst/>
          </a:prstGeom>
          <a:gradFill>
            <a:gsLst>
              <a:gs pos="0">
                <a:schemeClr val="lt1"/>
              </a:gs>
              <a:gs pos="52999">
                <a:srgbClr val="E2F7D4">
                  <a:alpha val="80000"/>
                </a:srgbClr>
              </a:gs>
              <a:gs pos="100000">
                <a:srgbClr val="E2F7D4">
                  <a:alpha val="80000"/>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5" name="Google Shape;575;p18"/>
          <p:cNvSpPr txBox="1"/>
          <p:nvPr/>
        </p:nvSpPr>
        <p:spPr>
          <a:xfrm>
            <a:off x="317447" y="4760993"/>
            <a:ext cx="2526362"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800" u="none" cap="none" strike="noStrike">
                <a:solidFill>
                  <a:srgbClr val="52872F"/>
                </a:solidFill>
                <a:latin typeface="Arial"/>
                <a:ea typeface="Arial"/>
                <a:cs typeface="Arial"/>
                <a:sym typeface="Arial"/>
              </a:rPr>
              <a:t>P</a:t>
            </a:r>
            <a:r>
              <a:rPr b="0" i="0" lang="en-US" sz="2000" u="none" cap="none" strike="noStrike">
                <a:solidFill>
                  <a:srgbClr val="52872F"/>
                </a:solidFill>
                <a:latin typeface="Arial"/>
                <a:ea typeface="Arial"/>
                <a:cs typeface="Arial"/>
                <a:sym typeface="Arial"/>
              </a:rPr>
              <a:t>ublic Awareness</a:t>
            </a:r>
            <a:endParaRPr/>
          </a:p>
        </p:txBody>
      </p:sp>
      <p:sp>
        <p:nvSpPr>
          <p:cNvPr id="576" name="Google Shape;576;p18"/>
          <p:cNvSpPr txBox="1"/>
          <p:nvPr/>
        </p:nvSpPr>
        <p:spPr>
          <a:xfrm>
            <a:off x="323979" y="5623298"/>
            <a:ext cx="2663845"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800" u="none" cap="none" strike="noStrike">
                <a:solidFill>
                  <a:srgbClr val="8A1C38"/>
                </a:solidFill>
                <a:latin typeface="Arial"/>
                <a:ea typeface="Arial"/>
                <a:cs typeface="Arial"/>
                <a:sym typeface="Arial"/>
              </a:rPr>
              <a:t>P</a:t>
            </a:r>
            <a:r>
              <a:rPr b="0" i="0" lang="en-US" sz="2000" u="none" cap="none" strike="noStrike">
                <a:solidFill>
                  <a:srgbClr val="8A1C38"/>
                </a:solidFill>
                <a:latin typeface="Arial"/>
                <a:ea typeface="Arial"/>
                <a:cs typeface="Arial"/>
                <a:sym typeface="Arial"/>
              </a:rPr>
              <a:t>athways of Support </a:t>
            </a:r>
            <a:endParaRPr/>
          </a:p>
        </p:txBody>
      </p:sp>
      <p:sp>
        <p:nvSpPr>
          <p:cNvPr id="577" name="Google Shape;577;p18"/>
          <p:cNvSpPr/>
          <p:nvPr/>
        </p:nvSpPr>
        <p:spPr>
          <a:xfrm>
            <a:off x="0" y="1660824"/>
            <a:ext cx="6908800" cy="826460"/>
          </a:xfrm>
          <a:prstGeom prst="rect">
            <a:avLst/>
          </a:prstGeom>
          <a:gradFill>
            <a:gsLst>
              <a:gs pos="0">
                <a:schemeClr val="lt1"/>
              </a:gs>
              <a:gs pos="52999">
                <a:schemeClr val="accent4"/>
              </a:gs>
              <a:gs pos="100000">
                <a:schemeClr val="accent4"/>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78" name="Google Shape;578;p18"/>
          <p:cNvSpPr txBox="1"/>
          <p:nvPr/>
        </p:nvSpPr>
        <p:spPr>
          <a:xfrm>
            <a:off x="323979" y="1872835"/>
            <a:ext cx="2663845"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accent2"/>
              </a:buClr>
              <a:buSzPts val="2800"/>
              <a:buFont typeface="Arial"/>
              <a:buNone/>
            </a:pPr>
            <a:r>
              <a:rPr b="0" i="0" lang="en-US" sz="2800" u="none" cap="none" strike="noStrike">
                <a:solidFill>
                  <a:schemeClr val="accent2"/>
                </a:solidFill>
                <a:latin typeface="Arial"/>
                <a:ea typeface="Arial"/>
                <a:cs typeface="Arial"/>
                <a:sym typeface="Arial"/>
              </a:rPr>
              <a:t>S</a:t>
            </a:r>
            <a:r>
              <a:rPr b="0" i="0" lang="en-US" sz="2000" u="none" cap="none" strike="noStrike">
                <a:solidFill>
                  <a:schemeClr val="accent2"/>
                </a:solidFill>
                <a:latin typeface="Arial"/>
                <a:ea typeface="Arial"/>
                <a:cs typeface="Arial"/>
                <a:sym typeface="Arial"/>
              </a:rPr>
              <a:t>ystem Integration</a:t>
            </a:r>
            <a:endParaRPr/>
          </a:p>
        </p:txBody>
      </p:sp>
      <p:cxnSp>
        <p:nvCxnSpPr>
          <p:cNvPr id="579" name="Google Shape;579;p18"/>
          <p:cNvCxnSpPr/>
          <p:nvPr/>
        </p:nvCxnSpPr>
        <p:spPr>
          <a:xfrm>
            <a:off x="33106" y="5499477"/>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580" name="Google Shape;580;p18"/>
          <p:cNvCxnSpPr/>
          <p:nvPr/>
        </p:nvCxnSpPr>
        <p:spPr>
          <a:xfrm>
            <a:off x="77162" y="4564501"/>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sp>
        <p:nvSpPr>
          <p:cNvPr id="581" name="Google Shape;581;p18"/>
          <p:cNvSpPr txBox="1"/>
          <p:nvPr/>
        </p:nvSpPr>
        <p:spPr>
          <a:xfrm>
            <a:off x="3721489" y="1781166"/>
            <a:ext cx="3298783" cy="584775"/>
          </a:xfrm>
          <a:prstGeom prst="rect">
            <a:avLst/>
          </a:prstGeom>
          <a:noFill/>
          <a:ln>
            <a:noFill/>
          </a:ln>
        </p:spPr>
        <p:txBody>
          <a:bodyPr anchorCtr="0" anchor="t" bIns="45700" lIns="91425" spcFirstLastPara="1" rIns="91425" wrap="square" tIns="45700">
            <a:spAutoFit/>
          </a:bodyPr>
          <a:lstStyle/>
          <a:p>
            <a:pPr indent="-285750" lvl="1" marL="285750" marR="0" rtl="0" algn="l">
              <a:spcBef>
                <a:spcPts val="0"/>
              </a:spcBef>
              <a:spcAft>
                <a:spcPts val="0"/>
              </a:spcAft>
              <a:buClr>
                <a:srgbClr val="706F61"/>
              </a:buClr>
              <a:buSzPts val="1600"/>
              <a:buFont typeface="Noto Sans Symbols"/>
              <a:buChar char="▪"/>
            </a:pPr>
            <a:r>
              <a:rPr b="0" i="0" lang="en-US" sz="1600" u="none" cap="none" strike="noStrike">
                <a:solidFill>
                  <a:srgbClr val="706F61"/>
                </a:solidFill>
                <a:latin typeface="Arial"/>
                <a:ea typeface="Arial"/>
                <a:cs typeface="Arial"/>
                <a:sym typeface="Arial"/>
              </a:rPr>
              <a:t>Regional Steering Committee*</a:t>
            </a:r>
            <a:endParaRPr/>
          </a:p>
          <a:p>
            <a:pPr indent="-285750" lvl="1" marL="285750" marR="0" rtl="0" algn="l">
              <a:spcBef>
                <a:spcPts val="0"/>
              </a:spcBef>
              <a:spcAft>
                <a:spcPts val="0"/>
              </a:spcAft>
              <a:buClr>
                <a:srgbClr val="706F61"/>
              </a:buClr>
              <a:buSzPts val="1600"/>
              <a:buFont typeface="Noto Sans Symbols"/>
              <a:buChar char="▪"/>
            </a:pPr>
            <a:r>
              <a:rPr b="0" i="0" lang="en-US" sz="1600" u="none" cap="none" strike="noStrike">
                <a:solidFill>
                  <a:srgbClr val="706F61"/>
                </a:solidFill>
                <a:latin typeface="Arial"/>
                <a:ea typeface="Arial"/>
                <a:cs typeface="Arial"/>
                <a:sym typeface="Arial"/>
              </a:rPr>
              <a:t>Coordinated Funding Envelope</a:t>
            </a:r>
            <a:endParaRPr/>
          </a:p>
        </p:txBody>
      </p:sp>
      <p:sp>
        <p:nvSpPr>
          <p:cNvPr id="582" name="Google Shape;582;p18"/>
          <p:cNvSpPr txBox="1"/>
          <p:nvPr/>
        </p:nvSpPr>
        <p:spPr>
          <a:xfrm>
            <a:off x="3707904" y="2808999"/>
            <a:ext cx="3672408" cy="830997"/>
          </a:xfrm>
          <a:prstGeom prst="rect">
            <a:avLst/>
          </a:prstGeom>
          <a:noFill/>
          <a:ln>
            <a:noFill/>
          </a:ln>
        </p:spPr>
        <p:txBody>
          <a:bodyPr anchorCtr="0" anchor="t" bIns="45700" lIns="91425" spcFirstLastPara="1" rIns="91425" wrap="square" tIns="45700">
            <a:spAutoFit/>
          </a:bodyPr>
          <a:lstStyle/>
          <a:p>
            <a:pPr indent="-285750" lvl="1" marL="285750" marR="0" rtl="0" algn="l">
              <a:spcBef>
                <a:spcPts val="0"/>
              </a:spcBef>
              <a:spcAft>
                <a:spcPts val="0"/>
              </a:spcAft>
              <a:buClr>
                <a:srgbClr val="706F61"/>
              </a:buClr>
              <a:buSzPts val="1600"/>
              <a:buFont typeface="Arial"/>
              <a:buChar char="•"/>
            </a:pPr>
            <a:r>
              <a:rPr b="0" i="0" lang="en-US" sz="1600" u="none" cap="none" strike="noStrike">
                <a:solidFill>
                  <a:srgbClr val="706F61"/>
                </a:solidFill>
                <a:latin typeface="Arial"/>
                <a:ea typeface="Arial"/>
                <a:cs typeface="Arial"/>
                <a:sym typeface="Arial"/>
              </a:rPr>
              <a:t>Role in governance &amp; planning*</a:t>
            </a:r>
            <a:endParaRPr/>
          </a:p>
          <a:p>
            <a:pPr indent="-285750" lvl="1" marL="285750" marR="0" rtl="0" algn="l">
              <a:spcBef>
                <a:spcPts val="0"/>
              </a:spcBef>
              <a:spcAft>
                <a:spcPts val="0"/>
              </a:spcAft>
              <a:buClr>
                <a:srgbClr val="706F61"/>
              </a:buClr>
              <a:buSzPts val="1600"/>
              <a:buFont typeface="Arial"/>
              <a:buChar char="•"/>
            </a:pPr>
            <a:r>
              <a:rPr b="0" i="0" lang="en-US" sz="1600" u="none" cap="none" strike="noStrike">
                <a:solidFill>
                  <a:srgbClr val="706F61"/>
                </a:solidFill>
                <a:latin typeface="Arial"/>
                <a:ea typeface="Arial"/>
                <a:cs typeface="Arial"/>
                <a:sym typeface="Arial"/>
              </a:rPr>
              <a:t>First Link* / Caregiver Support Line</a:t>
            </a:r>
            <a:endParaRPr/>
          </a:p>
          <a:p>
            <a:pPr indent="0" lvl="1" marL="0" marR="0" rtl="0" algn="l">
              <a:spcBef>
                <a:spcPts val="0"/>
              </a:spcBef>
              <a:spcAft>
                <a:spcPts val="0"/>
              </a:spcAft>
              <a:buNone/>
            </a:pPr>
            <a:r>
              <a:rPr b="0" i="0" lang="en-US" sz="1600" u="none" cap="none" strike="noStrike">
                <a:solidFill>
                  <a:srgbClr val="52872F"/>
                </a:solidFill>
                <a:latin typeface="Arial"/>
                <a:ea typeface="Arial"/>
                <a:cs typeface="Arial"/>
                <a:sym typeface="Arial"/>
              </a:rPr>
              <a:t> </a:t>
            </a:r>
            <a:endParaRPr/>
          </a:p>
        </p:txBody>
      </p:sp>
      <p:sp>
        <p:nvSpPr>
          <p:cNvPr id="583" name="Google Shape;583;p18"/>
          <p:cNvSpPr txBox="1"/>
          <p:nvPr/>
        </p:nvSpPr>
        <p:spPr>
          <a:xfrm>
            <a:off x="317447" y="3715136"/>
            <a:ext cx="3528392" cy="52322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rgbClr val="FA7B12"/>
              </a:buClr>
              <a:buSzPts val="2800"/>
              <a:buFont typeface="Arial"/>
              <a:buNone/>
            </a:pPr>
            <a:r>
              <a:rPr b="0" i="0" lang="en-US" sz="2800" u="none" cap="none" strike="noStrike">
                <a:solidFill>
                  <a:srgbClr val="FA7B12"/>
                </a:solidFill>
                <a:latin typeface="Arial"/>
                <a:ea typeface="Arial"/>
                <a:cs typeface="Arial"/>
                <a:sym typeface="Arial"/>
              </a:rPr>
              <a:t>E</a:t>
            </a:r>
            <a:r>
              <a:rPr b="0" i="0" lang="en-US" sz="2000" u="none" cap="none" strike="noStrike">
                <a:solidFill>
                  <a:srgbClr val="FA7B12"/>
                </a:solidFill>
                <a:latin typeface="Arial"/>
                <a:ea typeface="Arial"/>
                <a:cs typeface="Arial"/>
                <a:sym typeface="Arial"/>
              </a:rPr>
              <a:t>arly Detection &amp; Diagnosis</a:t>
            </a:r>
            <a:endParaRPr/>
          </a:p>
        </p:txBody>
      </p:sp>
      <p:sp>
        <p:nvSpPr>
          <p:cNvPr id="584" name="Google Shape;584;p18"/>
          <p:cNvSpPr txBox="1"/>
          <p:nvPr/>
        </p:nvSpPr>
        <p:spPr>
          <a:xfrm>
            <a:off x="3753872" y="4812067"/>
            <a:ext cx="4706560" cy="338554"/>
          </a:xfrm>
          <a:prstGeom prst="rect">
            <a:avLst/>
          </a:prstGeom>
          <a:noFill/>
          <a:ln>
            <a:noFill/>
          </a:ln>
        </p:spPr>
        <p:txBody>
          <a:bodyPr anchorCtr="0" anchor="t" bIns="45700" lIns="91425" spcFirstLastPara="1" rIns="91425" wrap="square" tIns="45700">
            <a:spAutoFit/>
          </a:bodyPr>
          <a:lstStyle/>
          <a:p>
            <a:pPr indent="-285750" lvl="1" marL="285750" marR="0" rtl="0" algn="l">
              <a:spcBef>
                <a:spcPts val="0"/>
              </a:spcBef>
              <a:spcAft>
                <a:spcPts val="0"/>
              </a:spcAft>
              <a:buClr>
                <a:srgbClr val="706F61"/>
              </a:buClr>
              <a:buSzPts val="1600"/>
              <a:buFont typeface="Arial"/>
              <a:buChar char="•"/>
            </a:pPr>
            <a:r>
              <a:rPr b="0" i="0" lang="en-US" sz="1600" u="none" cap="none" strike="noStrike">
                <a:solidFill>
                  <a:srgbClr val="706F61"/>
                </a:solidFill>
                <a:latin typeface="Arial"/>
                <a:ea typeface="Arial"/>
                <a:cs typeface="Arial"/>
                <a:sym typeface="Arial"/>
              </a:rPr>
              <a:t>Regional Coordination of Dementia Education*</a:t>
            </a:r>
            <a:endParaRPr/>
          </a:p>
        </p:txBody>
      </p:sp>
      <p:sp>
        <p:nvSpPr>
          <p:cNvPr id="585" name="Google Shape;585;p18"/>
          <p:cNvSpPr txBox="1"/>
          <p:nvPr/>
        </p:nvSpPr>
        <p:spPr>
          <a:xfrm>
            <a:off x="3735737" y="5612863"/>
            <a:ext cx="4298601" cy="584775"/>
          </a:xfrm>
          <a:prstGeom prst="rect">
            <a:avLst/>
          </a:prstGeom>
          <a:noFill/>
          <a:ln>
            <a:noFill/>
          </a:ln>
        </p:spPr>
        <p:txBody>
          <a:bodyPr anchorCtr="0" anchor="t" bIns="45700" lIns="91425" spcFirstLastPara="1" rIns="91425" wrap="square" tIns="45700">
            <a:spAutoFit/>
          </a:bodyPr>
          <a:lstStyle/>
          <a:p>
            <a:pPr indent="-285750" lvl="1" marL="285750" marR="0" rtl="0" algn="l">
              <a:spcBef>
                <a:spcPts val="0"/>
              </a:spcBef>
              <a:spcAft>
                <a:spcPts val="0"/>
              </a:spcAft>
              <a:buClr>
                <a:srgbClr val="706F61"/>
              </a:buClr>
              <a:buSzPts val="1600"/>
              <a:buFont typeface="Arial"/>
              <a:buChar char="•"/>
            </a:pPr>
            <a:r>
              <a:rPr b="0" i="0" lang="en-US" sz="1600" u="none" cap="none" strike="noStrike">
                <a:solidFill>
                  <a:srgbClr val="706F61"/>
                </a:solidFill>
                <a:latin typeface="Arial"/>
                <a:ea typeface="Arial"/>
                <a:cs typeface="Arial"/>
                <a:sym typeface="Arial"/>
              </a:rPr>
              <a:t>LHIN Liaison</a:t>
            </a:r>
            <a:endParaRPr/>
          </a:p>
          <a:p>
            <a:pPr indent="-285750" lvl="1" marL="285750" marR="0" rtl="0" algn="l">
              <a:spcBef>
                <a:spcPts val="0"/>
              </a:spcBef>
              <a:spcAft>
                <a:spcPts val="0"/>
              </a:spcAft>
              <a:buClr>
                <a:srgbClr val="706F61"/>
              </a:buClr>
              <a:buSzPts val="1600"/>
              <a:buFont typeface="Arial"/>
              <a:buChar char="•"/>
            </a:pPr>
            <a:r>
              <a:rPr b="0" i="0" lang="en-US" sz="1600" u="none" cap="none" strike="noStrike">
                <a:solidFill>
                  <a:srgbClr val="706F61"/>
                </a:solidFill>
                <a:latin typeface="Arial"/>
                <a:ea typeface="Arial"/>
                <a:cs typeface="Arial"/>
                <a:sym typeface="Arial"/>
              </a:rPr>
              <a:t>Link with other Chronic Disease Networks </a:t>
            </a:r>
            <a:endParaRPr/>
          </a:p>
        </p:txBody>
      </p:sp>
      <p:sp>
        <p:nvSpPr>
          <p:cNvPr id="586" name="Google Shape;586;p18"/>
          <p:cNvSpPr txBox="1"/>
          <p:nvPr/>
        </p:nvSpPr>
        <p:spPr>
          <a:xfrm>
            <a:off x="5885037" y="6484532"/>
            <a:ext cx="28083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 New Investments by CLHIN</a:t>
            </a:r>
            <a:endParaRPr/>
          </a:p>
        </p:txBody>
      </p:sp>
      <p:grpSp>
        <p:nvGrpSpPr>
          <p:cNvPr id="587" name="Google Shape;587;p18"/>
          <p:cNvGrpSpPr/>
          <p:nvPr/>
        </p:nvGrpSpPr>
        <p:grpSpPr>
          <a:xfrm>
            <a:off x="7380312" y="3212975"/>
            <a:ext cx="1655237" cy="3409527"/>
            <a:chOff x="7380312" y="3212975"/>
            <a:chExt cx="1655237" cy="3409527"/>
          </a:xfrm>
        </p:grpSpPr>
        <p:sp>
          <p:nvSpPr>
            <p:cNvPr id="588" name="Google Shape;588;p18"/>
            <p:cNvSpPr/>
            <p:nvPr/>
          </p:nvSpPr>
          <p:spPr>
            <a:xfrm>
              <a:off x="7380312" y="3212975"/>
              <a:ext cx="1655237" cy="771229"/>
            </a:xfrm>
            <a:custGeom>
              <a:rect b="b" l="l" r="r" t="t"/>
              <a:pathLst>
                <a:path extrusionOk="0" h="120000" w="120000">
                  <a:moveTo>
                    <a:pt x="0" y="0"/>
                  </a:moveTo>
                  <a:lnTo>
                    <a:pt x="120000" y="0"/>
                  </a:lnTo>
                  <a:lnTo>
                    <a:pt x="120000" y="120000"/>
                  </a:lnTo>
                  <a:lnTo>
                    <a:pt x="0" y="120000"/>
                  </a:lnTo>
                  <a:close/>
                </a:path>
                <a:path extrusionOk="0" fill="none" h="120000" w="120000">
                  <a:moveTo>
                    <a:pt x="102431" y="120420"/>
                  </a:moveTo>
                  <a:lnTo>
                    <a:pt x="103032" y="195142"/>
                  </a:lnTo>
                  <a:lnTo>
                    <a:pt x="105587" y="529138"/>
                  </a:lnTo>
                  <a:lnTo>
                    <a:pt x="49158" y="529258"/>
                  </a:lnTo>
                </a:path>
              </a:pathLst>
            </a:custGeom>
            <a:solidFill>
              <a:srgbClr val="E1F1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2013/14: $320 K</a:t>
              </a:r>
              <a:endParaRPr/>
            </a:p>
            <a:p>
              <a:pPr indent="0" lvl="0" marL="0" marR="0" rtl="0" algn="l">
                <a:lnSpc>
                  <a:spcPct val="100000"/>
                </a:lnSpc>
                <a:spcBef>
                  <a:spcPts val="0"/>
                </a:spcBef>
                <a:spcAft>
                  <a:spcPts val="0"/>
                </a:spcAft>
                <a:buClr>
                  <a:schemeClr val="dk1"/>
                </a:buClr>
                <a:buSzPts val="1400"/>
                <a:buFont typeface="Arial"/>
                <a:buNone/>
              </a:pPr>
              <a:r>
                <a:t/>
              </a:r>
              <a:endParaRPr sz="1400">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2014/15: $426 K</a:t>
              </a:r>
              <a:endParaRPr/>
            </a:p>
          </p:txBody>
        </p:sp>
        <p:cxnSp>
          <p:nvCxnSpPr>
            <p:cNvPr id="589" name="Google Shape;589;p18"/>
            <p:cNvCxnSpPr/>
            <p:nvPr/>
          </p:nvCxnSpPr>
          <p:spPr>
            <a:xfrm rot="-5400000">
              <a:off x="7097195" y="5026348"/>
              <a:ext cx="2599350" cy="592957"/>
            </a:xfrm>
            <a:prstGeom prst="bentConnector3">
              <a:avLst>
                <a:gd fmla="val 50000" name="adj1"/>
              </a:avLst>
            </a:prstGeom>
            <a:solidFill>
              <a:schemeClr val="accent1"/>
            </a:solidFill>
            <a:ln cap="flat" cmpd="sng" w="19050">
              <a:solidFill>
                <a:schemeClr val="lt2"/>
              </a:solidFill>
              <a:prstDash val="dash"/>
              <a:round/>
              <a:headEnd len="sm" w="sm" type="none"/>
              <a:tailEnd len="med" w="med" type="triangle"/>
            </a:ln>
          </p:spPr>
        </p:cxn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9"/>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Our Progress – </a:t>
            </a:r>
            <a:r>
              <a:rPr lang="en-US" sz="2000"/>
              <a:t>Oct - March</a:t>
            </a:r>
            <a:endParaRPr/>
          </a:p>
        </p:txBody>
      </p:sp>
      <p:grpSp>
        <p:nvGrpSpPr>
          <p:cNvPr id="596" name="Google Shape;596;p19"/>
          <p:cNvGrpSpPr/>
          <p:nvPr/>
        </p:nvGrpSpPr>
        <p:grpSpPr>
          <a:xfrm>
            <a:off x="179512" y="1527834"/>
            <a:ext cx="8856983" cy="4924235"/>
            <a:chOff x="0" y="43050"/>
            <a:chExt cx="8856983" cy="4924235"/>
          </a:xfrm>
        </p:grpSpPr>
        <p:sp>
          <p:nvSpPr>
            <p:cNvPr id="597" name="Google Shape;597;p19"/>
            <p:cNvSpPr/>
            <p:nvPr/>
          </p:nvSpPr>
          <p:spPr>
            <a:xfrm rot="5400000">
              <a:off x="5317688" y="-2058474"/>
              <a:ext cx="1410120" cy="5668469"/>
            </a:xfrm>
            <a:prstGeom prst="round2SameRect">
              <a:avLst>
                <a:gd fmla="val 16667" name="adj1"/>
                <a:gd fmla="val 0" name="adj2"/>
              </a:avLst>
            </a:prstGeom>
            <a:solidFill>
              <a:srgbClr val="C8CCD6">
                <a:alpha val="89803"/>
              </a:srgbClr>
            </a:solidFill>
            <a:ln cap="flat" cmpd="sng" w="25400">
              <a:solidFill>
                <a:srgbClr val="C8CC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
            <p:cNvSpPr txBox="1"/>
            <p:nvPr/>
          </p:nvSpPr>
          <p:spPr>
            <a:xfrm>
              <a:off x="3188514" y="139536"/>
              <a:ext cx="5599633" cy="1272448"/>
            </a:xfrm>
            <a:prstGeom prst="rect">
              <a:avLst/>
            </a:prstGeom>
            <a:noFill/>
            <a:ln>
              <a:noFill/>
            </a:ln>
          </p:spPr>
          <p:txBody>
            <a:bodyPr anchorCtr="0" anchor="ctr" bIns="123825" lIns="247650" spcFirstLastPara="1" rIns="247650" wrap="square" tIns="123825">
              <a:noAutofit/>
            </a:bodyPr>
            <a:lstStyle/>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RFP for </a:t>
              </a:r>
              <a:r>
                <a:rPr b="1" i="0" lang="en-US" sz="1800" u="sng" cap="none" strike="noStrike">
                  <a:solidFill>
                    <a:srgbClr val="001E3C"/>
                  </a:solidFill>
                  <a:latin typeface="Arial"/>
                  <a:ea typeface="Arial"/>
                  <a:cs typeface="Arial"/>
                  <a:sym typeface="Arial"/>
                </a:rPr>
                <a:t>Public Awareness strategy</a:t>
              </a:r>
              <a:r>
                <a:rPr b="0" i="0" lang="en-US" sz="1800" u="none" cap="none" strike="noStrike">
                  <a:solidFill>
                    <a:srgbClr val="001E3C"/>
                  </a:solidFill>
                  <a:latin typeface="Arial"/>
                  <a:ea typeface="Arial"/>
                  <a:cs typeface="Arial"/>
                  <a:sym typeface="Arial"/>
                </a:rPr>
                <a:t>.</a:t>
              </a:r>
              <a:endParaRPr/>
            </a:p>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Physician Education Work Group re-aligned.</a:t>
              </a:r>
              <a:endParaRPr/>
            </a:p>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CDN web-site integrated into Champlain Healthline.</a:t>
              </a:r>
              <a:endParaRPr/>
            </a:p>
          </p:txBody>
        </p:sp>
        <p:sp>
          <p:nvSpPr>
            <p:cNvPr id="599" name="Google Shape;599;p19"/>
            <p:cNvSpPr/>
            <p:nvPr/>
          </p:nvSpPr>
          <p:spPr>
            <a:xfrm>
              <a:off x="0" y="43050"/>
              <a:ext cx="3188514" cy="1549284"/>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9"/>
            <p:cNvSpPr txBox="1"/>
            <p:nvPr/>
          </p:nvSpPr>
          <p:spPr>
            <a:xfrm>
              <a:off x="75630" y="118680"/>
              <a:ext cx="3037254" cy="139802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Public Awareness &amp; Education</a:t>
              </a:r>
              <a:endParaRPr/>
            </a:p>
          </p:txBody>
        </p:sp>
        <p:sp>
          <p:nvSpPr>
            <p:cNvPr id="601" name="Google Shape;601;p19"/>
            <p:cNvSpPr/>
            <p:nvPr/>
          </p:nvSpPr>
          <p:spPr>
            <a:xfrm rot="5400000">
              <a:off x="5230336" y="-286157"/>
              <a:ext cx="1584825" cy="5668469"/>
            </a:xfrm>
            <a:prstGeom prst="round2SameRect">
              <a:avLst>
                <a:gd fmla="val 16667" name="adj1"/>
                <a:gd fmla="val 0" name="adj2"/>
              </a:avLst>
            </a:prstGeom>
            <a:solidFill>
              <a:srgbClr val="C8CCD6">
                <a:alpha val="89803"/>
              </a:srgbClr>
            </a:solidFill>
            <a:ln cap="flat" cmpd="sng" w="25400">
              <a:solidFill>
                <a:srgbClr val="C8CC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9"/>
            <p:cNvSpPr txBox="1"/>
            <p:nvPr/>
          </p:nvSpPr>
          <p:spPr>
            <a:xfrm>
              <a:off x="3188515" y="1833029"/>
              <a:ext cx="5591104" cy="1430095"/>
            </a:xfrm>
            <a:prstGeom prst="rect">
              <a:avLst/>
            </a:prstGeom>
            <a:noFill/>
            <a:ln>
              <a:noFill/>
            </a:ln>
          </p:spPr>
          <p:txBody>
            <a:bodyPr anchorCtr="0" anchor="ctr" bIns="123825" lIns="247650" spcFirstLastPara="1" rIns="247650" wrap="square" tIns="123825">
              <a:noAutofit/>
            </a:bodyPr>
            <a:lstStyle/>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5/15 </a:t>
              </a:r>
              <a:r>
                <a:rPr b="1" i="0" lang="en-US" sz="1800" u="sng" cap="none" strike="noStrike">
                  <a:solidFill>
                    <a:srgbClr val="001E3C"/>
                  </a:solidFill>
                  <a:latin typeface="Arial"/>
                  <a:ea typeface="Arial"/>
                  <a:cs typeface="Arial"/>
                  <a:sym typeface="Arial"/>
                </a:rPr>
                <a:t>Primary Care Memory Clinics </a:t>
              </a:r>
              <a:r>
                <a:rPr b="0" i="0" lang="en-US" sz="1800" u="none" cap="none" strike="noStrike">
                  <a:solidFill>
                    <a:srgbClr val="001E3C"/>
                  </a:solidFill>
                  <a:latin typeface="Arial"/>
                  <a:ea typeface="Arial"/>
                  <a:cs typeface="Arial"/>
                  <a:sym typeface="Arial"/>
                </a:rPr>
                <a:t>trained.</a:t>
              </a:r>
              <a:endParaRPr/>
            </a:p>
            <a:p>
              <a:pPr indent="-114300" lvl="1" marL="108000" marR="0" rtl="0" algn="l">
                <a:lnSpc>
                  <a:spcPct val="100000"/>
                </a:lnSpc>
                <a:spcBef>
                  <a:spcPts val="0"/>
                </a:spcBef>
                <a:spcAft>
                  <a:spcPts val="0"/>
                </a:spcAft>
                <a:buClr>
                  <a:srgbClr val="001E3C"/>
                </a:buClr>
                <a:buSzPts val="1800"/>
                <a:buFont typeface="Arial"/>
                <a:buChar char="•"/>
              </a:pPr>
              <a:r>
                <a:rPr b="1" i="0" lang="en-US" sz="1800" u="sng" cap="none" strike="noStrike">
                  <a:solidFill>
                    <a:srgbClr val="001E3C"/>
                  </a:solidFill>
                  <a:latin typeface="Arial"/>
                  <a:ea typeface="Arial"/>
                  <a:cs typeface="Arial"/>
                  <a:sym typeface="Arial"/>
                </a:rPr>
                <a:t>Geriatric Outreach Assessor cli</a:t>
              </a:r>
              <a:r>
                <a:rPr b="0" i="0" lang="en-US" sz="1800" u="none" cap="none" strike="noStrike">
                  <a:solidFill>
                    <a:srgbClr val="001E3C"/>
                  </a:solidFill>
                  <a:latin typeface="Arial"/>
                  <a:ea typeface="Arial"/>
                  <a:cs typeface="Arial"/>
                  <a:sym typeface="Arial"/>
                </a:rPr>
                <a:t>nic tested.</a:t>
              </a:r>
              <a:endParaRPr/>
            </a:p>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Operational review of </a:t>
              </a:r>
              <a:r>
                <a:rPr b="1" i="0" lang="en-US" sz="1800" u="sng" cap="none" strike="noStrike">
                  <a:solidFill>
                    <a:srgbClr val="001E3C"/>
                  </a:solidFill>
                  <a:latin typeface="Arial"/>
                  <a:ea typeface="Arial"/>
                  <a:cs typeface="Arial"/>
                  <a:sym typeface="Arial"/>
                </a:rPr>
                <a:t>Bruyere Memory Program </a:t>
              </a:r>
              <a:r>
                <a:rPr b="0" i="0" lang="en-US" sz="1800" u="none" cap="none" strike="noStrike">
                  <a:solidFill>
                    <a:srgbClr val="001E3C"/>
                  </a:solidFill>
                  <a:latin typeface="Arial"/>
                  <a:ea typeface="Arial"/>
                  <a:cs typeface="Arial"/>
                  <a:sym typeface="Arial"/>
                </a:rPr>
                <a:t>completed (waitlist /outreach)</a:t>
              </a:r>
              <a:endParaRPr/>
            </a:p>
          </p:txBody>
        </p:sp>
        <p:sp>
          <p:nvSpPr>
            <p:cNvPr id="603" name="Google Shape;603;p19"/>
            <p:cNvSpPr/>
            <p:nvPr/>
          </p:nvSpPr>
          <p:spPr>
            <a:xfrm>
              <a:off x="0" y="1696204"/>
              <a:ext cx="3188514" cy="1703746"/>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9"/>
            <p:cNvSpPr txBox="1"/>
            <p:nvPr/>
          </p:nvSpPr>
          <p:spPr>
            <a:xfrm>
              <a:off x="83170" y="1779374"/>
              <a:ext cx="3022174" cy="153740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Early Detection &amp; Diagnosis</a:t>
              </a:r>
              <a:endParaRPr/>
            </a:p>
          </p:txBody>
        </p:sp>
        <p:sp>
          <p:nvSpPr>
            <p:cNvPr id="605" name="Google Shape;605;p19"/>
            <p:cNvSpPr/>
            <p:nvPr/>
          </p:nvSpPr>
          <p:spPr>
            <a:xfrm rot="5400000">
              <a:off x="5463093" y="1422284"/>
              <a:ext cx="1119310" cy="5668469"/>
            </a:xfrm>
            <a:prstGeom prst="round2SameRect">
              <a:avLst>
                <a:gd fmla="val 16667" name="adj1"/>
                <a:gd fmla="val 0" name="adj2"/>
              </a:avLst>
            </a:prstGeom>
            <a:solidFill>
              <a:srgbClr val="C8CCD6">
                <a:alpha val="89803"/>
              </a:srgbClr>
            </a:solidFill>
            <a:ln cap="flat" cmpd="sng" w="25400">
              <a:solidFill>
                <a:srgbClr val="C8CC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9"/>
            <p:cNvSpPr txBox="1"/>
            <p:nvPr/>
          </p:nvSpPr>
          <p:spPr>
            <a:xfrm>
              <a:off x="3188514" y="3751503"/>
              <a:ext cx="5613829" cy="1010030"/>
            </a:xfrm>
            <a:prstGeom prst="rect">
              <a:avLst/>
            </a:prstGeom>
            <a:noFill/>
            <a:ln>
              <a:noFill/>
            </a:ln>
          </p:spPr>
          <p:txBody>
            <a:bodyPr anchorCtr="0" anchor="ctr" bIns="123825" lIns="247650" spcFirstLastPara="1" rIns="247650" wrap="square" tIns="123825">
              <a:noAutofit/>
            </a:bodyPr>
            <a:lstStyle/>
            <a:p>
              <a:pPr indent="-114300" lvl="1" marL="108000" marR="0" rtl="0" algn="l">
                <a:lnSpc>
                  <a:spcPct val="10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Caregivers included in governance</a:t>
              </a:r>
              <a:endParaRPr/>
            </a:p>
            <a:p>
              <a:pPr indent="-114300" lvl="1" marL="108000" marR="0" rtl="0" algn="l">
                <a:lnSpc>
                  <a:spcPct val="100000"/>
                </a:lnSpc>
                <a:spcBef>
                  <a:spcPts val="0"/>
                </a:spcBef>
                <a:spcAft>
                  <a:spcPts val="0"/>
                </a:spcAft>
                <a:buClr>
                  <a:srgbClr val="001E3C"/>
                </a:buClr>
                <a:buSzPts val="1800"/>
                <a:buFont typeface="Arial"/>
                <a:buChar char="•"/>
              </a:pPr>
              <a:r>
                <a:rPr b="1" i="0" lang="en-US" sz="1800" u="sng" cap="none" strike="noStrike">
                  <a:solidFill>
                    <a:srgbClr val="001E3C"/>
                  </a:solidFill>
                  <a:latin typeface="Arial"/>
                  <a:ea typeface="Arial"/>
                  <a:cs typeface="Arial"/>
                  <a:sym typeface="Arial"/>
                </a:rPr>
                <a:t>Principle on consumer engagement</a:t>
              </a:r>
              <a:endParaRPr/>
            </a:p>
          </p:txBody>
        </p:sp>
        <p:sp>
          <p:nvSpPr>
            <p:cNvPr id="607" name="Google Shape;607;p19"/>
            <p:cNvSpPr/>
            <p:nvPr/>
          </p:nvSpPr>
          <p:spPr>
            <a:xfrm>
              <a:off x="0" y="3545752"/>
              <a:ext cx="3188514" cy="1421533"/>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9"/>
            <p:cNvSpPr txBox="1"/>
            <p:nvPr/>
          </p:nvSpPr>
          <p:spPr>
            <a:xfrm>
              <a:off x="69394" y="3615146"/>
              <a:ext cx="3049726" cy="128274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Self-Management &amp; Caregiver Support</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Learning Objective</a:t>
            </a:r>
            <a:endParaRPr/>
          </a:p>
        </p:txBody>
      </p:sp>
      <p:sp>
        <p:nvSpPr>
          <p:cNvPr id="95" name="Google Shape;95;p2"/>
          <p:cNvSpPr txBox="1"/>
          <p:nvPr>
            <p:ph idx="1" type="body"/>
          </p:nvPr>
        </p:nvSpPr>
        <p:spPr>
          <a:xfrm>
            <a:off x="251520" y="2276872"/>
            <a:ext cx="8496300" cy="29523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71726"/>
              </a:buClr>
              <a:buSzPts val="2400"/>
              <a:buFont typeface="Arial"/>
              <a:buNone/>
            </a:pPr>
            <a:r>
              <a:rPr i="1" lang="en-US" sz="2400">
                <a:solidFill>
                  <a:srgbClr val="071726"/>
                </a:solidFill>
              </a:rPr>
              <a:t>To provide an understanding of the rationale and approach to the development of the </a:t>
            </a:r>
            <a:r>
              <a:rPr b="1" i="1" lang="en-US" sz="2400">
                <a:solidFill>
                  <a:srgbClr val="316011"/>
                </a:solidFill>
              </a:rPr>
              <a:t>Champlain Integrated Model of Dementia Care</a:t>
            </a:r>
            <a:r>
              <a:rPr i="1" lang="en-US" sz="2400">
                <a:solidFill>
                  <a:srgbClr val="316011"/>
                </a:solidFill>
              </a:rPr>
              <a:t>,</a:t>
            </a:r>
            <a:r>
              <a:rPr i="1" lang="en-US" sz="2400">
                <a:solidFill>
                  <a:srgbClr val="071726"/>
                </a:solidFill>
              </a:rPr>
              <a:t> including a progress report on implementation.</a:t>
            </a:r>
            <a:endParaRPr/>
          </a:p>
          <a:p>
            <a:pPr indent="0" lvl="0" marL="0" rtl="0" algn="l">
              <a:spcBef>
                <a:spcPts val="480"/>
              </a:spcBef>
              <a:spcAft>
                <a:spcPts val="0"/>
              </a:spcAft>
              <a:buClr>
                <a:schemeClr val="dk1"/>
              </a:buClr>
              <a:buSzPts val="2400"/>
              <a:buFont typeface="Arial"/>
              <a:buNone/>
            </a:pPr>
            <a:r>
              <a:t/>
            </a:r>
            <a:endParaRPr i="1" sz="2400">
              <a:solidFill>
                <a:srgbClr val="071726"/>
              </a:solidFill>
            </a:endParaRPr>
          </a:p>
          <a:p>
            <a:pPr indent="0" lvl="0" marL="0" rtl="0" algn="l">
              <a:spcBef>
                <a:spcPts val="480"/>
              </a:spcBef>
              <a:spcAft>
                <a:spcPts val="0"/>
              </a:spcAft>
              <a:buClr>
                <a:srgbClr val="071726"/>
              </a:buClr>
              <a:buSzPts val="2400"/>
              <a:buFont typeface="Arial"/>
              <a:buNone/>
            </a:pPr>
            <a:r>
              <a:rPr i="1" lang="en-US" sz="2400">
                <a:solidFill>
                  <a:srgbClr val="071726"/>
                </a:solidFill>
              </a:rPr>
              <a:t>To review </a:t>
            </a:r>
            <a:r>
              <a:rPr b="1" i="1" lang="en-US" sz="2400">
                <a:solidFill>
                  <a:srgbClr val="375A1F"/>
                </a:solidFill>
              </a:rPr>
              <a:t>barriers &amp; enablers to Primary Dementia Care</a:t>
            </a:r>
            <a:r>
              <a:rPr i="1" lang="en-US" sz="2400">
                <a:solidFill>
                  <a:srgbClr val="071726"/>
                </a:solidFill>
              </a:rPr>
              <a:t>, and an understanding of how they need to be addressed as part of our strategy for diagnosis and detection.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0"/>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Our Progress – </a:t>
            </a:r>
            <a:r>
              <a:rPr lang="en-US" sz="2000"/>
              <a:t>Oct - March</a:t>
            </a:r>
            <a:r>
              <a:rPr baseline="30000" lang="en-US"/>
              <a:t>(2)</a:t>
            </a:r>
            <a:r>
              <a:rPr lang="en-US"/>
              <a:t> </a:t>
            </a:r>
            <a:endParaRPr/>
          </a:p>
        </p:txBody>
      </p:sp>
      <p:grpSp>
        <p:nvGrpSpPr>
          <p:cNvPr id="615" name="Google Shape;615;p20"/>
          <p:cNvGrpSpPr/>
          <p:nvPr/>
        </p:nvGrpSpPr>
        <p:grpSpPr>
          <a:xfrm>
            <a:off x="394461" y="2203875"/>
            <a:ext cx="8067366" cy="3602229"/>
            <a:chOff x="70611" y="647083"/>
            <a:chExt cx="8067366" cy="3602229"/>
          </a:xfrm>
        </p:grpSpPr>
        <p:sp>
          <p:nvSpPr>
            <p:cNvPr id="616" name="Google Shape;616;p20"/>
            <p:cNvSpPr/>
            <p:nvPr/>
          </p:nvSpPr>
          <p:spPr>
            <a:xfrm rot="5400000">
              <a:off x="4605629" y="-1154892"/>
              <a:ext cx="1518822" cy="5253497"/>
            </a:xfrm>
            <a:prstGeom prst="round2SameRect">
              <a:avLst>
                <a:gd fmla="val 16667" name="adj1"/>
                <a:gd fmla="val 0" name="adj2"/>
              </a:avLst>
            </a:prstGeom>
            <a:solidFill>
              <a:srgbClr val="C8CCD6">
                <a:alpha val="89803"/>
              </a:srgbClr>
            </a:solidFill>
            <a:ln cap="flat" cmpd="sng" w="25400">
              <a:solidFill>
                <a:srgbClr val="C8CC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txBox="1"/>
            <p:nvPr/>
          </p:nvSpPr>
          <p:spPr>
            <a:xfrm>
              <a:off x="2738292" y="786588"/>
              <a:ext cx="5179354" cy="1370536"/>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Senior Friendly Hospital Strategy Implementation* </a:t>
              </a:r>
              <a:endParaRPr/>
            </a:p>
            <a:p>
              <a:pPr indent="-171450" lvl="1" marL="171450" marR="0" rtl="0" algn="l">
                <a:lnSpc>
                  <a:spcPct val="90000"/>
                </a:lnSpc>
                <a:spcBef>
                  <a:spcPts val="27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Dementia-specific housing – The Villages*</a:t>
              </a:r>
              <a:endParaRPr/>
            </a:p>
          </p:txBody>
        </p:sp>
        <p:sp>
          <p:nvSpPr>
            <p:cNvPr id="618" name="Google Shape;618;p20"/>
            <p:cNvSpPr/>
            <p:nvPr/>
          </p:nvSpPr>
          <p:spPr>
            <a:xfrm>
              <a:off x="70611" y="647083"/>
              <a:ext cx="2667680" cy="1649546"/>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txBox="1"/>
            <p:nvPr/>
          </p:nvSpPr>
          <p:spPr>
            <a:xfrm>
              <a:off x="151135" y="727607"/>
              <a:ext cx="2506632" cy="14884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Coordinated Pathways of Support</a:t>
              </a:r>
              <a:endParaRPr/>
            </a:p>
          </p:txBody>
        </p:sp>
        <p:sp>
          <p:nvSpPr>
            <p:cNvPr id="620" name="Google Shape;620;p20"/>
            <p:cNvSpPr/>
            <p:nvPr/>
          </p:nvSpPr>
          <p:spPr>
            <a:xfrm rot="5400000">
              <a:off x="4657297" y="768632"/>
              <a:ext cx="1707862" cy="5253497"/>
            </a:xfrm>
            <a:prstGeom prst="round2SameRect">
              <a:avLst>
                <a:gd fmla="val 16667" name="adj1"/>
                <a:gd fmla="val 0" name="adj2"/>
              </a:avLst>
            </a:prstGeom>
            <a:solidFill>
              <a:srgbClr val="C8CCD6">
                <a:alpha val="89803"/>
              </a:srgbClr>
            </a:solidFill>
            <a:ln cap="flat" cmpd="sng" w="25400">
              <a:solidFill>
                <a:srgbClr val="C8CCD6">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txBox="1"/>
            <p:nvPr/>
          </p:nvSpPr>
          <p:spPr>
            <a:xfrm>
              <a:off x="2884480" y="2624821"/>
              <a:ext cx="5170126" cy="1541120"/>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Project lead</a:t>
              </a:r>
              <a:endParaRPr/>
            </a:p>
            <a:p>
              <a:pPr indent="-171450" lvl="1" marL="171450" marR="0" rtl="0" algn="l">
                <a:lnSpc>
                  <a:spcPct val="90000"/>
                </a:lnSpc>
                <a:spcBef>
                  <a:spcPts val="27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LHIN Liaison</a:t>
              </a:r>
              <a:endParaRPr/>
            </a:p>
            <a:p>
              <a:pPr indent="-171450" lvl="1" marL="171450" marR="0" rtl="0" algn="l">
                <a:lnSpc>
                  <a:spcPct val="90000"/>
                </a:lnSpc>
                <a:spcBef>
                  <a:spcPts val="270"/>
                </a:spcBef>
                <a:spcAft>
                  <a:spcPts val="0"/>
                </a:spcAft>
                <a:buClr>
                  <a:srgbClr val="001E3C"/>
                </a:buClr>
                <a:buSzPts val="1800"/>
                <a:buFont typeface="Arial"/>
                <a:buChar char="•"/>
              </a:pPr>
              <a:r>
                <a:rPr b="0" i="0" lang="en-US" sz="1800" u="none" cap="none" strike="noStrike">
                  <a:solidFill>
                    <a:srgbClr val="001E3C"/>
                  </a:solidFill>
                  <a:latin typeface="Arial"/>
                  <a:ea typeface="Arial"/>
                  <a:cs typeface="Arial"/>
                  <a:sym typeface="Arial"/>
                </a:rPr>
                <a:t>Created Steering Committee / </a:t>
              </a:r>
              <a:r>
                <a:rPr b="1" i="0" lang="en-US" sz="1800" u="sng" cap="none" strike="noStrike">
                  <a:solidFill>
                    <a:srgbClr val="001E3C"/>
                  </a:solidFill>
                  <a:latin typeface="Arial"/>
                  <a:ea typeface="Arial"/>
                  <a:cs typeface="Arial"/>
                  <a:sym typeface="Arial"/>
                </a:rPr>
                <a:t>Terms of Reference</a:t>
              </a:r>
              <a:endParaRPr/>
            </a:p>
            <a:p>
              <a:pPr indent="-171450" lvl="1" marL="171450" marR="0" rtl="0" algn="l">
                <a:lnSpc>
                  <a:spcPct val="90000"/>
                </a:lnSpc>
                <a:spcBef>
                  <a:spcPts val="270"/>
                </a:spcBef>
                <a:spcAft>
                  <a:spcPts val="0"/>
                </a:spcAft>
                <a:buClr>
                  <a:srgbClr val="001E3C"/>
                </a:buClr>
                <a:buSzPts val="1800"/>
                <a:buFont typeface="Arial"/>
                <a:buChar char="•"/>
              </a:pPr>
              <a:r>
                <a:rPr b="1" i="0" lang="en-US" sz="1800" u="sng" cap="none" strike="noStrike">
                  <a:solidFill>
                    <a:srgbClr val="001E3C"/>
                  </a:solidFill>
                  <a:latin typeface="Arial"/>
                  <a:ea typeface="Arial"/>
                  <a:cs typeface="Arial"/>
                  <a:sym typeface="Arial"/>
                </a:rPr>
                <a:t>Participation Agreements </a:t>
              </a:r>
              <a:endParaRPr/>
            </a:p>
          </p:txBody>
        </p:sp>
        <p:sp>
          <p:nvSpPr>
            <p:cNvPr id="622" name="Google Shape;622;p20"/>
            <p:cNvSpPr/>
            <p:nvPr/>
          </p:nvSpPr>
          <p:spPr>
            <a:xfrm>
              <a:off x="70611" y="2552319"/>
              <a:ext cx="2813868" cy="1686122"/>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txBox="1"/>
            <p:nvPr/>
          </p:nvSpPr>
          <p:spPr>
            <a:xfrm>
              <a:off x="152921" y="2634629"/>
              <a:ext cx="2649248" cy="152150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System Integration</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1"/>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800"/>
              <a:t>Health Consumer Engagement: </a:t>
            </a:r>
            <a:br>
              <a:rPr lang="en-US" sz="2800"/>
            </a:br>
            <a:r>
              <a:rPr lang="en-US" sz="2800"/>
              <a:t>Literature Review</a:t>
            </a:r>
            <a:endParaRPr/>
          </a:p>
        </p:txBody>
      </p:sp>
      <p:sp>
        <p:nvSpPr>
          <p:cNvPr id="630" name="Google Shape;630;p21"/>
          <p:cNvSpPr txBox="1"/>
          <p:nvPr>
            <p:ph idx="1" type="body"/>
          </p:nvPr>
        </p:nvSpPr>
        <p:spPr>
          <a:xfrm>
            <a:off x="251520" y="2348880"/>
            <a:ext cx="8496300" cy="31683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t/>
            </a:r>
            <a:endParaRPr i="1" sz="2000">
              <a:solidFill>
                <a:srgbClr val="001E3C"/>
              </a:solidFill>
            </a:endParaRPr>
          </a:p>
          <a:p>
            <a:pPr indent="0" lvl="0" marL="0" rtl="0" algn="l">
              <a:spcBef>
                <a:spcPts val="400"/>
              </a:spcBef>
              <a:spcAft>
                <a:spcPts val="0"/>
              </a:spcAft>
              <a:buClr>
                <a:srgbClr val="001E3C"/>
              </a:buClr>
              <a:buSzPts val="2000"/>
              <a:buFont typeface="Arial"/>
              <a:buNone/>
            </a:pPr>
            <a:r>
              <a:rPr i="1" lang="en-US" sz="2000">
                <a:solidFill>
                  <a:srgbClr val="001E3C"/>
                </a:solidFill>
              </a:rPr>
              <a:t>“We have observed that in a growing number of instances where truly </a:t>
            </a:r>
            <a:r>
              <a:rPr b="1" i="1" lang="en-US" sz="2000">
                <a:solidFill>
                  <a:srgbClr val="316011"/>
                </a:solidFill>
              </a:rPr>
              <a:t>stunning levels of improvement </a:t>
            </a:r>
            <a:r>
              <a:rPr i="1" lang="en-US" sz="2000">
                <a:solidFill>
                  <a:srgbClr val="001E3C"/>
                </a:solidFill>
              </a:rPr>
              <a:t>have been achieved, organizations have asked patients and families to be directly involved in the process. And those organizations’ leaders often cite this change— putting patients in a position of </a:t>
            </a:r>
            <a:r>
              <a:rPr b="1" i="1" lang="en-US" sz="2000">
                <a:solidFill>
                  <a:srgbClr val="316011"/>
                </a:solidFill>
              </a:rPr>
              <a:t>real power and influence</a:t>
            </a:r>
            <a:r>
              <a:rPr i="1" lang="en-US" sz="2000">
                <a:solidFill>
                  <a:srgbClr val="001E3C"/>
                </a:solidFill>
              </a:rPr>
              <a:t>, using their wisdom and experience to redesign and improve care systems—as being the single most powerful transformational change in their history.”  (AHRQ, 2012)</a:t>
            </a:r>
            <a:endParaRPr i="1" sz="2000">
              <a:solidFill>
                <a:srgbClr val="001E3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2"/>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800"/>
              <a:t>Health Consumer Engagement: </a:t>
            </a:r>
            <a:br>
              <a:rPr lang="en-US" sz="2800"/>
            </a:br>
            <a:r>
              <a:rPr lang="en-US" sz="2800"/>
              <a:t>What Works – Select Examples</a:t>
            </a:r>
            <a:endParaRPr/>
          </a:p>
        </p:txBody>
      </p:sp>
      <p:graphicFrame>
        <p:nvGraphicFramePr>
          <p:cNvPr id="636" name="Google Shape;636;p22"/>
          <p:cNvGraphicFramePr/>
          <p:nvPr/>
        </p:nvGraphicFramePr>
        <p:xfrm>
          <a:off x="755576" y="2060848"/>
          <a:ext cx="3000000" cy="3000000"/>
        </p:xfrm>
        <a:graphic>
          <a:graphicData uri="http://schemas.openxmlformats.org/drawingml/2006/table">
            <a:tbl>
              <a:tblPr bandRow="1" firstRow="1">
                <a:noFill/>
                <a:tableStyleId>{A2603DD9-93A9-49B7-BC07-A2BB41F5F111}</a:tableStyleId>
              </a:tblPr>
              <a:tblGrid>
                <a:gridCol w="1728200"/>
                <a:gridCol w="2124225"/>
                <a:gridCol w="1527550"/>
                <a:gridCol w="2324875"/>
              </a:tblGrid>
              <a:tr h="280050">
                <a:tc>
                  <a:txBody>
                    <a:bodyPr/>
                    <a:lstStyle/>
                    <a:p>
                      <a:pPr indent="0" lvl="0" marL="0" marR="0" rtl="0" algn="l">
                        <a:spcBef>
                          <a:spcPts val="0"/>
                        </a:spcBef>
                        <a:spcAft>
                          <a:spcPts val="0"/>
                        </a:spcAft>
                        <a:buNone/>
                      </a:pPr>
                      <a:r>
                        <a:rPr lang="en-US" sz="1800"/>
                        <a:t>Level of Engagement</a:t>
                      </a:r>
                      <a:endParaRPr/>
                    </a:p>
                  </a:txBody>
                  <a:tcPr marT="45725" marB="45725" marR="91450" marL="91450"/>
                </a:tc>
                <a:tc>
                  <a:txBody>
                    <a:bodyPr/>
                    <a:lstStyle/>
                    <a:p>
                      <a:pPr indent="0" lvl="0" marL="0" marR="0" rtl="0" algn="l">
                        <a:spcBef>
                          <a:spcPts val="0"/>
                        </a:spcBef>
                        <a:spcAft>
                          <a:spcPts val="0"/>
                        </a:spcAft>
                        <a:buNone/>
                      </a:pPr>
                      <a:r>
                        <a:rPr lang="en-US" sz="1800"/>
                        <a:t>Type of Engagement</a:t>
                      </a:r>
                      <a:endParaRPr/>
                    </a:p>
                  </a:txBody>
                  <a:tcPr marT="45725" marB="45725" marR="91450" marL="91450"/>
                </a:tc>
                <a:tc>
                  <a:txBody>
                    <a:bodyPr/>
                    <a:lstStyle/>
                    <a:p>
                      <a:pPr indent="0" lvl="0" marL="0" marR="0" rtl="0" algn="l">
                        <a:spcBef>
                          <a:spcPts val="0"/>
                        </a:spcBef>
                        <a:spcAft>
                          <a:spcPts val="0"/>
                        </a:spcAft>
                        <a:buNone/>
                      </a:pPr>
                      <a:r>
                        <a:rPr lang="en-US" sz="1800"/>
                        <a:t>Population </a:t>
                      </a:r>
                      <a:endParaRPr/>
                    </a:p>
                  </a:txBody>
                  <a:tcPr marT="45725" marB="45725" marR="91450" marL="91450"/>
                </a:tc>
                <a:tc>
                  <a:txBody>
                    <a:bodyPr/>
                    <a:lstStyle/>
                    <a:p>
                      <a:pPr indent="0" lvl="0" marL="0" marR="0" rtl="0" algn="l">
                        <a:spcBef>
                          <a:spcPts val="0"/>
                        </a:spcBef>
                        <a:spcAft>
                          <a:spcPts val="0"/>
                        </a:spcAft>
                        <a:buNone/>
                      </a:pPr>
                      <a:r>
                        <a:rPr lang="en-US" sz="1800"/>
                        <a:t>Evidence-based outcomes</a:t>
                      </a:r>
                      <a:endParaRPr/>
                    </a:p>
                  </a:txBody>
                  <a:tcPr marT="45725" marB="45725" marR="91450" marL="91450"/>
                </a:tc>
              </a:tr>
              <a:tr h="370850">
                <a:tc>
                  <a:txBody>
                    <a:bodyPr/>
                    <a:lstStyle/>
                    <a:p>
                      <a:pPr indent="0" lvl="0" marL="0" marR="0" rtl="0" algn="l">
                        <a:spcBef>
                          <a:spcPts val="0"/>
                        </a:spcBef>
                        <a:spcAft>
                          <a:spcPts val="0"/>
                        </a:spcAft>
                        <a:buNone/>
                      </a:pPr>
                      <a:r>
                        <a:rPr lang="en-US" sz="1800"/>
                        <a:t>Community / System</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r>
                        <a:rPr lang="en-US" sz="1800">
                          <a:solidFill>
                            <a:schemeClr val="dk1"/>
                          </a:solidFill>
                          <a:latin typeface="Libre Franklin"/>
                          <a:ea typeface="Libre Franklin"/>
                          <a:cs typeface="Libre Franklin"/>
                          <a:sym typeface="Libre Franklin"/>
                        </a:rPr>
                        <a:t>Pt. education / nursing protocols</a:t>
                      </a:r>
                      <a:endParaRPr/>
                    </a:p>
                    <a:p>
                      <a:pPr indent="0" lvl="0" marL="0" marR="0" rtl="0" algn="l">
                        <a:lnSpc>
                          <a:spcPct val="100000"/>
                        </a:lnSpc>
                        <a:spcBef>
                          <a:spcPts val="0"/>
                        </a:spcBef>
                        <a:spcAft>
                          <a:spcPts val="0"/>
                        </a:spcAft>
                        <a:buClr>
                          <a:schemeClr val="dk1"/>
                        </a:buClr>
                        <a:buSzPts val="1000"/>
                        <a:buFont typeface="Libre Franklin"/>
                        <a:buNone/>
                      </a:pPr>
                      <a:r>
                        <a:rPr lang="en-US" sz="1000">
                          <a:solidFill>
                            <a:schemeClr val="dk1"/>
                          </a:solidFill>
                          <a:latin typeface="Libre Franklin"/>
                          <a:ea typeface="Libre Franklin"/>
                          <a:cs typeface="Libre Franklin"/>
                          <a:sym typeface="Libre Franklin"/>
                        </a:rPr>
                        <a:t>(Griffin Hospital)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r>
                        <a:rPr lang="en-US" sz="1800">
                          <a:solidFill>
                            <a:schemeClr val="dk1"/>
                          </a:solidFill>
                          <a:latin typeface="Libre Franklin"/>
                          <a:ea typeface="Libre Franklin"/>
                          <a:cs typeface="Libre Franklin"/>
                          <a:sym typeface="Libre Franklin"/>
                        </a:rPr>
                        <a:t>Nursing home  &amp; community care</a:t>
                      </a:r>
                      <a:endParaRPr/>
                    </a:p>
                  </a:txBody>
                  <a:tcPr marT="45725" marB="45725" marR="91450" marL="91450"/>
                </a:tc>
                <a:tc>
                  <a:txBody>
                    <a:bodyPr/>
                    <a:lstStyle/>
                    <a:p>
                      <a:pPr indent="0" lvl="0" marL="0" marR="0" rtl="0" algn="l">
                        <a:spcBef>
                          <a:spcPts val="0"/>
                        </a:spcBef>
                        <a:spcAft>
                          <a:spcPts val="0"/>
                        </a:spcAft>
                        <a:buClr>
                          <a:schemeClr val="dk1"/>
                        </a:buClr>
                        <a:buSzPts val="1800"/>
                        <a:buFont typeface="Noto Sans Symbols"/>
                        <a:buNone/>
                      </a:pPr>
                      <a:r>
                        <a:rPr lang="en-US" sz="1800"/>
                        <a:t>🡻 readmissions</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Libre Franklin"/>
                        <a:buNone/>
                      </a:pPr>
                      <a:r>
                        <a:rPr lang="en-US" sz="1800">
                          <a:solidFill>
                            <a:schemeClr val="dk1"/>
                          </a:solidFill>
                          <a:latin typeface="Libre Franklin"/>
                          <a:ea typeface="Libre Franklin"/>
                          <a:cs typeface="Libre Franklin"/>
                          <a:sym typeface="Libre Franklin"/>
                        </a:rPr>
                        <a:t>Pt. education / nursing protocols</a:t>
                      </a:r>
                      <a:endParaRPr/>
                    </a:p>
                    <a:p>
                      <a:pPr indent="0" lvl="0" marL="0" marR="0" rtl="0" algn="l">
                        <a:lnSpc>
                          <a:spcPct val="100000"/>
                        </a:lnSpc>
                        <a:spcBef>
                          <a:spcPts val="0"/>
                        </a:spcBef>
                        <a:spcAft>
                          <a:spcPts val="0"/>
                        </a:spcAft>
                        <a:buClr>
                          <a:schemeClr val="dk1"/>
                        </a:buClr>
                        <a:buSzPts val="1000"/>
                        <a:buFont typeface="Libre Franklin"/>
                        <a:buNone/>
                      </a:pPr>
                      <a:r>
                        <a:rPr lang="en-US" sz="1000">
                          <a:solidFill>
                            <a:schemeClr val="dk1"/>
                          </a:solidFill>
                          <a:latin typeface="Libre Franklin"/>
                          <a:ea typeface="Libre Franklin"/>
                          <a:cs typeface="Libre Franklin"/>
                          <a:sym typeface="Libre Franklin"/>
                        </a:rPr>
                        <a:t>(Cambridge</a:t>
                      </a:r>
                      <a:r>
                        <a:rPr lang="en-US" sz="1000">
                          <a:solidFill>
                            <a:schemeClr val="dk1"/>
                          </a:solidFill>
                          <a:latin typeface="Libre Franklin"/>
                          <a:ea typeface="Libre Franklin"/>
                          <a:cs typeface="Libre Franklin"/>
                          <a:sym typeface="Libre Franklin"/>
                        </a:rPr>
                        <a:t> Health Alliance</a:t>
                      </a:r>
                      <a:r>
                        <a:rPr lang="en-US" sz="1000">
                          <a:solidFill>
                            <a:schemeClr val="dk1"/>
                          </a:solidFill>
                          <a:latin typeface="Libre Franklin"/>
                          <a:ea typeface="Libre Franklin"/>
                          <a:cs typeface="Libre Franklin"/>
                          <a:sym typeface="Libre Franklin"/>
                        </a:rPr>
                        <a:t>)</a:t>
                      </a:r>
                      <a:endParaRPr/>
                    </a:p>
                    <a:p>
                      <a:pPr indent="0" lvl="0" marL="0" marR="0" rtl="0" algn="l">
                        <a:lnSpc>
                          <a:spcPct val="100000"/>
                        </a:lnSpc>
                        <a:spcBef>
                          <a:spcPts val="0"/>
                        </a:spcBef>
                        <a:spcAft>
                          <a:spcPts val="0"/>
                        </a:spcAft>
                        <a:buClr>
                          <a:schemeClr val="dk1"/>
                        </a:buClr>
                        <a:buSzPts val="1800"/>
                        <a:buFont typeface="Noto Sans Symbols"/>
                        <a:buNone/>
                      </a:pPr>
                      <a:r>
                        <a:t/>
                      </a:r>
                      <a:endParaRPr sz="18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Noto Sans Symbols"/>
                        <a:buNone/>
                      </a:pPr>
                      <a:r>
                        <a:rPr lang="en-US" sz="1800">
                          <a:solidFill>
                            <a:schemeClr val="dk1"/>
                          </a:solidFill>
                          <a:latin typeface="Libre Franklin"/>
                          <a:ea typeface="Libre Franklin"/>
                          <a:cs typeface="Libre Franklin"/>
                          <a:sym typeface="Libre Franklin"/>
                        </a:rPr>
                        <a:t>Youth /Asthma </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Libre Franklin"/>
                          <a:ea typeface="Libre Franklin"/>
                          <a:cs typeface="Libre Franklin"/>
                          <a:sym typeface="Libre Franklin"/>
                        </a:rPr>
                        <a:t>Hospital admissions (45%)</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Libre Franklin"/>
                          <a:ea typeface="Libre Franklin"/>
                          <a:cs typeface="Libre Franklin"/>
                          <a:sym typeface="Libre Franklin"/>
                        </a:rPr>
                        <a:t>ER Visits (50%)</a:t>
                      </a:r>
                      <a:endParaRPr/>
                    </a:p>
                    <a:p>
                      <a:pPr indent="0" lvl="0" marL="0" marR="0" rtl="0" algn="l">
                        <a:spcBef>
                          <a:spcPts val="0"/>
                        </a:spcBef>
                        <a:spcAft>
                          <a:spcPts val="0"/>
                        </a:spcAft>
                        <a:buClr>
                          <a:schemeClr val="dk1"/>
                        </a:buClr>
                        <a:buSzPts val="1800"/>
                        <a:buFont typeface="Noto Sans Symbols"/>
                        <a:buNone/>
                      </a:pPr>
                      <a:r>
                        <a:rPr lang="en-US" sz="1800">
                          <a:solidFill>
                            <a:schemeClr val="dk1"/>
                          </a:solidFill>
                          <a:latin typeface="Libre Franklin"/>
                          <a:ea typeface="Libre Franklin"/>
                          <a:cs typeface="Libre Franklin"/>
                          <a:sym typeface="Libre Franklin"/>
                        </a:rPr>
                        <a:t>ROI:  $4/$1</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Libre Franklin"/>
                        <a:ea typeface="Libre Franklin"/>
                        <a:cs typeface="Libre Franklin"/>
                        <a:sym typeface="Libre Franklin"/>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Noto Sans Symbols"/>
                        <a:buNone/>
                      </a:pPr>
                      <a:r>
                        <a:rPr lang="en-US" sz="1800">
                          <a:solidFill>
                            <a:schemeClr val="dk1"/>
                          </a:solidFill>
                          <a:latin typeface="Libre Franklin"/>
                          <a:ea typeface="Libre Franklin"/>
                          <a:cs typeface="Libre Franklin"/>
                          <a:sym typeface="Libre Franklin"/>
                        </a:rPr>
                        <a:t>Ownership</a:t>
                      </a:r>
                      <a:r>
                        <a:rPr lang="en-US" sz="1800">
                          <a:solidFill>
                            <a:schemeClr val="dk1"/>
                          </a:solidFill>
                          <a:latin typeface="Libre Franklin"/>
                          <a:ea typeface="Libre Franklin"/>
                          <a:cs typeface="Libre Franklin"/>
                          <a:sym typeface="Libre Franklin"/>
                        </a:rPr>
                        <a:t> &amp; Mgmt </a:t>
                      </a:r>
                      <a:br>
                        <a:rPr lang="en-US" sz="1800">
                          <a:solidFill>
                            <a:schemeClr val="dk1"/>
                          </a:solidFill>
                          <a:latin typeface="Libre Franklin"/>
                          <a:ea typeface="Libre Franklin"/>
                          <a:cs typeface="Libre Franklin"/>
                          <a:sym typeface="Libre Franklin"/>
                        </a:rPr>
                      </a:br>
                      <a:r>
                        <a:rPr lang="en-US" sz="1000">
                          <a:solidFill>
                            <a:schemeClr val="dk1"/>
                          </a:solidFill>
                          <a:latin typeface="Libre Franklin"/>
                          <a:ea typeface="Libre Franklin"/>
                          <a:cs typeface="Libre Franklin"/>
                          <a:sym typeface="Libre Franklin"/>
                        </a:rPr>
                        <a:t>(Kaiser Permanente)</a:t>
                      </a:r>
                      <a:endParaRPr sz="10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Noto Sans Symbols"/>
                        <a:buNone/>
                      </a:pPr>
                      <a:r>
                        <a:rPr lang="en-US" sz="1800">
                          <a:solidFill>
                            <a:schemeClr val="dk1"/>
                          </a:solidFill>
                          <a:latin typeface="Libre Franklin"/>
                          <a:ea typeface="Libre Franklin"/>
                          <a:cs typeface="Libre Franklin"/>
                          <a:sym typeface="Libre Franklin"/>
                        </a:rPr>
                        <a:t>Total</a:t>
                      </a:r>
                      <a:r>
                        <a:rPr lang="en-US" sz="1800">
                          <a:solidFill>
                            <a:schemeClr val="dk1"/>
                          </a:solidFill>
                          <a:latin typeface="Libre Franklin"/>
                          <a:ea typeface="Libre Franklin"/>
                          <a:cs typeface="Libre Franklin"/>
                          <a:sym typeface="Libre Franklin"/>
                        </a:rPr>
                        <a:t> Health</a:t>
                      </a:r>
                      <a:endParaRPr sz="1800">
                        <a:solidFill>
                          <a:schemeClr val="dk1"/>
                        </a:solidFill>
                        <a:latin typeface="Libre Franklin"/>
                        <a:ea typeface="Libre Franklin"/>
                        <a:cs typeface="Libre Franklin"/>
                        <a:sym typeface="Libre Franklin"/>
                      </a:endParaRPr>
                    </a:p>
                  </a:txBody>
                  <a:tcPr marT="45725" marB="45725" marR="91450" marL="91450"/>
                </a:tc>
                <a:tc>
                  <a:txBody>
                    <a:bodyPr/>
                    <a:lstStyle/>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Libre Franklin"/>
                        <a:ea typeface="Libre Franklin"/>
                        <a:cs typeface="Libre Franklin"/>
                        <a:sym typeface="Libre Franklin"/>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3"/>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Health Consumer Engagement – </a:t>
            </a:r>
            <a:br>
              <a:rPr lang="en-US"/>
            </a:br>
            <a:r>
              <a:rPr lang="en-US"/>
              <a:t>Lessons Learned</a:t>
            </a:r>
            <a:endParaRPr/>
          </a:p>
        </p:txBody>
      </p:sp>
      <p:sp>
        <p:nvSpPr>
          <p:cNvPr id="642" name="Google Shape;642;p23"/>
          <p:cNvSpPr txBox="1"/>
          <p:nvPr>
            <p:ph idx="1" type="body"/>
          </p:nvPr>
        </p:nvSpPr>
        <p:spPr>
          <a:xfrm>
            <a:off x="179512" y="1844824"/>
            <a:ext cx="8856984" cy="456267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Noto Sans Symbols"/>
              <a:buChar char="❑"/>
            </a:pPr>
            <a:r>
              <a:rPr lang="en-US" sz="2400"/>
              <a:t> Principles are strong, evidence is mixed, </a:t>
            </a:r>
            <a:br>
              <a:rPr lang="en-US" sz="2400"/>
            </a:br>
            <a:r>
              <a:rPr lang="en-US" sz="2400"/>
              <a:t>primarily supports local, context-specific interventions </a:t>
            </a:r>
            <a:r>
              <a:rPr baseline="30000" lang="en-US" sz="2400"/>
              <a:t>(UNSW)</a:t>
            </a:r>
            <a:endParaRPr/>
          </a:p>
          <a:p>
            <a:pPr indent="-190500" lvl="0" marL="342900" rtl="0" algn="l">
              <a:spcBef>
                <a:spcPts val="480"/>
              </a:spcBef>
              <a:spcAft>
                <a:spcPts val="0"/>
              </a:spcAft>
              <a:buClr>
                <a:schemeClr val="dk1"/>
              </a:buClr>
              <a:buSzPts val="2400"/>
              <a:buFont typeface="Noto Sans Symbols"/>
              <a:buNone/>
            </a:pPr>
            <a:r>
              <a:t/>
            </a:r>
            <a:endParaRPr baseline="30000" sz="2400"/>
          </a:p>
          <a:p>
            <a:pPr indent="-190500" lvl="0" marL="342900" rtl="0" algn="l">
              <a:spcBef>
                <a:spcPts val="480"/>
              </a:spcBef>
              <a:spcAft>
                <a:spcPts val="0"/>
              </a:spcAft>
              <a:buClr>
                <a:schemeClr val="dk1"/>
              </a:buClr>
              <a:buSzPts val="2400"/>
              <a:buFont typeface="Noto Sans Symbols"/>
              <a:buNone/>
            </a:pPr>
            <a:r>
              <a:t/>
            </a:r>
            <a:endParaRPr baseline="30000" sz="2400"/>
          </a:p>
          <a:p>
            <a:pPr indent="-342900" lvl="0" marL="342900" rtl="0" algn="l">
              <a:spcBef>
                <a:spcPts val="480"/>
              </a:spcBef>
              <a:spcAft>
                <a:spcPts val="0"/>
              </a:spcAft>
              <a:buClr>
                <a:schemeClr val="dk1"/>
              </a:buClr>
              <a:buSzPts val="2400"/>
              <a:buFont typeface="Noto Sans Symbols"/>
              <a:buChar char="❑"/>
            </a:pPr>
            <a:r>
              <a:rPr lang="en-US" sz="2400"/>
              <a:t> It should not be assumed older adults prefer to participate ….individual variations </a:t>
            </a:r>
            <a:r>
              <a:rPr baseline="30000" lang="en-US" sz="2400"/>
              <a:t>(Lyttle &amp; Ryan, 2010)</a:t>
            </a:r>
            <a:endParaRPr/>
          </a:p>
          <a:p>
            <a:pPr indent="-190500" lvl="0" marL="342900" rtl="0" algn="l">
              <a:spcBef>
                <a:spcPts val="480"/>
              </a:spcBef>
              <a:spcAft>
                <a:spcPts val="0"/>
              </a:spcAft>
              <a:buClr>
                <a:schemeClr val="dk1"/>
              </a:buClr>
              <a:buSzPts val="2400"/>
              <a:buFont typeface="Noto Sans Symbols"/>
              <a:buNone/>
            </a:pPr>
            <a:r>
              <a:t/>
            </a:r>
            <a:endParaRPr baseline="30000" sz="2400"/>
          </a:p>
          <a:p>
            <a:pPr indent="-342900" lvl="0" marL="342900" rtl="0" algn="l">
              <a:spcBef>
                <a:spcPts val="480"/>
              </a:spcBef>
              <a:spcAft>
                <a:spcPts val="0"/>
              </a:spcAft>
              <a:buClr>
                <a:schemeClr val="dk1"/>
              </a:buClr>
              <a:buSzPts val="2400"/>
              <a:buFont typeface="Noto Sans Symbols"/>
              <a:buChar char="❑"/>
            </a:pPr>
            <a:r>
              <a:rPr lang="en-US" sz="2400"/>
              <a:t> Some engagement strategies risk marginalising vulnerable populations – suggests using a variety of approaches </a:t>
            </a:r>
            <a:r>
              <a:rPr baseline="30000" lang="en-US" sz="1100"/>
              <a:t>(</a:t>
            </a:r>
            <a:r>
              <a:rPr baseline="30000" lang="en-US" sz="1400"/>
              <a:t>NHHRC,2011 p.19)</a:t>
            </a:r>
            <a:endParaRPr/>
          </a:p>
          <a:p>
            <a:pPr indent="-342900" lvl="0" marL="342900" rtl="0" algn="l">
              <a:spcBef>
                <a:spcPts val="1200"/>
              </a:spcBef>
              <a:spcAft>
                <a:spcPts val="0"/>
              </a:spcAft>
              <a:buClr>
                <a:schemeClr val="dk1"/>
              </a:buClr>
              <a:buSzPts val="2400"/>
              <a:buFont typeface="Noto Sans Symbols"/>
              <a:buChar char="❑"/>
            </a:pPr>
            <a:r>
              <a:rPr lang="en-US" sz="2400"/>
              <a:t> Presents challenges to the methods of communicating and consulting with PwD. </a:t>
            </a:r>
            <a:r>
              <a:rPr lang="en-US" sz="1400"/>
              <a:t>(Lorentzon &amp; Bryan)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4"/>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Consumer Involvement in Dementia Care </a:t>
            </a:r>
            <a:endParaRPr/>
          </a:p>
        </p:txBody>
      </p:sp>
      <p:sp>
        <p:nvSpPr>
          <p:cNvPr id="648" name="Google Shape;648;p24"/>
          <p:cNvSpPr txBox="1"/>
          <p:nvPr>
            <p:ph idx="1" type="body"/>
          </p:nvPr>
        </p:nvSpPr>
        <p:spPr>
          <a:xfrm>
            <a:off x="323850" y="1844824"/>
            <a:ext cx="8496300" cy="460836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1E3C"/>
              </a:buClr>
              <a:buSzPts val="2400"/>
              <a:buFont typeface="Arial"/>
              <a:buChar char="•"/>
            </a:pPr>
            <a:r>
              <a:rPr lang="en-US" sz="2400">
                <a:solidFill>
                  <a:srgbClr val="001E3C"/>
                </a:solidFill>
              </a:rPr>
              <a:t>Dementia Literacy ( e.g. By us, For us..)</a:t>
            </a:r>
            <a:endParaRPr/>
          </a:p>
          <a:p>
            <a:pPr indent="-342900" lvl="0" marL="342900" rtl="0" algn="l">
              <a:spcBef>
                <a:spcPts val="480"/>
              </a:spcBef>
              <a:spcAft>
                <a:spcPts val="0"/>
              </a:spcAft>
              <a:buClr>
                <a:srgbClr val="001E3C"/>
              </a:buClr>
              <a:buSzPts val="2400"/>
              <a:buFont typeface="Arial"/>
              <a:buChar char="•"/>
            </a:pPr>
            <a:r>
              <a:rPr lang="en-US" sz="2400">
                <a:solidFill>
                  <a:srgbClr val="001E3C"/>
                </a:solidFill>
              </a:rPr>
              <a:t>Advisory Board of People with Early Dementia </a:t>
            </a:r>
            <a:r>
              <a:rPr baseline="30000" lang="en-US" sz="1400">
                <a:solidFill>
                  <a:srgbClr val="001E3C"/>
                </a:solidFill>
              </a:rPr>
              <a:t>(AUSA))</a:t>
            </a:r>
            <a:endParaRPr baseline="30000" sz="1000">
              <a:solidFill>
                <a:srgbClr val="001E3C"/>
              </a:solidFill>
            </a:endParaRPr>
          </a:p>
          <a:p>
            <a:pPr indent="-342900" lvl="0" marL="342900" rtl="0" algn="l">
              <a:spcBef>
                <a:spcPts val="480"/>
              </a:spcBef>
              <a:spcAft>
                <a:spcPts val="0"/>
              </a:spcAft>
              <a:buClr>
                <a:srgbClr val="001E3C"/>
              </a:buClr>
              <a:buSzPts val="2400"/>
              <a:buFont typeface="Arial"/>
              <a:buChar char="•"/>
            </a:pPr>
            <a:r>
              <a:rPr lang="en-US" sz="2400">
                <a:solidFill>
                  <a:srgbClr val="001E3C"/>
                </a:solidFill>
              </a:rPr>
              <a:t>Town Hall Meetings </a:t>
            </a:r>
            <a:r>
              <a:rPr lang="en-US" sz="1000">
                <a:solidFill>
                  <a:srgbClr val="001E3C"/>
                </a:solidFill>
              </a:rPr>
              <a:t>(AUSA)</a:t>
            </a:r>
            <a:endParaRPr>
              <a:solidFill>
                <a:srgbClr val="001E3C"/>
              </a:solidFill>
            </a:endParaRPr>
          </a:p>
          <a:p>
            <a:pPr indent="-342900" lvl="0" marL="342900" rtl="0" algn="l">
              <a:spcBef>
                <a:spcPts val="560"/>
              </a:spcBef>
              <a:spcAft>
                <a:spcPts val="0"/>
              </a:spcAft>
              <a:buClr>
                <a:srgbClr val="001E3C"/>
              </a:buClr>
              <a:buSzPts val="2400"/>
              <a:buFont typeface="Arial"/>
              <a:buChar char="•"/>
            </a:pPr>
            <a:r>
              <a:rPr lang="en-US" sz="2400">
                <a:solidFill>
                  <a:srgbClr val="001E3C"/>
                </a:solidFill>
              </a:rPr>
              <a:t>Care Services Improvement Project </a:t>
            </a:r>
            <a:r>
              <a:rPr lang="en-US">
                <a:solidFill>
                  <a:srgbClr val="001E3C"/>
                </a:solidFill>
              </a:rPr>
              <a:t>( UK,2007)</a:t>
            </a:r>
            <a:endParaRPr/>
          </a:p>
          <a:p>
            <a:pPr indent="0" lvl="2" marL="914400" rtl="0" algn="l">
              <a:spcBef>
                <a:spcPts val="400"/>
              </a:spcBef>
              <a:spcAft>
                <a:spcPts val="0"/>
              </a:spcAft>
              <a:buClr>
                <a:srgbClr val="001E3C"/>
              </a:buClr>
              <a:buSzPts val="2000"/>
              <a:buFont typeface="Arial"/>
              <a:buNone/>
            </a:pPr>
            <a:r>
              <a:rPr i="1" lang="en-US">
                <a:solidFill>
                  <a:srgbClr val="001E3C"/>
                </a:solidFill>
              </a:rPr>
              <a:t>PwD have important things to say when enabled</a:t>
            </a:r>
            <a:endParaRPr/>
          </a:p>
          <a:p>
            <a:pPr indent="-228600" lvl="2" marL="1143000" rtl="0" algn="l">
              <a:spcBef>
                <a:spcPts val="400"/>
              </a:spcBef>
              <a:spcAft>
                <a:spcPts val="0"/>
              </a:spcAft>
              <a:buClr>
                <a:srgbClr val="001E3C"/>
              </a:buClr>
              <a:buSzPts val="2000"/>
              <a:buFont typeface="Arial"/>
              <a:buChar char="•"/>
            </a:pPr>
            <a:r>
              <a:rPr lang="en-US">
                <a:solidFill>
                  <a:srgbClr val="001E3C"/>
                </a:solidFill>
              </a:rPr>
              <a:t>Service planning &amp; evaluation</a:t>
            </a:r>
            <a:endParaRPr/>
          </a:p>
          <a:p>
            <a:pPr indent="-228600" lvl="2" marL="1143000" rtl="0" algn="l">
              <a:spcBef>
                <a:spcPts val="400"/>
              </a:spcBef>
              <a:spcAft>
                <a:spcPts val="0"/>
              </a:spcAft>
              <a:buClr>
                <a:srgbClr val="001E3C"/>
              </a:buClr>
              <a:buSzPts val="2000"/>
              <a:buFont typeface="Arial"/>
              <a:buChar char="•"/>
            </a:pPr>
            <a:r>
              <a:rPr lang="en-US">
                <a:solidFill>
                  <a:srgbClr val="001E3C"/>
                </a:solidFill>
              </a:rPr>
              <a:t>Education &amp; training</a:t>
            </a:r>
            <a:endParaRPr/>
          </a:p>
          <a:p>
            <a:pPr indent="-228600" lvl="2" marL="1143000" rtl="0" algn="l">
              <a:spcBef>
                <a:spcPts val="400"/>
              </a:spcBef>
              <a:spcAft>
                <a:spcPts val="0"/>
              </a:spcAft>
              <a:buClr>
                <a:srgbClr val="001E3C"/>
              </a:buClr>
              <a:buSzPts val="2000"/>
              <a:buFont typeface="Arial"/>
              <a:buChar char="•"/>
            </a:pPr>
            <a:r>
              <a:rPr b="1" lang="en-US">
                <a:solidFill>
                  <a:srgbClr val="001E3C"/>
                </a:solidFill>
              </a:rPr>
              <a:t>Dementia Cafes</a:t>
            </a:r>
            <a:endParaRPr/>
          </a:p>
          <a:p>
            <a:pPr indent="0" lvl="0" marL="0" rtl="0" algn="l">
              <a:spcBef>
                <a:spcPts val="560"/>
              </a:spcBef>
              <a:spcAft>
                <a:spcPts val="0"/>
              </a:spcAft>
              <a:buClr>
                <a:schemeClr val="dk1"/>
              </a:buClr>
              <a:buSzPts val="2800"/>
              <a:buFont typeface="Arial"/>
              <a:buNone/>
            </a:pPr>
            <a:r>
              <a:t/>
            </a:r>
            <a:endParaRPr>
              <a:solidFill>
                <a:srgbClr val="001E3C"/>
              </a:solidFill>
            </a:endParaRPr>
          </a:p>
        </p:txBody>
      </p:sp>
      <p:sp>
        <p:nvSpPr>
          <p:cNvPr id="649" name="Google Shape;649;p24"/>
          <p:cNvSpPr txBox="1"/>
          <p:nvPr/>
        </p:nvSpPr>
        <p:spPr>
          <a:xfrm>
            <a:off x="321292" y="5517232"/>
            <a:ext cx="850141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A4A41"/>
              </a:buClr>
              <a:buSzPts val="2000"/>
              <a:buFont typeface="Arial"/>
              <a:buNone/>
            </a:pPr>
            <a:r>
              <a:rPr b="1" lang="en-US" sz="2000" u="sng">
                <a:solidFill>
                  <a:srgbClr val="4A4A41"/>
                </a:solidFill>
                <a:latin typeface="Arial"/>
                <a:ea typeface="Arial"/>
                <a:cs typeface="Arial"/>
                <a:sym typeface="Arial"/>
              </a:rPr>
              <a:t>But:</a:t>
            </a:r>
            <a:endParaRPr/>
          </a:p>
          <a:p>
            <a:pPr indent="0" lvl="0" marL="0" marR="0" rtl="0" algn="l">
              <a:spcBef>
                <a:spcPts val="0"/>
              </a:spcBef>
              <a:spcAft>
                <a:spcPts val="0"/>
              </a:spcAft>
              <a:buClr>
                <a:srgbClr val="4A4A41"/>
              </a:buClr>
              <a:buSzPts val="2000"/>
              <a:buFont typeface="Arial"/>
              <a:buNone/>
            </a:pPr>
            <a:r>
              <a:rPr lang="en-US" sz="2000">
                <a:solidFill>
                  <a:srgbClr val="4A4A41"/>
                </a:solidFill>
                <a:latin typeface="Arial"/>
                <a:ea typeface="Arial"/>
                <a:cs typeface="Arial"/>
                <a:sym typeface="Arial"/>
              </a:rPr>
              <a:t>“… older PwD and those with moderate to severe dementia can be mainly involved in having a say about their own care…rather than at a policy or service level.” </a:t>
            </a:r>
            <a:r>
              <a:rPr lang="en-US" sz="1600">
                <a:solidFill>
                  <a:srgbClr val="4A4A41"/>
                </a:solidFill>
                <a:latin typeface="Arial"/>
                <a:ea typeface="Arial"/>
                <a:cs typeface="Arial"/>
                <a:sym typeface="Arial"/>
              </a:rPr>
              <a:t>(Doyle, 2008)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5"/>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800"/>
              <a:t>Principle: Dementia Consumer Engagement</a:t>
            </a:r>
            <a:endParaRPr/>
          </a:p>
        </p:txBody>
      </p:sp>
      <p:sp>
        <p:nvSpPr>
          <p:cNvPr id="655" name="Google Shape;655;p25"/>
          <p:cNvSpPr txBox="1"/>
          <p:nvPr>
            <p:ph idx="1" type="body"/>
          </p:nvPr>
        </p:nvSpPr>
        <p:spPr>
          <a:xfrm>
            <a:off x="215008" y="2132856"/>
            <a:ext cx="8821488" cy="2880320"/>
          </a:xfrm>
          <a:prstGeom prst="rect">
            <a:avLst/>
          </a:prstGeom>
          <a:solidFill>
            <a:schemeClr val="accent4"/>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Font typeface="Arial"/>
              <a:buNone/>
            </a:pPr>
            <a:r>
              <a:rPr lang="en-US" sz="2000"/>
              <a:t>‘</a:t>
            </a:r>
            <a:r>
              <a:rPr i="1" lang="en-US" sz="2000"/>
              <a:t>The individual with dementia and his or her partners in care are in a unique position to reflect on the effectiveness and value of services and policies developed to meet their needs. </a:t>
            </a:r>
            <a:endParaRPr/>
          </a:p>
          <a:p>
            <a:pPr indent="0" lvl="0" marL="0" rtl="0" algn="l">
              <a:spcBef>
                <a:spcPts val="400"/>
              </a:spcBef>
              <a:spcAft>
                <a:spcPts val="0"/>
              </a:spcAft>
              <a:buClr>
                <a:schemeClr val="dk1"/>
              </a:buClr>
              <a:buSzPts val="2000"/>
              <a:buFont typeface="Arial"/>
              <a:buNone/>
            </a:pPr>
            <a:r>
              <a:t/>
            </a:r>
            <a:endParaRPr sz="2000"/>
          </a:p>
          <a:p>
            <a:pPr indent="0" lvl="0" marL="0" rtl="0" algn="l">
              <a:spcBef>
                <a:spcPts val="400"/>
              </a:spcBef>
              <a:spcAft>
                <a:spcPts val="0"/>
              </a:spcAft>
              <a:buClr>
                <a:schemeClr val="dk1"/>
              </a:buClr>
              <a:buSzPts val="2000"/>
              <a:buFont typeface="Arial"/>
              <a:buNone/>
            </a:pPr>
            <a:r>
              <a:rPr i="1" lang="en-US" sz="2000"/>
              <a:t>They must be seen as crucial partners actively involved alongside service providers in the planning, policy development, delivery and evaluation of programs and policies that are intended for their benefit</a:t>
            </a:r>
            <a:r>
              <a:rPr lang="en-US" sz="2000"/>
              <a:t>.’</a:t>
            </a:r>
            <a:endParaRPr sz="2000">
              <a:solidFill>
                <a:srgbClr val="001E3C"/>
              </a:solidFill>
            </a:endParaRPr>
          </a:p>
          <a:p>
            <a:pPr indent="0" lvl="0" marL="0" rtl="0" algn="r">
              <a:spcBef>
                <a:spcPts val="280"/>
              </a:spcBef>
              <a:spcAft>
                <a:spcPts val="0"/>
              </a:spcAft>
              <a:buClr>
                <a:srgbClr val="001E3C"/>
              </a:buClr>
              <a:buSzPts val="1400"/>
              <a:buFont typeface="Arial"/>
              <a:buNone/>
            </a:pPr>
            <a:r>
              <a:rPr lang="en-US" sz="1400">
                <a:solidFill>
                  <a:srgbClr val="001E3C"/>
                </a:solidFill>
              </a:rPr>
              <a:t>(Adapted from MAREP,2006)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26"/>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800"/>
              <a:t>Policies: Dementia Consumer Engagement </a:t>
            </a:r>
            <a:endParaRPr/>
          </a:p>
        </p:txBody>
      </p:sp>
      <p:sp>
        <p:nvSpPr>
          <p:cNvPr id="661" name="Google Shape;661;p26"/>
          <p:cNvSpPr txBox="1"/>
          <p:nvPr>
            <p:ph idx="1" type="body"/>
          </p:nvPr>
        </p:nvSpPr>
        <p:spPr>
          <a:xfrm>
            <a:off x="179512" y="1753744"/>
            <a:ext cx="8496300" cy="4267544"/>
          </a:xfrm>
          <a:prstGeom prst="rect">
            <a:avLst/>
          </a:prstGeom>
          <a:solidFill>
            <a:schemeClr val="accent4"/>
          </a:solid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Noto Sans Symbols"/>
              <a:buChar char="❑"/>
            </a:pPr>
            <a:r>
              <a:rPr lang="en-US" sz="2000"/>
              <a:t>Current and / or experienced partners in care will be directly represented as members of the Steering Committee </a:t>
            </a:r>
            <a:endParaRPr/>
          </a:p>
          <a:p>
            <a:pPr indent="-342900" lvl="0" marL="342900" rtl="0" algn="l">
              <a:spcBef>
                <a:spcPts val="1800"/>
              </a:spcBef>
              <a:spcAft>
                <a:spcPts val="0"/>
              </a:spcAft>
              <a:buClr>
                <a:schemeClr val="dk1"/>
              </a:buClr>
              <a:buSzPts val="2000"/>
              <a:buFont typeface="Noto Sans Symbols"/>
              <a:buChar char="❑"/>
            </a:pPr>
            <a:r>
              <a:rPr lang="en-US" sz="2000"/>
              <a:t>A range of communication strategies, including the involvement of caregivers as partners in care, should be considered to determine their (PWD) needs and preferences for service.</a:t>
            </a:r>
            <a:endParaRPr/>
          </a:p>
          <a:p>
            <a:pPr indent="-342900" lvl="0" marL="342900" rtl="0" algn="l">
              <a:spcBef>
                <a:spcPts val="1800"/>
              </a:spcBef>
              <a:spcAft>
                <a:spcPts val="0"/>
              </a:spcAft>
              <a:buClr>
                <a:schemeClr val="dk1"/>
              </a:buClr>
              <a:buSzPts val="2000"/>
              <a:buFont typeface="Noto Sans Symbols"/>
              <a:buChar char="❑"/>
            </a:pPr>
            <a:r>
              <a:rPr lang="en-US" sz="2000"/>
              <a:t>Caregivers of people with dementia should be defined as clients who are entitled to receive services in their own right.</a:t>
            </a:r>
            <a:endParaRPr/>
          </a:p>
          <a:p>
            <a:pPr indent="-342900" lvl="0" marL="342900" rtl="0" algn="l">
              <a:spcBef>
                <a:spcPts val="1800"/>
              </a:spcBef>
              <a:spcAft>
                <a:spcPts val="0"/>
              </a:spcAft>
              <a:buClr>
                <a:schemeClr val="dk1"/>
              </a:buClr>
              <a:buSzPts val="2000"/>
              <a:buFont typeface="Noto Sans Symbols"/>
              <a:buChar char="❑"/>
            </a:pPr>
            <a:r>
              <a:rPr lang="en-US" sz="2000"/>
              <a:t>A range of communication mechanisms will be adopted to engage people with dementia and their partners in care in organisational decision-making, in order to reflect the diversity of needs and preferences of people with dementia and their caregivers. </a:t>
            </a:r>
            <a:endParaRPr/>
          </a:p>
          <a:p>
            <a:pPr indent="-215900" lvl="0" marL="342900" rtl="0" algn="l">
              <a:spcBef>
                <a:spcPts val="1000"/>
              </a:spcBef>
              <a:spcAft>
                <a:spcPts val="0"/>
              </a:spcAft>
              <a:buClr>
                <a:schemeClr val="dk1"/>
              </a:buClr>
              <a:buSzPts val="2000"/>
              <a:buFont typeface="Noto Sans Symbols"/>
              <a:buNone/>
            </a:pPr>
            <a:r>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7"/>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Participation Agreement</a:t>
            </a:r>
            <a:endParaRPr/>
          </a:p>
        </p:txBody>
      </p:sp>
      <p:sp>
        <p:nvSpPr>
          <p:cNvPr id="667" name="Google Shape;667;p27"/>
          <p:cNvSpPr txBox="1"/>
          <p:nvPr>
            <p:ph idx="1" type="body"/>
          </p:nvPr>
        </p:nvSpPr>
        <p:spPr>
          <a:xfrm>
            <a:off x="683568" y="1412776"/>
            <a:ext cx="7920236" cy="33122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2"/>
              </a:buClr>
              <a:buSzPts val="2000"/>
              <a:buFont typeface="Arial"/>
              <a:buNone/>
            </a:pPr>
            <a:r>
              <a:rPr lang="en-US" sz="2000">
                <a:solidFill>
                  <a:schemeClr val="accent2"/>
                </a:solidFill>
              </a:rPr>
              <a:t>We formally acknowledge our shared commitment to develop a system of care and support that is tailored &amp; targeted to the changing needs of people with dementia and their caregivers, and that is founded on the following </a:t>
            </a:r>
            <a:r>
              <a:rPr b="1" i="1" lang="en-US" sz="2000">
                <a:solidFill>
                  <a:schemeClr val="accent2"/>
                </a:solidFill>
              </a:rPr>
              <a:t>shared principles</a:t>
            </a:r>
            <a:r>
              <a:rPr lang="en-US" sz="2000">
                <a:solidFill>
                  <a:schemeClr val="accent2"/>
                </a:solidFill>
              </a:rPr>
              <a:t>:</a:t>
            </a:r>
            <a:endParaRPr/>
          </a:p>
          <a:p>
            <a:pPr indent="0" lvl="0" marL="0" rtl="0" algn="l">
              <a:spcBef>
                <a:spcPts val="400"/>
              </a:spcBef>
              <a:spcAft>
                <a:spcPts val="0"/>
              </a:spcAft>
              <a:buClr>
                <a:schemeClr val="dk1"/>
              </a:buClr>
              <a:buSzPts val="2000"/>
              <a:buFont typeface="Arial"/>
              <a:buNone/>
            </a:pPr>
            <a:r>
              <a:t/>
            </a:r>
            <a:endParaRPr sz="2000">
              <a:solidFill>
                <a:schemeClr val="accent2"/>
              </a:solidFill>
            </a:endParaRPr>
          </a:p>
        </p:txBody>
      </p:sp>
      <p:sp>
        <p:nvSpPr>
          <p:cNvPr id="668" name="Google Shape;668;p27"/>
          <p:cNvSpPr/>
          <p:nvPr/>
        </p:nvSpPr>
        <p:spPr>
          <a:xfrm>
            <a:off x="0" y="1268760"/>
            <a:ext cx="8994388" cy="5472608"/>
          </a:xfrm>
          <a:prstGeom prst="verticalScroll">
            <a:avLst>
              <a:gd fmla="val 12500" name="adj"/>
            </a:avLst>
          </a:prstGeom>
          <a:solidFill>
            <a:schemeClr val="accent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People with dementia and their caregivers are valued, respected, and supported in their right to make well informed choices that matter to them.</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The important role of caregivers and the consequences of their commitment, must be recognised and supported.</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A person’s first language should be taken into account in the diagnosis and assessment of dementia.</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People with dementia, and their caregivers will receive integrated, coordinated services that respond to their social, cultural or economic background, location and needs.</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A full range of dementia services should be available in both official languages.</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A well-trained work force is required to deliver quality care.</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Communities play an important role in the quality of life and resilience of people with dementia and their caregivers.</a:t>
            </a:r>
            <a:endParaRPr sz="1600">
              <a:solidFill>
                <a:schemeClr val="dk1"/>
              </a:solidFill>
              <a:latin typeface="Arial"/>
              <a:ea typeface="Arial"/>
              <a:cs typeface="Arial"/>
              <a:sym typeface="Arial"/>
            </a:endParaRPr>
          </a:p>
          <a:p>
            <a:pPr indent="0" lvl="0" marL="0" marR="0" rtl="0" algn="l">
              <a:spcBef>
                <a:spcPts val="1200"/>
              </a:spcBef>
              <a:spcAft>
                <a:spcPts val="0"/>
              </a:spcAft>
              <a:buNone/>
            </a:pPr>
            <a:r>
              <a:rPr i="1" lang="en-US" sz="1600">
                <a:solidFill>
                  <a:schemeClr val="dk1"/>
                </a:solidFill>
                <a:latin typeface="Arial"/>
                <a:ea typeface="Arial"/>
                <a:cs typeface="Arial"/>
                <a:sym typeface="Arial"/>
              </a:rPr>
              <a:t>An organisational culture characterised by empowering people, ensuring collaboration, accountability, and continuously improving quality</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28"/>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Participation Agreement </a:t>
            </a:r>
            <a:r>
              <a:rPr baseline="30000" lang="en-US"/>
              <a:t>(1)</a:t>
            </a:r>
            <a:endParaRPr/>
          </a:p>
        </p:txBody>
      </p:sp>
      <p:sp>
        <p:nvSpPr>
          <p:cNvPr id="674" name="Google Shape;674;p28"/>
          <p:cNvSpPr txBox="1"/>
          <p:nvPr>
            <p:ph idx="1" type="body"/>
          </p:nvPr>
        </p:nvSpPr>
        <p:spPr>
          <a:xfrm>
            <a:off x="319057" y="1916832"/>
            <a:ext cx="8496300" cy="36722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2000"/>
              <a:buFont typeface="Noto Sans Symbols"/>
              <a:buChar char="❑"/>
            </a:pPr>
            <a:r>
              <a:rPr lang="en-US" sz="2000">
                <a:solidFill>
                  <a:schemeClr val="accent2"/>
                </a:solidFill>
              </a:rPr>
              <a:t>We endorse the </a:t>
            </a:r>
            <a:r>
              <a:rPr b="1" i="1" lang="en-US" sz="2000">
                <a:solidFill>
                  <a:schemeClr val="accent2"/>
                </a:solidFill>
              </a:rPr>
              <a:t>principle of consumer engagement</a:t>
            </a:r>
            <a:r>
              <a:rPr lang="en-US" sz="2000">
                <a:solidFill>
                  <a:schemeClr val="accent2"/>
                </a:solidFill>
              </a:rPr>
              <a:t> adopted by the network, and will work towards implementing the policies on caregiver engagement, as appropriate.</a:t>
            </a:r>
            <a:endParaRPr/>
          </a:p>
          <a:p>
            <a:pPr indent="-215900" lvl="0" marL="342900" rtl="0" algn="l">
              <a:spcBef>
                <a:spcPts val="400"/>
              </a:spcBef>
              <a:spcAft>
                <a:spcPts val="0"/>
              </a:spcAft>
              <a:buClr>
                <a:schemeClr val="dk1"/>
              </a:buClr>
              <a:buSzPts val="2000"/>
              <a:buFont typeface="Noto Sans Symbols"/>
              <a:buNone/>
            </a:pPr>
            <a:r>
              <a:t/>
            </a:r>
            <a:endParaRPr sz="2000">
              <a:solidFill>
                <a:schemeClr val="accent2"/>
              </a:solidFill>
            </a:endParaRPr>
          </a:p>
          <a:p>
            <a:pPr indent="-342900" lvl="0" marL="342900" rtl="0" algn="l">
              <a:spcBef>
                <a:spcPts val="400"/>
              </a:spcBef>
              <a:spcAft>
                <a:spcPts val="0"/>
              </a:spcAft>
              <a:buClr>
                <a:schemeClr val="accent2"/>
              </a:buClr>
              <a:buSzPts val="2000"/>
              <a:buFont typeface="Noto Sans Symbols"/>
              <a:buChar char="❑"/>
            </a:pPr>
            <a:r>
              <a:rPr lang="en-US" sz="2000">
                <a:solidFill>
                  <a:schemeClr val="accent2"/>
                </a:solidFill>
              </a:rPr>
              <a:t>Any and all </a:t>
            </a:r>
            <a:r>
              <a:rPr b="1" i="1" lang="en-US" sz="2000">
                <a:solidFill>
                  <a:schemeClr val="accent2"/>
                </a:solidFill>
              </a:rPr>
              <a:t>new requests for funding</a:t>
            </a:r>
            <a:r>
              <a:rPr lang="en-US" sz="2000">
                <a:solidFill>
                  <a:schemeClr val="accent2"/>
                </a:solidFill>
              </a:rPr>
              <a:t> for dementia care and support will be brought to the Steering Committee for transparency and ideas for collaboration.</a:t>
            </a:r>
            <a:endParaRPr sz="200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9"/>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Participation Agreement </a:t>
            </a:r>
            <a:r>
              <a:rPr baseline="30000" lang="en-US"/>
              <a:t>(2)</a:t>
            </a:r>
            <a:endParaRPr/>
          </a:p>
        </p:txBody>
      </p:sp>
      <p:sp>
        <p:nvSpPr>
          <p:cNvPr id="680" name="Google Shape;680;p29"/>
          <p:cNvSpPr txBox="1"/>
          <p:nvPr>
            <p:ph idx="1" type="body"/>
          </p:nvPr>
        </p:nvSpPr>
        <p:spPr>
          <a:xfrm>
            <a:off x="323850" y="1700808"/>
            <a:ext cx="8496300" cy="475238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2000"/>
              <a:buFont typeface="Noto Sans Symbols"/>
              <a:buChar char="❑"/>
            </a:pPr>
            <a:r>
              <a:rPr lang="en-US" sz="2000">
                <a:solidFill>
                  <a:schemeClr val="accent2"/>
                </a:solidFill>
              </a:rPr>
              <a:t>…developing a system-wide approach to</a:t>
            </a:r>
            <a:r>
              <a:rPr b="1" i="1" lang="en-US" sz="2000">
                <a:solidFill>
                  <a:schemeClr val="accent2"/>
                </a:solidFill>
              </a:rPr>
              <a:t> quality and performance improvement.</a:t>
            </a:r>
            <a:endParaRPr/>
          </a:p>
          <a:p>
            <a:pPr indent="-215900" lvl="0" marL="342900" rtl="0" algn="l">
              <a:spcBef>
                <a:spcPts val="400"/>
              </a:spcBef>
              <a:spcAft>
                <a:spcPts val="0"/>
              </a:spcAft>
              <a:buClr>
                <a:schemeClr val="dk1"/>
              </a:buClr>
              <a:buSzPts val="2000"/>
              <a:buFont typeface="Noto Sans Symbols"/>
              <a:buNone/>
            </a:pPr>
            <a:r>
              <a:t/>
            </a:r>
            <a:endParaRPr sz="2000">
              <a:solidFill>
                <a:schemeClr val="accent2"/>
              </a:solidFill>
            </a:endParaRPr>
          </a:p>
          <a:p>
            <a:pPr indent="-342900" lvl="0" marL="342900" rtl="0" algn="l">
              <a:spcBef>
                <a:spcPts val="400"/>
              </a:spcBef>
              <a:spcAft>
                <a:spcPts val="0"/>
              </a:spcAft>
              <a:buClr>
                <a:schemeClr val="accent2"/>
              </a:buClr>
              <a:buSzPts val="2000"/>
              <a:buFont typeface="Noto Sans Symbols"/>
              <a:buChar char="❑"/>
            </a:pPr>
            <a:r>
              <a:rPr lang="en-US" sz="2000">
                <a:solidFill>
                  <a:schemeClr val="accent2"/>
                </a:solidFill>
              </a:rPr>
              <a:t>Any upcoming </a:t>
            </a:r>
            <a:r>
              <a:rPr b="1" i="1" lang="en-US" sz="2000">
                <a:solidFill>
                  <a:schemeClr val="accent2"/>
                </a:solidFill>
              </a:rPr>
              <a:t>operational changes</a:t>
            </a:r>
            <a:r>
              <a:rPr lang="en-US" sz="2000">
                <a:solidFill>
                  <a:schemeClr val="accent2"/>
                </a:solidFill>
              </a:rPr>
              <a:t> that may affect access to, or the nature of dementia services in our organisation...</a:t>
            </a:r>
            <a:endParaRPr sz="2000">
              <a:solidFill>
                <a:schemeClr val="accent2"/>
              </a:solidFill>
            </a:endParaRPr>
          </a:p>
          <a:p>
            <a:pPr indent="-215900" lvl="0" marL="342900" rtl="0" algn="l">
              <a:spcBef>
                <a:spcPts val="400"/>
              </a:spcBef>
              <a:spcAft>
                <a:spcPts val="0"/>
              </a:spcAft>
              <a:buClr>
                <a:schemeClr val="dk1"/>
              </a:buClr>
              <a:buSzPts val="2000"/>
              <a:buFont typeface="Noto Sans Symbols"/>
              <a:buNone/>
            </a:pPr>
            <a:r>
              <a:t/>
            </a:r>
            <a:endParaRPr sz="2000">
              <a:solidFill>
                <a:schemeClr val="accent2"/>
              </a:solidFill>
            </a:endParaRPr>
          </a:p>
          <a:p>
            <a:pPr indent="0" lvl="0" marL="0" rtl="0" algn="l">
              <a:spcBef>
                <a:spcPts val="400"/>
              </a:spcBef>
              <a:spcAft>
                <a:spcPts val="0"/>
              </a:spcAft>
              <a:buClr>
                <a:schemeClr val="dk1"/>
              </a:buClr>
              <a:buSzPts val="2000"/>
              <a:buFont typeface="Arial"/>
              <a:buNone/>
            </a:pPr>
            <a:r>
              <a:t/>
            </a:r>
            <a:endParaRPr sz="2000">
              <a:solidFill>
                <a:schemeClr val="accent2"/>
              </a:solidFill>
            </a:endParaRPr>
          </a:p>
          <a:p>
            <a:pPr indent="-342900" lvl="0" marL="342900" rtl="0" algn="l">
              <a:spcBef>
                <a:spcPts val="400"/>
              </a:spcBef>
              <a:spcAft>
                <a:spcPts val="0"/>
              </a:spcAft>
              <a:buClr>
                <a:schemeClr val="accent2"/>
              </a:buClr>
              <a:buSzPts val="2000"/>
              <a:buFont typeface="Noto Sans Symbols"/>
              <a:buChar char="❑"/>
            </a:pPr>
            <a:r>
              <a:rPr lang="en-US" sz="2000">
                <a:solidFill>
                  <a:schemeClr val="accent2"/>
                </a:solidFill>
              </a:rPr>
              <a:t>We embrace our </a:t>
            </a:r>
            <a:r>
              <a:rPr b="1" i="1" lang="en-US" sz="2000">
                <a:solidFill>
                  <a:schemeClr val="accent2"/>
                </a:solidFill>
              </a:rPr>
              <a:t>shared vision</a:t>
            </a:r>
            <a:r>
              <a:rPr lang="en-US" sz="2000">
                <a:solidFill>
                  <a:schemeClr val="accent2"/>
                </a:solidFill>
              </a:rPr>
              <a:t> of striving to </a:t>
            </a:r>
            <a:r>
              <a:rPr b="1" i="1" lang="en-US" sz="2000">
                <a:solidFill>
                  <a:schemeClr val="accent2"/>
                </a:solidFill>
              </a:rPr>
              <a:t>“</a:t>
            </a:r>
            <a:r>
              <a:rPr i="1" lang="en-US" sz="2000">
                <a:solidFill>
                  <a:schemeClr val="accent2"/>
                </a:solidFill>
              </a:rPr>
              <a:t>Being the best…for persons with dementia, their families, our health system, and society”</a:t>
            </a:r>
            <a:r>
              <a:rPr b="1" i="1" lang="en-US" sz="2000">
                <a:solidFill>
                  <a:schemeClr val="accent2"/>
                </a:solidFill>
              </a:rPr>
              <a:t> </a:t>
            </a:r>
            <a:r>
              <a:rPr lang="en-US" sz="2000">
                <a:solidFill>
                  <a:schemeClr val="accent2"/>
                </a:solidFill>
              </a:rPr>
              <a:t>and the strategic framework around which the Champlain Model of Dementia Care is founded.</a:t>
            </a:r>
            <a:endParaRPr/>
          </a:p>
          <a:p>
            <a:pPr indent="-215900" lvl="0" marL="342900" rtl="0" algn="l">
              <a:spcBef>
                <a:spcPts val="400"/>
              </a:spcBef>
              <a:spcAft>
                <a:spcPts val="0"/>
              </a:spcAft>
              <a:buClr>
                <a:schemeClr val="dk1"/>
              </a:buClr>
              <a:buSzPts val="2000"/>
              <a:buFont typeface="Noto Sans Symbols"/>
              <a:buNone/>
            </a:pPr>
            <a:r>
              <a:t/>
            </a:r>
            <a:endParaRPr sz="20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Outline</a:t>
            </a:r>
            <a:endParaRPr/>
          </a:p>
        </p:txBody>
      </p:sp>
      <p:sp>
        <p:nvSpPr>
          <p:cNvPr id="102" name="Google Shape;102;p3"/>
          <p:cNvSpPr/>
          <p:nvPr/>
        </p:nvSpPr>
        <p:spPr>
          <a:xfrm>
            <a:off x="0" y="1643063"/>
            <a:ext cx="6858000" cy="1071562"/>
          </a:xfrm>
          <a:prstGeom prst="rect">
            <a:avLst/>
          </a:prstGeom>
          <a:gradFill>
            <a:gsLst>
              <a:gs pos="0">
                <a:schemeClr val="lt1"/>
              </a:gs>
              <a:gs pos="52999">
                <a:schemeClr val="accent4"/>
              </a:gs>
              <a:gs pos="100000">
                <a:schemeClr val="accent4"/>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03" name="Google Shape;103;p3"/>
          <p:cNvSpPr/>
          <p:nvPr/>
        </p:nvSpPr>
        <p:spPr>
          <a:xfrm>
            <a:off x="-14711" y="5246775"/>
            <a:ext cx="6858000" cy="1071563"/>
          </a:xfrm>
          <a:prstGeom prst="rect">
            <a:avLst/>
          </a:prstGeom>
          <a:gradFill>
            <a:gsLst>
              <a:gs pos="0">
                <a:schemeClr val="lt1"/>
              </a:gs>
              <a:gs pos="52999">
                <a:srgbClr val="E2F7D4">
                  <a:alpha val="80000"/>
                </a:srgbClr>
              </a:gs>
              <a:gs pos="100000">
                <a:srgbClr val="E2F7D4">
                  <a:alpha val="80000"/>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04" name="Google Shape;104;p3"/>
          <p:cNvSpPr/>
          <p:nvPr/>
        </p:nvSpPr>
        <p:spPr>
          <a:xfrm>
            <a:off x="9330" y="2840225"/>
            <a:ext cx="6858000" cy="1071562"/>
          </a:xfrm>
          <a:prstGeom prst="rect">
            <a:avLst/>
          </a:prstGeom>
          <a:gradFill>
            <a:gsLst>
              <a:gs pos="0">
                <a:schemeClr val="lt1"/>
              </a:gs>
              <a:gs pos="52999">
                <a:srgbClr val="FA7B12">
                  <a:alpha val="12941"/>
                </a:srgbClr>
              </a:gs>
              <a:gs pos="100000">
                <a:srgbClr val="FA7B12">
                  <a:alpha val="12941"/>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05" name="Google Shape;105;p3"/>
          <p:cNvSpPr/>
          <p:nvPr/>
        </p:nvSpPr>
        <p:spPr>
          <a:xfrm>
            <a:off x="9330" y="4034969"/>
            <a:ext cx="6858000" cy="1071563"/>
          </a:xfrm>
          <a:prstGeom prst="rect">
            <a:avLst/>
          </a:prstGeom>
          <a:gradFill>
            <a:gsLst>
              <a:gs pos="0">
                <a:schemeClr val="lt1"/>
              </a:gs>
              <a:gs pos="52999">
                <a:srgbClr val="F5CED8">
                  <a:alpha val="65882"/>
                </a:srgbClr>
              </a:gs>
              <a:gs pos="100000">
                <a:srgbClr val="F5CED8">
                  <a:alpha val="65882"/>
                </a:srgbClr>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cxnSp>
        <p:nvCxnSpPr>
          <p:cNvPr id="106" name="Google Shape;106;p3"/>
          <p:cNvCxnSpPr/>
          <p:nvPr/>
        </p:nvCxnSpPr>
        <p:spPr>
          <a:xfrm>
            <a:off x="0" y="2786058"/>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107" name="Google Shape;107;p3"/>
          <p:cNvCxnSpPr/>
          <p:nvPr/>
        </p:nvCxnSpPr>
        <p:spPr>
          <a:xfrm>
            <a:off x="0" y="4000504"/>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108" name="Google Shape;108;p3"/>
          <p:cNvCxnSpPr/>
          <p:nvPr/>
        </p:nvCxnSpPr>
        <p:spPr>
          <a:xfrm>
            <a:off x="0" y="5213840"/>
            <a:ext cx="6400800" cy="1588"/>
          </a:xfrm>
          <a:prstGeom prst="straightConnector1">
            <a:avLst/>
          </a:prstGeom>
          <a:solidFill>
            <a:schemeClr val="accent1"/>
          </a:solidFill>
          <a:ln cap="flat" cmpd="sng" w="15875">
            <a:solidFill>
              <a:schemeClr val="lt1"/>
            </a:solidFill>
            <a:prstDash val="dot"/>
            <a:round/>
            <a:headEnd len="sm" w="sm" type="none"/>
            <a:tailEnd len="sm" w="sm" type="none"/>
          </a:ln>
        </p:spPr>
      </p:cxnSp>
      <p:sp>
        <p:nvSpPr>
          <p:cNvPr id="109" name="Google Shape;109;p3"/>
          <p:cNvSpPr txBox="1"/>
          <p:nvPr/>
        </p:nvSpPr>
        <p:spPr>
          <a:xfrm>
            <a:off x="1428750" y="2000250"/>
            <a:ext cx="3857625" cy="40005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accent2"/>
              </a:buClr>
              <a:buSzPts val="2000"/>
              <a:buFont typeface="Arial"/>
              <a:buNone/>
            </a:pPr>
            <a:r>
              <a:rPr b="0" i="0" lang="en-US" sz="2000" u="none" cap="none" strike="noStrike">
                <a:solidFill>
                  <a:schemeClr val="accent2"/>
                </a:solidFill>
                <a:latin typeface="Arial"/>
                <a:ea typeface="Arial"/>
                <a:cs typeface="Arial"/>
                <a:sym typeface="Arial"/>
              </a:rPr>
              <a:t>Project Overview</a:t>
            </a:r>
            <a:endParaRPr/>
          </a:p>
        </p:txBody>
      </p:sp>
      <p:sp>
        <p:nvSpPr>
          <p:cNvPr id="110" name="Google Shape;110;p3"/>
          <p:cNvSpPr txBox="1"/>
          <p:nvPr/>
        </p:nvSpPr>
        <p:spPr>
          <a:xfrm>
            <a:off x="1509517" y="5555103"/>
            <a:ext cx="3857625" cy="40005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000" u="none" cap="none" strike="noStrike">
                <a:solidFill>
                  <a:srgbClr val="52872F"/>
                </a:solidFill>
                <a:latin typeface="Arial"/>
                <a:ea typeface="Arial"/>
                <a:cs typeface="Arial"/>
                <a:sym typeface="Arial"/>
              </a:rPr>
              <a:t>Progress Report </a:t>
            </a:r>
            <a:endParaRPr/>
          </a:p>
        </p:txBody>
      </p:sp>
      <p:sp>
        <p:nvSpPr>
          <p:cNvPr id="111" name="Google Shape;111;p3"/>
          <p:cNvSpPr txBox="1"/>
          <p:nvPr/>
        </p:nvSpPr>
        <p:spPr>
          <a:xfrm>
            <a:off x="1431792" y="3157558"/>
            <a:ext cx="3214688" cy="708025"/>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rgbClr val="FA7B12"/>
              </a:buClr>
              <a:buSzPts val="2000"/>
              <a:buFont typeface="Arial"/>
              <a:buNone/>
            </a:pPr>
            <a:r>
              <a:rPr b="0" i="0" lang="en-US" sz="2000" u="none" cap="none" strike="noStrike">
                <a:solidFill>
                  <a:srgbClr val="FA7B12"/>
                </a:solidFill>
                <a:latin typeface="Arial"/>
                <a:ea typeface="Arial"/>
                <a:cs typeface="Arial"/>
                <a:sym typeface="Arial"/>
              </a:rPr>
              <a:t>Framework for Integrated </a:t>
            </a:r>
            <a:br>
              <a:rPr b="0" i="0" lang="en-US" sz="2000" u="none" cap="none" strike="noStrike">
                <a:solidFill>
                  <a:srgbClr val="FA7B12"/>
                </a:solidFill>
                <a:latin typeface="Arial"/>
                <a:ea typeface="Arial"/>
                <a:cs typeface="Arial"/>
                <a:sym typeface="Arial"/>
              </a:rPr>
            </a:br>
            <a:r>
              <a:rPr b="0" i="0" lang="en-US" sz="2000" u="none" cap="none" strike="noStrike">
                <a:solidFill>
                  <a:srgbClr val="FA7B12"/>
                </a:solidFill>
                <a:latin typeface="Arial"/>
                <a:ea typeface="Arial"/>
                <a:cs typeface="Arial"/>
                <a:sym typeface="Arial"/>
              </a:rPr>
              <a:t>Model of Dementia Care</a:t>
            </a:r>
            <a:endParaRPr/>
          </a:p>
        </p:txBody>
      </p:sp>
      <p:sp>
        <p:nvSpPr>
          <p:cNvPr id="112" name="Google Shape;112;p3"/>
          <p:cNvSpPr txBox="1"/>
          <p:nvPr/>
        </p:nvSpPr>
        <p:spPr>
          <a:xfrm>
            <a:off x="1470152" y="4391725"/>
            <a:ext cx="5807546" cy="400110"/>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000" u="none" cap="none" strike="noStrike">
                <a:solidFill>
                  <a:schemeClr val="accent6"/>
                </a:solidFill>
                <a:latin typeface="Arial"/>
                <a:ea typeface="Arial"/>
                <a:cs typeface="Arial"/>
                <a:sym typeface="Arial"/>
              </a:rPr>
              <a:t>Barriers &amp; Enablers to Primary Dementia Care</a:t>
            </a:r>
            <a:endParaRPr/>
          </a:p>
        </p:txBody>
      </p:sp>
      <p:sp>
        <p:nvSpPr>
          <p:cNvPr id="113" name="Google Shape;113;p3"/>
          <p:cNvSpPr/>
          <p:nvPr/>
        </p:nvSpPr>
        <p:spPr>
          <a:xfrm>
            <a:off x="74480" y="642935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14" name="Google Shape;114;p3"/>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grpSp>
        <p:nvGrpSpPr>
          <p:cNvPr id="115" name="Google Shape;115;p3"/>
          <p:cNvGrpSpPr/>
          <p:nvPr/>
        </p:nvGrpSpPr>
        <p:grpSpPr>
          <a:xfrm>
            <a:off x="358775" y="1824038"/>
            <a:ext cx="714375" cy="709612"/>
            <a:chOff x="156" y="1153"/>
            <a:chExt cx="450" cy="447"/>
          </a:xfrm>
        </p:grpSpPr>
        <p:sp>
          <p:nvSpPr>
            <p:cNvPr id="116" name="Google Shape;116;p3"/>
            <p:cNvSpPr/>
            <p:nvPr/>
          </p:nvSpPr>
          <p:spPr>
            <a:xfrm>
              <a:off x="156" y="1157"/>
              <a:ext cx="450" cy="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17" name="Google Shape;117;p3"/>
            <p:cNvSpPr/>
            <p:nvPr/>
          </p:nvSpPr>
          <p:spPr>
            <a:xfrm>
              <a:off x="160" y="1153"/>
              <a:ext cx="446" cy="447"/>
            </a:xfrm>
            <a:custGeom>
              <a:rect b="b" l="l" r="r" t="t"/>
              <a:pathLst>
                <a:path extrusionOk="0" h="116" w="116">
                  <a:moveTo>
                    <a:pt x="111" y="93"/>
                  </a:moveTo>
                  <a:cubicBezTo>
                    <a:pt x="86" y="68"/>
                    <a:pt x="86" y="68"/>
                    <a:pt x="86" y="68"/>
                  </a:cubicBezTo>
                  <a:cubicBezTo>
                    <a:pt x="90" y="61"/>
                    <a:pt x="92" y="54"/>
                    <a:pt x="92" y="46"/>
                  </a:cubicBezTo>
                  <a:cubicBezTo>
                    <a:pt x="92" y="33"/>
                    <a:pt x="87" y="22"/>
                    <a:pt x="78" y="13"/>
                  </a:cubicBezTo>
                  <a:cubicBezTo>
                    <a:pt x="69" y="5"/>
                    <a:pt x="58" y="0"/>
                    <a:pt x="46" y="0"/>
                  </a:cubicBezTo>
                  <a:cubicBezTo>
                    <a:pt x="20" y="0"/>
                    <a:pt x="0" y="20"/>
                    <a:pt x="0" y="46"/>
                  </a:cubicBezTo>
                  <a:cubicBezTo>
                    <a:pt x="0" y="58"/>
                    <a:pt x="4" y="70"/>
                    <a:pt x="13" y="78"/>
                  </a:cubicBezTo>
                  <a:cubicBezTo>
                    <a:pt x="22" y="87"/>
                    <a:pt x="33" y="92"/>
                    <a:pt x="46" y="92"/>
                  </a:cubicBezTo>
                  <a:cubicBezTo>
                    <a:pt x="54" y="92"/>
                    <a:pt x="61" y="90"/>
                    <a:pt x="68" y="86"/>
                  </a:cubicBezTo>
                  <a:cubicBezTo>
                    <a:pt x="93" y="111"/>
                    <a:pt x="93" y="111"/>
                    <a:pt x="93" y="111"/>
                  </a:cubicBezTo>
                  <a:cubicBezTo>
                    <a:pt x="98" y="116"/>
                    <a:pt x="106" y="116"/>
                    <a:pt x="111" y="111"/>
                  </a:cubicBezTo>
                  <a:cubicBezTo>
                    <a:pt x="116" y="106"/>
                    <a:pt x="116" y="98"/>
                    <a:pt x="111" y="93"/>
                  </a:cubicBezTo>
                  <a:close/>
                  <a:moveTo>
                    <a:pt x="22" y="69"/>
                  </a:moveTo>
                  <a:cubicBezTo>
                    <a:pt x="16" y="63"/>
                    <a:pt x="13" y="55"/>
                    <a:pt x="13" y="46"/>
                  </a:cubicBezTo>
                  <a:cubicBezTo>
                    <a:pt x="13" y="28"/>
                    <a:pt x="28" y="13"/>
                    <a:pt x="46" y="13"/>
                  </a:cubicBezTo>
                  <a:cubicBezTo>
                    <a:pt x="64" y="13"/>
                    <a:pt x="78" y="28"/>
                    <a:pt x="78" y="46"/>
                  </a:cubicBezTo>
                  <a:cubicBezTo>
                    <a:pt x="78" y="64"/>
                    <a:pt x="64" y="79"/>
                    <a:pt x="46" y="79"/>
                  </a:cubicBezTo>
                  <a:cubicBezTo>
                    <a:pt x="37" y="79"/>
                    <a:pt x="29" y="75"/>
                    <a:pt x="22" y="6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grpSp>
        <p:nvGrpSpPr>
          <p:cNvPr id="118" name="Google Shape;118;p3"/>
          <p:cNvGrpSpPr/>
          <p:nvPr/>
        </p:nvGrpSpPr>
        <p:grpSpPr>
          <a:xfrm>
            <a:off x="138954" y="5355671"/>
            <a:ext cx="849312" cy="706437"/>
            <a:chOff x="90" y="1935"/>
            <a:chExt cx="561" cy="467"/>
          </a:xfrm>
        </p:grpSpPr>
        <p:sp>
          <p:nvSpPr>
            <p:cNvPr id="119" name="Google Shape;119;p3"/>
            <p:cNvSpPr/>
            <p:nvPr/>
          </p:nvSpPr>
          <p:spPr>
            <a:xfrm>
              <a:off x="90" y="1935"/>
              <a:ext cx="557" cy="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20" name="Google Shape;120;p3"/>
            <p:cNvSpPr/>
            <p:nvPr/>
          </p:nvSpPr>
          <p:spPr>
            <a:xfrm>
              <a:off x="90" y="1952"/>
              <a:ext cx="561" cy="450"/>
            </a:xfrm>
            <a:custGeom>
              <a:rect b="b" l="l" r="r" t="t"/>
              <a:pathLst>
                <a:path extrusionOk="0" h="114" w="142">
                  <a:moveTo>
                    <a:pt x="141" y="44"/>
                  </a:moveTo>
                  <a:cubicBezTo>
                    <a:pt x="141" y="44"/>
                    <a:pt x="140" y="42"/>
                    <a:pt x="137" y="42"/>
                  </a:cubicBezTo>
                  <a:cubicBezTo>
                    <a:pt x="123" y="42"/>
                    <a:pt x="123" y="42"/>
                    <a:pt x="123" y="42"/>
                  </a:cubicBezTo>
                  <a:cubicBezTo>
                    <a:pt x="123" y="41"/>
                    <a:pt x="122" y="40"/>
                    <a:pt x="122" y="38"/>
                  </a:cubicBezTo>
                  <a:cubicBezTo>
                    <a:pt x="122" y="38"/>
                    <a:pt x="122" y="38"/>
                    <a:pt x="122" y="38"/>
                  </a:cubicBezTo>
                  <a:cubicBezTo>
                    <a:pt x="121" y="37"/>
                    <a:pt x="121" y="37"/>
                    <a:pt x="121" y="37"/>
                  </a:cubicBezTo>
                  <a:cubicBezTo>
                    <a:pt x="121" y="36"/>
                    <a:pt x="121" y="35"/>
                    <a:pt x="120" y="34"/>
                  </a:cubicBezTo>
                  <a:cubicBezTo>
                    <a:pt x="120" y="33"/>
                    <a:pt x="120" y="33"/>
                    <a:pt x="120" y="33"/>
                  </a:cubicBezTo>
                  <a:cubicBezTo>
                    <a:pt x="120" y="32"/>
                    <a:pt x="120" y="32"/>
                    <a:pt x="120" y="32"/>
                  </a:cubicBezTo>
                  <a:cubicBezTo>
                    <a:pt x="119" y="31"/>
                    <a:pt x="119" y="30"/>
                    <a:pt x="118" y="29"/>
                  </a:cubicBezTo>
                  <a:cubicBezTo>
                    <a:pt x="118" y="29"/>
                    <a:pt x="118" y="28"/>
                    <a:pt x="118" y="28"/>
                  </a:cubicBezTo>
                  <a:cubicBezTo>
                    <a:pt x="118" y="28"/>
                    <a:pt x="118" y="28"/>
                    <a:pt x="118" y="28"/>
                  </a:cubicBezTo>
                  <a:cubicBezTo>
                    <a:pt x="117" y="27"/>
                    <a:pt x="117" y="26"/>
                    <a:pt x="116" y="25"/>
                  </a:cubicBezTo>
                  <a:cubicBezTo>
                    <a:pt x="116" y="25"/>
                    <a:pt x="116" y="25"/>
                    <a:pt x="116" y="25"/>
                  </a:cubicBezTo>
                  <a:cubicBezTo>
                    <a:pt x="116" y="24"/>
                    <a:pt x="116" y="24"/>
                    <a:pt x="116" y="24"/>
                  </a:cubicBezTo>
                  <a:cubicBezTo>
                    <a:pt x="115" y="23"/>
                    <a:pt x="115" y="23"/>
                    <a:pt x="115" y="23"/>
                  </a:cubicBezTo>
                  <a:cubicBezTo>
                    <a:pt x="115" y="23"/>
                    <a:pt x="115" y="23"/>
                    <a:pt x="115" y="23"/>
                  </a:cubicBezTo>
                  <a:cubicBezTo>
                    <a:pt x="105" y="8"/>
                    <a:pt x="89" y="0"/>
                    <a:pt x="71" y="0"/>
                  </a:cubicBezTo>
                  <a:cubicBezTo>
                    <a:pt x="43" y="0"/>
                    <a:pt x="19" y="22"/>
                    <a:pt x="18" y="50"/>
                  </a:cubicBezTo>
                  <a:cubicBezTo>
                    <a:pt x="18" y="51"/>
                    <a:pt x="18" y="51"/>
                    <a:pt x="18" y="51"/>
                  </a:cubicBezTo>
                  <a:cubicBezTo>
                    <a:pt x="2" y="67"/>
                    <a:pt x="2" y="67"/>
                    <a:pt x="2" y="67"/>
                  </a:cubicBezTo>
                  <a:cubicBezTo>
                    <a:pt x="0" y="70"/>
                    <a:pt x="0" y="71"/>
                    <a:pt x="3" y="71"/>
                  </a:cubicBezTo>
                  <a:cubicBezTo>
                    <a:pt x="19" y="71"/>
                    <a:pt x="19" y="71"/>
                    <a:pt x="19" y="71"/>
                  </a:cubicBezTo>
                  <a:cubicBezTo>
                    <a:pt x="23" y="96"/>
                    <a:pt x="44" y="114"/>
                    <a:pt x="70" y="114"/>
                  </a:cubicBezTo>
                  <a:cubicBezTo>
                    <a:pt x="97" y="114"/>
                    <a:pt x="119" y="93"/>
                    <a:pt x="121" y="67"/>
                  </a:cubicBezTo>
                  <a:cubicBezTo>
                    <a:pt x="140" y="48"/>
                    <a:pt x="140" y="48"/>
                    <a:pt x="140" y="48"/>
                  </a:cubicBezTo>
                  <a:cubicBezTo>
                    <a:pt x="142" y="47"/>
                    <a:pt x="141" y="45"/>
                    <a:pt x="141" y="44"/>
                  </a:cubicBezTo>
                  <a:close/>
                  <a:moveTo>
                    <a:pt x="70" y="84"/>
                  </a:moveTo>
                  <a:cubicBezTo>
                    <a:pt x="61" y="84"/>
                    <a:pt x="54" y="79"/>
                    <a:pt x="51" y="71"/>
                  </a:cubicBezTo>
                  <a:cubicBezTo>
                    <a:pt x="65" y="71"/>
                    <a:pt x="65" y="71"/>
                    <a:pt x="65" y="71"/>
                  </a:cubicBezTo>
                  <a:cubicBezTo>
                    <a:pt x="68" y="71"/>
                    <a:pt x="69" y="70"/>
                    <a:pt x="67" y="67"/>
                  </a:cubicBezTo>
                  <a:cubicBezTo>
                    <a:pt x="51" y="51"/>
                    <a:pt x="51" y="51"/>
                    <a:pt x="51" y="51"/>
                  </a:cubicBezTo>
                  <a:cubicBezTo>
                    <a:pt x="51" y="50"/>
                    <a:pt x="51" y="50"/>
                    <a:pt x="51" y="50"/>
                  </a:cubicBezTo>
                  <a:cubicBezTo>
                    <a:pt x="52" y="40"/>
                    <a:pt x="61" y="32"/>
                    <a:pt x="71" y="32"/>
                  </a:cubicBezTo>
                  <a:cubicBezTo>
                    <a:pt x="77" y="32"/>
                    <a:pt x="82" y="35"/>
                    <a:pt x="86" y="39"/>
                  </a:cubicBezTo>
                  <a:cubicBezTo>
                    <a:pt x="86" y="40"/>
                    <a:pt x="86" y="40"/>
                    <a:pt x="86" y="40"/>
                  </a:cubicBezTo>
                  <a:cubicBezTo>
                    <a:pt x="87" y="40"/>
                    <a:pt x="87" y="41"/>
                    <a:pt x="88" y="41"/>
                  </a:cubicBezTo>
                  <a:cubicBezTo>
                    <a:pt x="88" y="42"/>
                    <a:pt x="88" y="42"/>
                    <a:pt x="88" y="42"/>
                  </a:cubicBezTo>
                  <a:cubicBezTo>
                    <a:pt x="88" y="42"/>
                    <a:pt x="88" y="42"/>
                    <a:pt x="88" y="42"/>
                  </a:cubicBezTo>
                  <a:cubicBezTo>
                    <a:pt x="75" y="42"/>
                    <a:pt x="75" y="42"/>
                    <a:pt x="75" y="42"/>
                  </a:cubicBezTo>
                  <a:cubicBezTo>
                    <a:pt x="73" y="42"/>
                    <a:pt x="72" y="44"/>
                    <a:pt x="71" y="44"/>
                  </a:cubicBezTo>
                  <a:cubicBezTo>
                    <a:pt x="71" y="45"/>
                    <a:pt x="71" y="47"/>
                    <a:pt x="73" y="48"/>
                  </a:cubicBezTo>
                  <a:cubicBezTo>
                    <a:pt x="91" y="66"/>
                    <a:pt x="91" y="66"/>
                    <a:pt x="91" y="66"/>
                  </a:cubicBezTo>
                  <a:cubicBezTo>
                    <a:pt x="89" y="76"/>
                    <a:pt x="80" y="84"/>
                    <a:pt x="70" y="84"/>
                  </a:cubicBezTo>
                  <a:close/>
                  <a:moveTo>
                    <a:pt x="107" y="73"/>
                  </a:moveTo>
                  <a:cubicBezTo>
                    <a:pt x="107" y="73"/>
                    <a:pt x="106" y="73"/>
                    <a:pt x="105" y="73"/>
                  </a:cubicBezTo>
                  <a:cubicBezTo>
                    <a:pt x="81" y="48"/>
                    <a:pt x="81" y="48"/>
                    <a:pt x="81" y="48"/>
                  </a:cubicBezTo>
                  <a:cubicBezTo>
                    <a:pt x="90" y="48"/>
                    <a:pt x="90" y="48"/>
                    <a:pt x="90" y="48"/>
                  </a:cubicBezTo>
                  <a:cubicBezTo>
                    <a:pt x="92" y="48"/>
                    <a:pt x="93" y="47"/>
                    <a:pt x="94" y="46"/>
                  </a:cubicBezTo>
                  <a:cubicBezTo>
                    <a:pt x="95" y="45"/>
                    <a:pt x="95" y="43"/>
                    <a:pt x="94" y="42"/>
                  </a:cubicBezTo>
                  <a:cubicBezTo>
                    <a:pt x="94" y="41"/>
                    <a:pt x="93" y="40"/>
                    <a:pt x="93" y="39"/>
                  </a:cubicBezTo>
                  <a:cubicBezTo>
                    <a:pt x="93" y="39"/>
                    <a:pt x="92" y="38"/>
                    <a:pt x="92" y="38"/>
                  </a:cubicBezTo>
                  <a:cubicBezTo>
                    <a:pt x="92" y="37"/>
                    <a:pt x="91" y="37"/>
                    <a:pt x="91" y="36"/>
                  </a:cubicBezTo>
                  <a:cubicBezTo>
                    <a:pt x="91" y="36"/>
                    <a:pt x="91" y="36"/>
                    <a:pt x="91" y="36"/>
                  </a:cubicBezTo>
                  <a:cubicBezTo>
                    <a:pt x="90" y="36"/>
                    <a:pt x="90" y="36"/>
                    <a:pt x="90" y="35"/>
                  </a:cubicBezTo>
                  <a:cubicBezTo>
                    <a:pt x="85" y="30"/>
                    <a:pt x="78" y="27"/>
                    <a:pt x="71" y="27"/>
                  </a:cubicBezTo>
                  <a:cubicBezTo>
                    <a:pt x="59" y="27"/>
                    <a:pt x="49" y="35"/>
                    <a:pt x="46" y="47"/>
                  </a:cubicBezTo>
                  <a:cubicBezTo>
                    <a:pt x="38" y="39"/>
                    <a:pt x="38" y="39"/>
                    <a:pt x="38" y="39"/>
                  </a:cubicBezTo>
                  <a:cubicBezTo>
                    <a:pt x="36" y="37"/>
                    <a:pt x="32" y="37"/>
                    <a:pt x="30" y="39"/>
                  </a:cubicBezTo>
                  <a:cubicBezTo>
                    <a:pt x="24" y="45"/>
                    <a:pt x="24" y="45"/>
                    <a:pt x="24" y="45"/>
                  </a:cubicBezTo>
                  <a:cubicBezTo>
                    <a:pt x="28" y="22"/>
                    <a:pt x="48" y="5"/>
                    <a:pt x="71" y="5"/>
                  </a:cubicBezTo>
                  <a:cubicBezTo>
                    <a:pt x="87" y="5"/>
                    <a:pt x="102" y="13"/>
                    <a:pt x="111" y="27"/>
                  </a:cubicBezTo>
                  <a:cubicBezTo>
                    <a:pt x="111" y="27"/>
                    <a:pt x="111" y="27"/>
                    <a:pt x="111" y="27"/>
                  </a:cubicBezTo>
                  <a:cubicBezTo>
                    <a:pt x="111" y="28"/>
                    <a:pt x="111" y="28"/>
                    <a:pt x="111" y="28"/>
                  </a:cubicBezTo>
                  <a:cubicBezTo>
                    <a:pt x="112" y="29"/>
                    <a:pt x="112" y="29"/>
                    <a:pt x="113" y="30"/>
                  </a:cubicBezTo>
                  <a:cubicBezTo>
                    <a:pt x="113" y="31"/>
                    <a:pt x="113" y="31"/>
                    <a:pt x="113" y="31"/>
                  </a:cubicBezTo>
                  <a:cubicBezTo>
                    <a:pt x="113" y="31"/>
                    <a:pt x="113" y="31"/>
                    <a:pt x="113" y="32"/>
                  </a:cubicBezTo>
                  <a:cubicBezTo>
                    <a:pt x="114" y="33"/>
                    <a:pt x="114" y="33"/>
                    <a:pt x="114" y="34"/>
                  </a:cubicBezTo>
                  <a:cubicBezTo>
                    <a:pt x="115" y="35"/>
                    <a:pt x="115" y="35"/>
                    <a:pt x="115" y="35"/>
                  </a:cubicBezTo>
                  <a:cubicBezTo>
                    <a:pt x="115" y="35"/>
                    <a:pt x="115" y="35"/>
                    <a:pt x="115" y="36"/>
                  </a:cubicBezTo>
                  <a:cubicBezTo>
                    <a:pt x="115" y="37"/>
                    <a:pt x="116" y="38"/>
                    <a:pt x="116" y="39"/>
                  </a:cubicBezTo>
                  <a:cubicBezTo>
                    <a:pt x="116" y="39"/>
                    <a:pt x="116" y="39"/>
                    <a:pt x="116" y="39"/>
                  </a:cubicBezTo>
                  <a:cubicBezTo>
                    <a:pt x="116" y="40"/>
                    <a:pt x="116" y="40"/>
                    <a:pt x="116" y="40"/>
                  </a:cubicBezTo>
                  <a:cubicBezTo>
                    <a:pt x="117" y="42"/>
                    <a:pt x="117" y="43"/>
                    <a:pt x="117" y="44"/>
                  </a:cubicBezTo>
                  <a:cubicBezTo>
                    <a:pt x="118" y="47"/>
                    <a:pt x="120" y="48"/>
                    <a:pt x="122" y="48"/>
                  </a:cubicBezTo>
                  <a:cubicBezTo>
                    <a:pt x="132" y="48"/>
                    <a:pt x="132" y="48"/>
                    <a:pt x="132" y="48"/>
                  </a:cubicBezTo>
                  <a:lnTo>
                    <a:pt x="107" y="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grpSp>
        <p:nvGrpSpPr>
          <p:cNvPr id="121" name="Google Shape;121;p3"/>
          <p:cNvGrpSpPr/>
          <p:nvPr/>
        </p:nvGrpSpPr>
        <p:grpSpPr>
          <a:xfrm>
            <a:off x="320544" y="3171863"/>
            <a:ext cx="673101" cy="617538"/>
            <a:chOff x="167" y="2700"/>
            <a:chExt cx="424" cy="389"/>
          </a:xfrm>
        </p:grpSpPr>
        <p:sp>
          <p:nvSpPr>
            <p:cNvPr id="122" name="Google Shape;122;p3"/>
            <p:cNvSpPr/>
            <p:nvPr/>
          </p:nvSpPr>
          <p:spPr>
            <a:xfrm>
              <a:off x="170" y="2700"/>
              <a:ext cx="421" cy="3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23" name="Google Shape;123;p3"/>
            <p:cNvSpPr/>
            <p:nvPr/>
          </p:nvSpPr>
          <p:spPr>
            <a:xfrm>
              <a:off x="167" y="2700"/>
              <a:ext cx="424" cy="386"/>
            </a:xfrm>
            <a:custGeom>
              <a:rect b="b" l="l" r="r" t="t"/>
              <a:pathLst>
                <a:path extrusionOk="0" h="113" w="124">
                  <a:moveTo>
                    <a:pt x="51" y="91"/>
                  </a:moveTo>
                  <a:cubicBezTo>
                    <a:pt x="51" y="89"/>
                    <a:pt x="52" y="88"/>
                    <a:pt x="54" y="88"/>
                  </a:cubicBezTo>
                  <a:cubicBezTo>
                    <a:pt x="55" y="88"/>
                    <a:pt x="56" y="89"/>
                    <a:pt x="56" y="91"/>
                  </a:cubicBezTo>
                  <a:cubicBezTo>
                    <a:pt x="56" y="92"/>
                    <a:pt x="55" y="94"/>
                    <a:pt x="54" y="94"/>
                  </a:cubicBezTo>
                  <a:cubicBezTo>
                    <a:pt x="52" y="94"/>
                    <a:pt x="51" y="92"/>
                    <a:pt x="51" y="91"/>
                  </a:cubicBezTo>
                  <a:close/>
                  <a:moveTo>
                    <a:pt x="121" y="56"/>
                  </a:moveTo>
                  <a:cubicBezTo>
                    <a:pt x="67" y="2"/>
                    <a:pt x="67" y="2"/>
                    <a:pt x="67" y="2"/>
                  </a:cubicBezTo>
                  <a:cubicBezTo>
                    <a:pt x="66" y="1"/>
                    <a:pt x="64" y="0"/>
                    <a:pt x="62" y="0"/>
                  </a:cubicBezTo>
                  <a:cubicBezTo>
                    <a:pt x="60" y="0"/>
                    <a:pt x="58" y="1"/>
                    <a:pt x="56" y="2"/>
                  </a:cubicBezTo>
                  <a:cubicBezTo>
                    <a:pt x="3" y="56"/>
                    <a:pt x="3" y="56"/>
                    <a:pt x="3" y="56"/>
                  </a:cubicBezTo>
                  <a:cubicBezTo>
                    <a:pt x="0" y="59"/>
                    <a:pt x="0" y="64"/>
                    <a:pt x="3" y="67"/>
                  </a:cubicBezTo>
                  <a:cubicBezTo>
                    <a:pt x="5" y="70"/>
                    <a:pt x="9" y="70"/>
                    <a:pt x="12" y="68"/>
                  </a:cubicBezTo>
                  <a:cubicBezTo>
                    <a:pt x="12" y="107"/>
                    <a:pt x="12" y="107"/>
                    <a:pt x="12" y="107"/>
                  </a:cubicBezTo>
                  <a:cubicBezTo>
                    <a:pt x="12" y="110"/>
                    <a:pt x="15" y="113"/>
                    <a:pt x="18" y="113"/>
                  </a:cubicBezTo>
                  <a:cubicBezTo>
                    <a:pt x="47" y="113"/>
                    <a:pt x="47" y="113"/>
                    <a:pt x="47" y="113"/>
                  </a:cubicBezTo>
                  <a:cubicBezTo>
                    <a:pt x="47" y="73"/>
                    <a:pt x="47" y="73"/>
                    <a:pt x="47" y="73"/>
                  </a:cubicBezTo>
                  <a:cubicBezTo>
                    <a:pt x="47" y="70"/>
                    <a:pt x="50" y="67"/>
                    <a:pt x="54" y="67"/>
                  </a:cubicBezTo>
                  <a:cubicBezTo>
                    <a:pt x="70" y="67"/>
                    <a:pt x="70" y="67"/>
                    <a:pt x="70" y="67"/>
                  </a:cubicBezTo>
                  <a:cubicBezTo>
                    <a:pt x="74" y="67"/>
                    <a:pt x="77" y="70"/>
                    <a:pt x="77" y="73"/>
                  </a:cubicBezTo>
                  <a:cubicBezTo>
                    <a:pt x="77" y="113"/>
                    <a:pt x="77" y="113"/>
                    <a:pt x="77" y="113"/>
                  </a:cubicBezTo>
                  <a:cubicBezTo>
                    <a:pt x="106" y="113"/>
                    <a:pt x="106" y="113"/>
                    <a:pt x="106" y="113"/>
                  </a:cubicBezTo>
                  <a:cubicBezTo>
                    <a:pt x="109" y="113"/>
                    <a:pt x="112" y="110"/>
                    <a:pt x="112" y="107"/>
                  </a:cubicBezTo>
                  <a:cubicBezTo>
                    <a:pt x="112" y="68"/>
                    <a:pt x="112" y="68"/>
                    <a:pt x="112" y="68"/>
                  </a:cubicBezTo>
                  <a:cubicBezTo>
                    <a:pt x="115" y="70"/>
                    <a:pt x="119" y="70"/>
                    <a:pt x="121" y="67"/>
                  </a:cubicBezTo>
                  <a:cubicBezTo>
                    <a:pt x="124" y="64"/>
                    <a:pt x="124" y="59"/>
                    <a:pt x="121" y="56"/>
                  </a:cubicBezTo>
                  <a:close/>
                </a:path>
              </a:pathLst>
            </a:custGeom>
            <a:solidFill>
              <a:srgbClr val="FA7B1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sp>
        <p:nvSpPr>
          <p:cNvPr id="124" name="Google Shape;124;p3"/>
          <p:cNvSpPr/>
          <p:nvPr/>
        </p:nvSpPr>
        <p:spPr>
          <a:xfrm>
            <a:off x="266912" y="4342077"/>
            <a:ext cx="670560" cy="426720"/>
          </a:xfrm>
          <a:prstGeom prst="triangle">
            <a:avLst>
              <a:gd fmla="val 50000" name="adj"/>
            </a:avLst>
          </a:prstGeom>
          <a:solidFill>
            <a:schemeClr val="accent6"/>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0"/>
          <p:cNvSpPr txBox="1"/>
          <p:nvPr>
            <p:ph type="title"/>
          </p:nvPr>
        </p:nvSpPr>
        <p:spPr>
          <a:xfrm>
            <a:off x="457200" y="274638"/>
            <a:ext cx="8229600" cy="562074"/>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Participation Agreement </a:t>
            </a:r>
            <a:r>
              <a:rPr baseline="30000" lang="en-US"/>
              <a:t>(3)</a:t>
            </a:r>
            <a:endParaRPr/>
          </a:p>
        </p:txBody>
      </p:sp>
      <p:sp>
        <p:nvSpPr>
          <p:cNvPr id="686" name="Google Shape;686;p30"/>
          <p:cNvSpPr txBox="1"/>
          <p:nvPr>
            <p:ph idx="2" type="body"/>
          </p:nvPr>
        </p:nvSpPr>
        <p:spPr>
          <a:xfrm>
            <a:off x="251520" y="3344132"/>
            <a:ext cx="4680521" cy="3489251"/>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1800"/>
              <a:buFont typeface="Arial"/>
              <a:buNone/>
            </a:pPr>
            <a:r>
              <a:t/>
            </a:r>
            <a:endParaRPr sz="1800">
              <a:solidFill>
                <a:srgbClr val="113A60"/>
              </a:solidFill>
            </a:endParaRPr>
          </a:p>
          <a:p>
            <a:pPr indent="-228600" lvl="0" marL="342900" rtl="0" algn="l">
              <a:spcBef>
                <a:spcPts val="360"/>
              </a:spcBef>
              <a:spcAft>
                <a:spcPts val="0"/>
              </a:spcAft>
              <a:buClr>
                <a:schemeClr val="dk1"/>
              </a:buClr>
              <a:buSzPts val="1800"/>
              <a:buFont typeface="Arial"/>
              <a:buNone/>
            </a:pPr>
            <a:r>
              <a:t/>
            </a:r>
            <a:endParaRPr sz="1800">
              <a:solidFill>
                <a:srgbClr val="113A60"/>
              </a:solidFill>
            </a:endParaRPr>
          </a:p>
          <a:p>
            <a:pPr indent="-342900" lvl="0" marL="342900" rtl="0" algn="l">
              <a:spcBef>
                <a:spcPts val="360"/>
              </a:spcBef>
              <a:spcAft>
                <a:spcPts val="0"/>
              </a:spcAft>
              <a:buClr>
                <a:srgbClr val="113A60"/>
              </a:buClr>
              <a:buSzPts val="1800"/>
              <a:buFont typeface="Arial"/>
              <a:buChar char="•"/>
            </a:pPr>
            <a:r>
              <a:rPr lang="en-US" sz="1800">
                <a:solidFill>
                  <a:srgbClr val="113A60"/>
                </a:solidFill>
              </a:rPr>
              <a:t>Agency Partners (All 7 elements)</a:t>
            </a:r>
            <a:endParaRPr/>
          </a:p>
          <a:p>
            <a:pPr indent="-171450" lvl="1" marL="742950" rtl="0" algn="l">
              <a:spcBef>
                <a:spcPts val="360"/>
              </a:spcBef>
              <a:spcAft>
                <a:spcPts val="0"/>
              </a:spcAft>
              <a:buClr>
                <a:schemeClr val="dk1"/>
              </a:buClr>
              <a:buSzPts val="1800"/>
              <a:buFont typeface="Arial"/>
              <a:buNone/>
            </a:pPr>
            <a:r>
              <a:t/>
            </a:r>
            <a:endParaRPr sz="1800">
              <a:solidFill>
                <a:srgbClr val="113A60"/>
              </a:solidFill>
            </a:endParaRPr>
          </a:p>
          <a:p>
            <a:pPr indent="-342900" lvl="0" marL="342900" rtl="0" algn="l">
              <a:spcBef>
                <a:spcPts val="360"/>
              </a:spcBef>
              <a:spcAft>
                <a:spcPts val="0"/>
              </a:spcAft>
              <a:buClr>
                <a:srgbClr val="113A60"/>
              </a:buClr>
              <a:buSzPts val="1800"/>
              <a:buFont typeface="Arial"/>
              <a:buChar char="•"/>
            </a:pPr>
            <a:r>
              <a:rPr lang="en-US" sz="1800">
                <a:solidFill>
                  <a:srgbClr val="113A60"/>
                </a:solidFill>
              </a:rPr>
              <a:t>Caregiver Representatives</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Vision</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Purpose</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Principles</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Consumer Engagement</a:t>
            </a:r>
            <a:endParaRPr/>
          </a:p>
          <a:p>
            <a:pPr indent="0" lvl="1" marL="457200" rtl="0" algn="l">
              <a:spcBef>
                <a:spcPts val="360"/>
              </a:spcBef>
              <a:spcAft>
                <a:spcPts val="0"/>
              </a:spcAft>
              <a:buClr>
                <a:schemeClr val="dk1"/>
              </a:buClr>
              <a:buSzPts val="1800"/>
              <a:buFont typeface="Arial"/>
              <a:buNone/>
            </a:pPr>
            <a:r>
              <a:t/>
            </a:r>
            <a:endParaRPr sz="1800">
              <a:solidFill>
                <a:srgbClr val="113A60"/>
              </a:solidFill>
            </a:endParaRPr>
          </a:p>
          <a:p>
            <a:pPr indent="-171450" lvl="1" marL="742950" rtl="0" algn="l">
              <a:spcBef>
                <a:spcPts val="360"/>
              </a:spcBef>
              <a:spcAft>
                <a:spcPts val="0"/>
              </a:spcAft>
              <a:buClr>
                <a:schemeClr val="dk1"/>
              </a:buClr>
              <a:buSzPts val="1800"/>
              <a:buFont typeface="Arial"/>
              <a:buNone/>
            </a:pPr>
            <a:r>
              <a:t/>
            </a:r>
            <a:endParaRPr sz="1800">
              <a:solidFill>
                <a:srgbClr val="113A60"/>
              </a:solidFill>
            </a:endParaRPr>
          </a:p>
        </p:txBody>
      </p:sp>
      <p:sp>
        <p:nvSpPr>
          <p:cNvPr id="687" name="Google Shape;687;p30"/>
          <p:cNvSpPr txBox="1"/>
          <p:nvPr>
            <p:ph idx="4" type="body"/>
          </p:nvPr>
        </p:nvSpPr>
        <p:spPr>
          <a:xfrm>
            <a:off x="4617992" y="3272124"/>
            <a:ext cx="4490053" cy="3561259"/>
          </a:xfrm>
          <a:prstGeom prst="rect">
            <a:avLst/>
          </a:prstGeom>
          <a:noFill/>
          <a:ln>
            <a:noFill/>
          </a:ln>
        </p:spPr>
        <p:txBody>
          <a:bodyPr anchorCtr="0" anchor="t" bIns="45700" lIns="91425" spcFirstLastPara="1" rIns="91425" wrap="square" tIns="45700">
            <a:noAutofit/>
          </a:bodyPr>
          <a:lstStyle/>
          <a:p>
            <a:pPr indent="-171450" lvl="1" marL="742950" rtl="0" algn="l">
              <a:spcBef>
                <a:spcPts val="0"/>
              </a:spcBef>
              <a:spcAft>
                <a:spcPts val="0"/>
              </a:spcAft>
              <a:buClr>
                <a:schemeClr val="dk1"/>
              </a:buClr>
              <a:buSzPts val="1800"/>
              <a:buFont typeface="Arial"/>
              <a:buNone/>
            </a:pPr>
            <a:r>
              <a:t/>
            </a:r>
            <a:endParaRPr sz="1800">
              <a:solidFill>
                <a:srgbClr val="113A60"/>
              </a:solidFill>
            </a:endParaRPr>
          </a:p>
          <a:p>
            <a:pPr indent="0" lvl="1" marL="457200" rtl="0" algn="l">
              <a:spcBef>
                <a:spcPts val="360"/>
              </a:spcBef>
              <a:spcAft>
                <a:spcPts val="0"/>
              </a:spcAft>
              <a:buClr>
                <a:schemeClr val="dk1"/>
              </a:buClr>
              <a:buSzPts val="1800"/>
              <a:buFont typeface="Arial"/>
              <a:buNone/>
            </a:pPr>
            <a:r>
              <a:t/>
            </a:r>
            <a:endParaRPr sz="1800">
              <a:solidFill>
                <a:srgbClr val="113A60"/>
              </a:solidFill>
            </a:endParaRPr>
          </a:p>
          <a:p>
            <a:pPr indent="-171450" lvl="1" marL="742950" rtl="0" algn="l">
              <a:spcBef>
                <a:spcPts val="360"/>
              </a:spcBef>
              <a:spcAft>
                <a:spcPts val="0"/>
              </a:spcAft>
              <a:buClr>
                <a:schemeClr val="dk1"/>
              </a:buClr>
              <a:buSzPts val="1800"/>
              <a:buFont typeface="Arial"/>
              <a:buNone/>
            </a:pPr>
            <a:r>
              <a:t/>
            </a:r>
            <a:endParaRPr sz="1800">
              <a:solidFill>
                <a:srgbClr val="113A60"/>
              </a:solidFill>
            </a:endParaRPr>
          </a:p>
          <a:p>
            <a:pPr indent="-171450" lvl="1" marL="742950" rtl="0" algn="l">
              <a:spcBef>
                <a:spcPts val="360"/>
              </a:spcBef>
              <a:spcAft>
                <a:spcPts val="0"/>
              </a:spcAft>
              <a:buClr>
                <a:schemeClr val="dk1"/>
              </a:buClr>
              <a:buSzPts val="1800"/>
              <a:buFont typeface="Arial"/>
              <a:buNone/>
            </a:pPr>
            <a:r>
              <a:t/>
            </a:r>
            <a:endParaRPr sz="1800">
              <a:solidFill>
                <a:srgbClr val="113A60"/>
              </a:solidFill>
            </a:endParaRPr>
          </a:p>
          <a:p>
            <a:pPr indent="-342900" lvl="0" marL="342900" rtl="0" algn="l">
              <a:spcBef>
                <a:spcPts val="360"/>
              </a:spcBef>
              <a:spcAft>
                <a:spcPts val="0"/>
              </a:spcAft>
              <a:buClr>
                <a:srgbClr val="113A60"/>
              </a:buClr>
              <a:buSzPts val="1800"/>
              <a:buFont typeface="Arial"/>
              <a:buChar char="•"/>
            </a:pPr>
            <a:r>
              <a:rPr lang="en-US" sz="1800">
                <a:solidFill>
                  <a:srgbClr val="113A60"/>
                </a:solidFill>
              </a:rPr>
              <a:t>Champlain LHIN</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Vision</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Purpose</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Principles</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Consumer Engagement</a:t>
            </a:r>
            <a:endParaRPr/>
          </a:p>
          <a:p>
            <a:pPr indent="-228600" lvl="3" marL="1600200" rtl="0" algn="l">
              <a:spcBef>
                <a:spcPts val="360"/>
              </a:spcBef>
              <a:spcAft>
                <a:spcPts val="0"/>
              </a:spcAft>
              <a:buClr>
                <a:srgbClr val="113A60"/>
              </a:buClr>
              <a:buSzPts val="1800"/>
              <a:buFont typeface="Noto Sans Symbols"/>
              <a:buChar char="❑"/>
            </a:pPr>
            <a:r>
              <a:rPr lang="en-US" sz="1800">
                <a:solidFill>
                  <a:srgbClr val="113A60"/>
                </a:solidFill>
              </a:rPr>
              <a:t>Resources</a:t>
            </a:r>
            <a:endParaRPr/>
          </a:p>
        </p:txBody>
      </p:sp>
      <p:sp>
        <p:nvSpPr>
          <p:cNvPr id="688" name="Google Shape;688;p30"/>
          <p:cNvSpPr txBox="1"/>
          <p:nvPr/>
        </p:nvSpPr>
        <p:spPr>
          <a:xfrm>
            <a:off x="552939" y="1602916"/>
            <a:ext cx="831590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13A60"/>
              </a:buClr>
              <a:buSzPts val="2400"/>
              <a:buFont typeface="Arial"/>
              <a:buNone/>
            </a:pPr>
            <a:r>
              <a:rPr i="1" lang="en-US" sz="2400">
                <a:solidFill>
                  <a:srgbClr val="113A60"/>
                </a:solidFill>
                <a:latin typeface="Arial"/>
                <a:ea typeface="Arial"/>
                <a:cs typeface="Arial"/>
                <a:sym typeface="Arial"/>
              </a:rPr>
              <a:t>Content of Participation Agreements should be role-sensitive, and signed by individuals able to commit agenc</a:t>
            </a:r>
            <a:r>
              <a:rPr lang="en-US" sz="2400">
                <a:solidFill>
                  <a:srgbClr val="113A60"/>
                </a:solidFill>
                <a:latin typeface="Arial"/>
                <a:ea typeface="Arial"/>
                <a:cs typeface="Arial"/>
                <a:sym typeface="Arial"/>
              </a:rPr>
              <a:t>y. </a:t>
            </a:r>
            <a:endParaRPr/>
          </a:p>
        </p:txBody>
      </p:sp>
      <p:cxnSp>
        <p:nvCxnSpPr>
          <p:cNvPr id="689" name="Google Shape;689;p30"/>
          <p:cNvCxnSpPr/>
          <p:nvPr/>
        </p:nvCxnSpPr>
        <p:spPr>
          <a:xfrm>
            <a:off x="539552" y="2852936"/>
            <a:ext cx="7848872" cy="0"/>
          </a:xfrm>
          <a:prstGeom prst="straightConnector1">
            <a:avLst/>
          </a:prstGeom>
          <a:solidFill>
            <a:schemeClr val="accent1"/>
          </a:solidFill>
          <a:ln cap="flat" cmpd="sng" w="19050">
            <a:solidFill>
              <a:schemeClr val="lt2"/>
            </a:solidFill>
            <a:prstDash val="dash"/>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1"/>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Summary</a:t>
            </a:r>
            <a:endParaRPr/>
          </a:p>
        </p:txBody>
      </p:sp>
      <p:sp>
        <p:nvSpPr>
          <p:cNvPr id="696" name="Google Shape;696;p31"/>
          <p:cNvSpPr txBox="1"/>
          <p:nvPr>
            <p:ph idx="1" type="body"/>
          </p:nvPr>
        </p:nvSpPr>
        <p:spPr>
          <a:xfrm>
            <a:off x="179512" y="2636912"/>
            <a:ext cx="8712968" cy="252013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2400"/>
              <a:buFont typeface="Noto Sans Symbols"/>
              <a:buChar char="❑"/>
            </a:pPr>
            <a:r>
              <a:rPr lang="en-US" sz="2400">
                <a:solidFill>
                  <a:schemeClr val="accent2"/>
                </a:solidFill>
              </a:rPr>
              <a:t>Outcomes-based planning holds potential for major  benefits</a:t>
            </a:r>
            <a:endParaRPr/>
          </a:p>
          <a:p>
            <a:pPr indent="-342900" lvl="0" marL="342900" rtl="0" algn="l">
              <a:spcBef>
                <a:spcPts val="2400"/>
              </a:spcBef>
              <a:spcAft>
                <a:spcPts val="0"/>
              </a:spcAft>
              <a:buClr>
                <a:schemeClr val="accent2"/>
              </a:buClr>
              <a:buSzPts val="2400"/>
              <a:buFont typeface="Noto Sans Symbols"/>
              <a:buChar char="❑"/>
            </a:pPr>
            <a:r>
              <a:rPr lang="en-US" sz="2400">
                <a:solidFill>
                  <a:schemeClr val="accent2"/>
                </a:solidFill>
              </a:rPr>
              <a:t>Unique opportunity for “behaviour change”</a:t>
            </a:r>
            <a:endParaRPr/>
          </a:p>
          <a:p>
            <a:pPr indent="-342900" lvl="0" marL="342900" rtl="0" algn="l">
              <a:spcBef>
                <a:spcPts val="2400"/>
              </a:spcBef>
              <a:spcAft>
                <a:spcPts val="0"/>
              </a:spcAft>
              <a:buClr>
                <a:schemeClr val="accent2"/>
              </a:buClr>
              <a:buSzPts val="2400"/>
              <a:buFont typeface="Noto Sans Symbols"/>
              <a:buChar char="❑"/>
            </a:pPr>
            <a:r>
              <a:rPr lang="en-US" sz="2400">
                <a:solidFill>
                  <a:schemeClr val="accent2"/>
                </a:solidFill>
              </a:rPr>
              <a:t>New investment leveraged on existing services</a:t>
            </a:r>
            <a:endParaRPr/>
          </a:p>
          <a:p>
            <a:pPr indent="-342900" lvl="1" marL="342900" rtl="0" algn="l">
              <a:spcBef>
                <a:spcPts val="2400"/>
              </a:spcBef>
              <a:spcAft>
                <a:spcPts val="0"/>
              </a:spcAft>
              <a:buClr>
                <a:schemeClr val="accent2"/>
              </a:buClr>
              <a:buSzPts val="2400"/>
              <a:buFont typeface="Noto Sans Symbols"/>
              <a:buChar char="❑"/>
            </a:pPr>
            <a:r>
              <a:rPr lang="en-US">
                <a:solidFill>
                  <a:schemeClr val="accent2"/>
                </a:solidFill>
              </a:rPr>
              <a:t>Integrated Dementia Care but… Not Another Silo</a:t>
            </a:r>
            <a:endParaRPr/>
          </a:p>
          <a:p>
            <a:pPr indent="-190500" lvl="0" marL="342900" rtl="0" algn="l">
              <a:spcBef>
                <a:spcPts val="2400"/>
              </a:spcBef>
              <a:spcAft>
                <a:spcPts val="0"/>
              </a:spcAft>
              <a:buClr>
                <a:schemeClr val="dk1"/>
              </a:buClr>
              <a:buSzPts val="2400"/>
              <a:buFont typeface="Noto Sans Symbols"/>
              <a:buNone/>
            </a:pPr>
            <a:r>
              <a:t/>
            </a:r>
            <a:endParaRPr sz="2400">
              <a:solidFill>
                <a:schemeClr val="accent2"/>
              </a:solidFill>
            </a:endParaRPr>
          </a:p>
          <a:p>
            <a:pPr indent="0" lvl="0" marL="0" rtl="0" algn="l">
              <a:spcBef>
                <a:spcPts val="2400"/>
              </a:spcBef>
              <a:spcAft>
                <a:spcPts val="0"/>
              </a:spcAft>
              <a:buClr>
                <a:schemeClr val="dk1"/>
              </a:buClr>
              <a:buSzPts val="2400"/>
              <a:buFont typeface="Arial"/>
              <a:buNone/>
            </a:pPr>
            <a:r>
              <a:t/>
            </a:r>
            <a:endParaRPr sz="240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2"/>
          <p:cNvSpPr txBox="1"/>
          <p:nvPr/>
        </p:nvSpPr>
        <p:spPr>
          <a:xfrm>
            <a:off x="2143108" y="3252786"/>
            <a:ext cx="378621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accent2"/>
                </a:solidFill>
                <a:latin typeface="Arial"/>
                <a:ea typeface="Arial"/>
                <a:cs typeface="Arial"/>
                <a:sym typeface="Arial"/>
              </a:rPr>
              <a:t>Questions</a:t>
            </a:r>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3"/>
          <p:cNvSpPr txBox="1"/>
          <p:nvPr/>
        </p:nvSpPr>
        <p:spPr>
          <a:xfrm>
            <a:off x="2214546" y="3254518"/>
            <a:ext cx="407196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F3F3F"/>
                </a:solidFill>
                <a:latin typeface="Arial"/>
                <a:ea typeface="Arial"/>
                <a:cs typeface="Arial"/>
                <a:sym typeface="Arial"/>
              </a:rPr>
              <a:t>Linking People with Purpose </a:t>
            </a:r>
            <a:endParaRPr/>
          </a:p>
          <a:p>
            <a:pPr indent="0" lvl="0" marL="0" marR="0" rtl="0" algn="l">
              <a:spcBef>
                <a:spcPts val="0"/>
              </a:spcBef>
              <a:spcAft>
                <a:spcPts val="0"/>
              </a:spcAft>
              <a:buNone/>
            </a:pPr>
            <a:r>
              <a:rPr lang="en-US" sz="2000">
                <a:solidFill>
                  <a:srgbClr val="3F3F3F"/>
                </a:solidFill>
                <a:latin typeface="Arial"/>
                <a:ea typeface="Arial"/>
                <a:cs typeface="Arial"/>
                <a:sym typeface="Arial"/>
              </a:rPr>
              <a:t>to Make a </a:t>
            </a:r>
            <a:r>
              <a:rPr lang="en-US" sz="2000">
                <a:solidFill>
                  <a:schemeClr val="accent1"/>
                </a:solidFill>
                <a:latin typeface="Arial"/>
                <a:ea typeface="Arial"/>
                <a:cs typeface="Arial"/>
                <a:sym typeface="Arial"/>
              </a:rPr>
              <a:t>Difference </a:t>
            </a:r>
            <a:endParaRPr/>
          </a:p>
        </p:txBody>
      </p:sp>
      <p:sp>
        <p:nvSpPr>
          <p:cNvPr id="709" name="Google Shape;709;p33"/>
          <p:cNvSpPr txBox="1"/>
          <p:nvPr/>
        </p:nvSpPr>
        <p:spPr>
          <a:xfrm>
            <a:off x="2214547" y="4214818"/>
            <a:ext cx="35004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Arial"/>
                <a:ea typeface="Arial"/>
                <a:cs typeface="Arial"/>
                <a:sym typeface="Arial"/>
              </a:rPr>
              <a:t>cal@martellconsulting.org</a:t>
            </a:r>
            <a:endParaRPr sz="4000">
              <a:solidFill>
                <a:srgbClr val="3F3F3F"/>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Rationale</a:t>
            </a:r>
            <a:endParaRPr/>
          </a:p>
        </p:txBody>
      </p:sp>
      <p:sp>
        <p:nvSpPr>
          <p:cNvPr id="131" name="Google Shape;131;p4"/>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32" name="Google Shape;132;p4"/>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133" name="Google Shape;133;p4"/>
          <p:cNvCxnSpPr/>
          <p:nvPr/>
        </p:nvCxnSpPr>
        <p:spPr>
          <a:xfrm flipH="1" rot="5400000">
            <a:off x="777636" y="3610146"/>
            <a:ext cx="301752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134" name="Google Shape;134;p4"/>
          <p:cNvCxnSpPr/>
          <p:nvPr/>
        </p:nvCxnSpPr>
        <p:spPr>
          <a:xfrm flipH="1" rot="5400000">
            <a:off x="3063240" y="3610146"/>
            <a:ext cx="3017520" cy="1588"/>
          </a:xfrm>
          <a:prstGeom prst="straightConnector1">
            <a:avLst/>
          </a:prstGeom>
          <a:solidFill>
            <a:schemeClr val="accent1"/>
          </a:solidFill>
          <a:ln cap="flat" cmpd="sng" w="15875">
            <a:solidFill>
              <a:schemeClr val="lt1"/>
            </a:solidFill>
            <a:prstDash val="dot"/>
            <a:round/>
            <a:headEnd len="sm" w="sm" type="none"/>
            <a:tailEnd len="sm" w="sm" type="none"/>
          </a:ln>
        </p:spPr>
      </p:cxnSp>
      <p:cxnSp>
        <p:nvCxnSpPr>
          <p:cNvPr id="135" name="Google Shape;135;p4"/>
          <p:cNvCxnSpPr/>
          <p:nvPr/>
        </p:nvCxnSpPr>
        <p:spPr>
          <a:xfrm flipH="1" rot="5400000">
            <a:off x="5348844" y="3610146"/>
            <a:ext cx="3017520" cy="1588"/>
          </a:xfrm>
          <a:prstGeom prst="straightConnector1">
            <a:avLst/>
          </a:prstGeom>
          <a:solidFill>
            <a:schemeClr val="accent1"/>
          </a:solidFill>
          <a:ln cap="flat" cmpd="sng" w="15875">
            <a:solidFill>
              <a:schemeClr val="lt1"/>
            </a:solidFill>
            <a:prstDash val="dot"/>
            <a:round/>
            <a:headEnd len="sm" w="sm" type="none"/>
            <a:tailEnd len="sm" w="sm" type="none"/>
          </a:ln>
        </p:spPr>
      </p:cxnSp>
      <p:sp>
        <p:nvSpPr>
          <p:cNvPr id="136" name="Google Shape;136;p4"/>
          <p:cNvSpPr txBox="1"/>
          <p:nvPr/>
        </p:nvSpPr>
        <p:spPr>
          <a:xfrm>
            <a:off x="250825" y="3686175"/>
            <a:ext cx="1820863" cy="1169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2"/>
                </a:solidFill>
                <a:latin typeface="Arial"/>
                <a:ea typeface="Arial"/>
                <a:cs typeface="Arial"/>
                <a:sym typeface="Arial"/>
              </a:rPr>
              <a:t>18,400</a:t>
            </a:r>
            <a:r>
              <a:rPr b="1" lang="en-US" sz="1400">
                <a:solidFill>
                  <a:srgbClr val="595959"/>
                </a:solidFill>
                <a:latin typeface="Arial"/>
                <a:ea typeface="Arial"/>
                <a:cs typeface="Arial"/>
                <a:sym typeface="Arial"/>
              </a:rPr>
              <a:t> </a:t>
            </a:r>
            <a:r>
              <a:rPr lang="en-US" sz="1400">
                <a:solidFill>
                  <a:srgbClr val="595959"/>
                </a:solidFill>
                <a:latin typeface="Arial"/>
                <a:ea typeface="Arial"/>
                <a:cs typeface="Arial"/>
                <a:sym typeface="Arial"/>
              </a:rPr>
              <a:t>people </a:t>
            </a:r>
            <a:br>
              <a:rPr lang="en-US" sz="1400">
                <a:solidFill>
                  <a:srgbClr val="595959"/>
                </a:solidFill>
                <a:latin typeface="Arial"/>
                <a:ea typeface="Arial"/>
                <a:cs typeface="Arial"/>
                <a:sym typeface="Arial"/>
              </a:rPr>
            </a:br>
            <a:r>
              <a:rPr lang="en-US" sz="1400">
                <a:solidFill>
                  <a:srgbClr val="595959"/>
                </a:solidFill>
                <a:latin typeface="Arial"/>
                <a:ea typeface="Arial"/>
                <a:cs typeface="Arial"/>
                <a:sym typeface="Arial"/>
              </a:rPr>
              <a:t>with Alzheimer’s </a:t>
            </a:r>
            <a:br>
              <a:rPr lang="en-US" sz="1400">
                <a:solidFill>
                  <a:srgbClr val="595959"/>
                </a:solidFill>
                <a:latin typeface="Arial"/>
                <a:ea typeface="Arial"/>
                <a:cs typeface="Arial"/>
                <a:sym typeface="Arial"/>
              </a:rPr>
            </a:br>
            <a:r>
              <a:rPr lang="en-US" sz="1400">
                <a:solidFill>
                  <a:srgbClr val="595959"/>
                </a:solidFill>
                <a:latin typeface="Arial"/>
                <a:ea typeface="Arial"/>
                <a:cs typeface="Arial"/>
                <a:sym typeface="Arial"/>
              </a:rPr>
              <a:t>or related disorders in Champlain region.</a:t>
            </a:r>
            <a:endParaRPr/>
          </a:p>
          <a:p>
            <a:pPr indent="0" lvl="0" marL="0" marR="0" rtl="0" algn="ctr">
              <a:spcBef>
                <a:spcPts val="0"/>
              </a:spcBef>
              <a:spcAft>
                <a:spcPts val="0"/>
              </a:spcAft>
              <a:buNone/>
            </a:pPr>
            <a:r>
              <a:t/>
            </a:r>
            <a:endParaRPr sz="1400">
              <a:solidFill>
                <a:srgbClr val="595959"/>
              </a:solidFill>
              <a:latin typeface="Arial"/>
              <a:ea typeface="Arial"/>
              <a:cs typeface="Arial"/>
              <a:sym typeface="Arial"/>
            </a:endParaRPr>
          </a:p>
        </p:txBody>
      </p:sp>
      <p:sp>
        <p:nvSpPr>
          <p:cNvPr id="137" name="Google Shape;137;p4"/>
          <p:cNvSpPr txBox="1"/>
          <p:nvPr/>
        </p:nvSpPr>
        <p:spPr>
          <a:xfrm>
            <a:off x="2536825" y="3686175"/>
            <a:ext cx="1785938" cy="739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595959"/>
                </a:solidFill>
                <a:latin typeface="Arial"/>
                <a:ea typeface="Arial"/>
                <a:cs typeface="Arial"/>
                <a:sym typeface="Arial"/>
              </a:rPr>
              <a:t>There are at least </a:t>
            </a:r>
            <a:r>
              <a:rPr b="1" lang="en-US" sz="1400">
                <a:solidFill>
                  <a:srgbClr val="52872F"/>
                </a:solidFill>
                <a:latin typeface="Arial"/>
                <a:ea typeface="Arial"/>
                <a:cs typeface="Arial"/>
                <a:sym typeface="Arial"/>
              </a:rPr>
              <a:t>3,100</a:t>
            </a:r>
            <a:r>
              <a:rPr lang="en-US" sz="1400">
                <a:solidFill>
                  <a:srgbClr val="595959"/>
                </a:solidFill>
                <a:latin typeface="Arial"/>
                <a:ea typeface="Arial"/>
                <a:cs typeface="Arial"/>
                <a:sym typeface="Arial"/>
              </a:rPr>
              <a:t> new cases each year.</a:t>
            </a:r>
            <a:endParaRPr/>
          </a:p>
        </p:txBody>
      </p:sp>
      <p:sp>
        <p:nvSpPr>
          <p:cNvPr id="138" name="Google Shape;138;p4"/>
          <p:cNvSpPr txBox="1"/>
          <p:nvPr/>
        </p:nvSpPr>
        <p:spPr>
          <a:xfrm>
            <a:off x="4643438" y="3686175"/>
            <a:ext cx="2143125" cy="954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accent6"/>
                </a:solidFill>
                <a:latin typeface="Arial"/>
                <a:ea typeface="Arial"/>
                <a:cs typeface="Arial"/>
                <a:sym typeface="Arial"/>
              </a:rPr>
              <a:t>64% </a:t>
            </a:r>
            <a:r>
              <a:rPr lang="en-US" sz="1400">
                <a:solidFill>
                  <a:srgbClr val="595959"/>
                </a:solidFill>
                <a:latin typeface="Arial"/>
                <a:ea typeface="Arial"/>
                <a:cs typeface="Arial"/>
                <a:sym typeface="Arial"/>
              </a:rPr>
              <a:t>of persons </a:t>
            </a:r>
            <a:br>
              <a:rPr lang="en-US" sz="1400">
                <a:solidFill>
                  <a:srgbClr val="595959"/>
                </a:solidFill>
                <a:latin typeface="Arial"/>
                <a:ea typeface="Arial"/>
                <a:cs typeface="Arial"/>
                <a:sym typeface="Arial"/>
              </a:rPr>
            </a:br>
            <a:r>
              <a:rPr lang="en-US" sz="1400">
                <a:solidFill>
                  <a:srgbClr val="595959"/>
                </a:solidFill>
                <a:latin typeface="Arial"/>
                <a:ea typeface="Arial"/>
                <a:cs typeface="Arial"/>
                <a:sym typeface="Arial"/>
              </a:rPr>
              <a:t>with dementia are not  formally assessed and diagnosed early enough.</a:t>
            </a:r>
            <a:endParaRPr/>
          </a:p>
        </p:txBody>
      </p:sp>
      <p:sp>
        <p:nvSpPr>
          <p:cNvPr id="139" name="Google Shape;139;p4"/>
          <p:cNvSpPr txBox="1"/>
          <p:nvPr/>
        </p:nvSpPr>
        <p:spPr>
          <a:xfrm>
            <a:off x="7107238" y="3686175"/>
            <a:ext cx="1785937" cy="9540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595959"/>
                </a:solidFill>
                <a:latin typeface="Arial"/>
                <a:ea typeface="Arial"/>
                <a:cs typeface="Arial"/>
                <a:sym typeface="Arial"/>
              </a:rPr>
              <a:t>More than </a:t>
            </a:r>
            <a:r>
              <a:rPr b="1" lang="en-US" sz="1400">
                <a:solidFill>
                  <a:srgbClr val="F59413"/>
                </a:solidFill>
                <a:latin typeface="Arial"/>
                <a:ea typeface="Arial"/>
                <a:cs typeface="Arial"/>
                <a:sym typeface="Arial"/>
              </a:rPr>
              <a:t>60%</a:t>
            </a:r>
            <a:r>
              <a:rPr b="1" lang="en-US" sz="1400">
                <a:solidFill>
                  <a:srgbClr val="595959"/>
                </a:solidFill>
                <a:latin typeface="Arial"/>
                <a:ea typeface="Arial"/>
                <a:cs typeface="Arial"/>
                <a:sym typeface="Arial"/>
              </a:rPr>
              <a:t> </a:t>
            </a:r>
            <a:r>
              <a:rPr lang="en-US" sz="1400">
                <a:solidFill>
                  <a:srgbClr val="595959"/>
                </a:solidFill>
                <a:latin typeface="Arial"/>
                <a:ea typeface="Arial"/>
                <a:cs typeface="Arial"/>
                <a:sym typeface="Arial"/>
              </a:rPr>
              <a:t>of cases involve three or more chronic conditions.</a:t>
            </a:r>
            <a:endParaRPr/>
          </a:p>
        </p:txBody>
      </p:sp>
      <p:sp>
        <p:nvSpPr>
          <p:cNvPr id="140" name="Google Shape;140;p4"/>
          <p:cNvSpPr txBox="1"/>
          <p:nvPr/>
        </p:nvSpPr>
        <p:spPr>
          <a:xfrm>
            <a:off x="1366838" y="5421313"/>
            <a:ext cx="6396037"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595959"/>
                </a:solidFill>
                <a:latin typeface="Arial"/>
                <a:ea typeface="Arial"/>
                <a:cs typeface="Arial"/>
                <a:sym typeface="Arial"/>
              </a:rPr>
              <a:t>The combination of </a:t>
            </a:r>
            <a:r>
              <a:rPr i="1" lang="en-US" sz="1600">
                <a:solidFill>
                  <a:schemeClr val="accent2"/>
                </a:solidFill>
                <a:latin typeface="Arial"/>
                <a:ea typeface="Arial"/>
                <a:cs typeface="Arial"/>
                <a:sym typeface="Arial"/>
              </a:rPr>
              <a:t>complexity</a:t>
            </a:r>
            <a:r>
              <a:rPr lang="en-US" sz="1600">
                <a:solidFill>
                  <a:srgbClr val="3F3F3F"/>
                </a:solidFill>
                <a:latin typeface="Arial"/>
                <a:ea typeface="Arial"/>
                <a:cs typeface="Arial"/>
                <a:sym typeface="Arial"/>
              </a:rPr>
              <a:t> </a:t>
            </a:r>
            <a:r>
              <a:rPr lang="en-US" sz="1600">
                <a:solidFill>
                  <a:srgbClr val="595959"/>
                </a:solidFill>
                <a:latin typeface="Arial"/>
                <a:ea typeface="Arial"/>
                <a:cs typeface="Arial"/>
                <a:sym typeface="Arial"/>
              </a:rPr>
              <a:t>and</a:t>
            </a:r>
            <a:r>
              <a:rPr i="1" lang="en-US" sz="1600">
                <a:solidFill>
                  <a:schemeClr val="accent1"/>
                </a:solidFill>
                <a:latin typeface="Arial"/>
                <a:ea typeface="Arial"/>
                <a:cs typeface="Arial"/>
                <a:sym typeface="Arial"/>
              </a:rPr>
              <a:t> </a:t>
            </a:r>
            <a:r>
              <a:rPr i="1" lang="en-US" sz="1600">
                <a:solidFill>
                  <a:schemeClr val="accent2"/>
                </a:solidFill>
                <a:latin typeface="Arial"/>
                <a:ea typeface="Arial"/>
                <a:cs typeface="Arial"/>
                <a:sym typeface="Arial"/>
              </a:rPr>
              <a:t>co-morbidities</a:t>
            </a:r>
            <a:r>
              <a:rPr lang="en-US" sz="1600">
                <a:solidFill>
                  <a:srgbClr val="3F3F3F"/>
                </a:solidFill>
                <a:latin typeface="Arial"/>
                <a:ea typeface="Arial"/>
                <a:cs typeface="Arial"/>
                <a:sym typeface="Arial"/>
              </a:rPr>
              <a:t> </a:t>
            </a:r>
            <a:r>
              <a:rPr lang="en-US" sz="1600">
                <a:solidFill>
                  <a:srgbClr val="595959"/>
                </a:solidFill>
                <a:latin typeface="Arial"/>
                <a:ea typeface="Arial"/>
                <a:cs typeface="Arial"/>
                <a:sym typeface="Arial"/>
              </a:rPr>
              <a:t>leads to many interactions with the health system over a period of time.</a:t>
            </a:r>
            <a:endParaRPr/>
          </a:p>
        </p:txBody>
      </p:sp>
      <p:grpSp>
        <p:nvGrpSpPr>
          <p:cNvPr id="141" name="Google Shape;141;p4"/>
          <p:cNvGrpSpPr/>
          <p:nvPr/>
        </p:nvGrpSpPr>
        <p:grpSpPr>
          <a:xfrm>
            <a:off x="357188" y="2166938"/>
            <a:ext cx="1571625" cy="1285875"/>
            <a:chOff x="357777" y="2214554"/>
            <a:chExt cx="1571636" cy="1285884"/>
          </a:xfrm>
        </p:grpSpPr>
        <p:sp>
          <p:nvSpPr>
            <p:cNvPr id="142" name="Google Shape;142;p4"/>
            <p:cNvSpPr/>
            <p:nvPr/>
          </p:nvSpPr>
          <p:spPr>
            <a:xfrm>
              <a:off x="500653" y="2214554"/>
              <a:ext cx="1285884" cy="1285884"/>
            </a:xfrm>
            <a:prstGeom prst="ellipse">
              <a:avLst/>
            </a:prstGeom>
            <a:solidFill>
              <a:schemeClr val="accent2"/>
            </a:solidFill>
            <a:ln cap="flat" cmpd="sng" w="635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 name="Google Shape;143;p4"/>
            <p:cNvSpPr txBox="1"/>
            <p:nvPr/>
          </p:nvSpPr>
          <p:spPr>
            <a:xfrm>
              <a:off x="357777" y="2595886"/>
              <a:ext cx="157163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18,400</a:t>
              </a:r>
              <a:endParaRPr/>
            </a:p>
          </p:txBody>
        </p:sp>
      </p:grpSp>
      <p:grpSp>
        <p:nvGrpSpPr>
          <p:cNvPr id="144" name="Google Shape;144;p4"/>
          <p:cNvGrpSpPr/>
          <p:nvPr/>
        </p:nvGrpSpPr>
        <p:grpSpPr>
          <a:xfrm>
            <a:off x="2643188" y="2166938"/>
            <a:ext cx="1571625" cy="1285875"/>
            <a:chOff x="357777" y="2214554"/>
            <a:chExt cx="1571636" cy="1285884"/>
          </a:xfrm>
        </p:grpSpPr>
        <p:sp>
          <p:nvSpPr>
            <p:cNvPr id="145" name="Google Shape;145;p4"/>
            <p:cNvSpPr/>
            <p:nvPr/>
          </p:nvSpPr>
          <p:spPr>
            <a:xfrm>
              <a:off x="500653" y="2214554"/>
              <a:ext cx="1285884" cy="1285884"/>
            </a:xfrm>
            <a:prstGeom prst="ellipse">
              <a:avLst/>
            </a:prstGeom>
            <a:solidFill>
              <a:schemeClr val="accent1"/>
            </a:solidFill>
            <a:ln cap="flat" cmpd="sng" w="635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 name="Google Shape;146;p4"/>
            <p:cNvSpPr txBox="1"/>
            <p:nvPr/>
          </p:nvSpPr>
          <p:spPr>
            <a:xfrm>
              <a:off x="357777" y="2595886"/>
              <a:ext cx="157163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3,100</a:t>
              </a:r>
              <a:endParaRPr/>
            </a:p>
          </p:txBody>
        </p:sp>
      </p:grpSp>
      <p:grpSp>
        <p:nvGrpSpPr>
          <p:cNvPr id="147" name="Google Shape;147;p4"/>
          <p:cNvGrpSpPr/>
          <p:nvPr/>
        </p:nvGrpSpPr>
        <p:grpSpPr>
          <a:xfrm>
            <a:off x="4929188" y="2166938"/>
            <a:ext cx="1571625" cy="1285875"/>
            <a:chOff x="357777" y="2214554"/>
            <a:chExt cx="1571636" cy="1285884"/>
          </a:xfrm>
        </p:grpSpPr>
        <p:sp>
          <p:nvSpPr>
            <p:cNvPr id="148" name="Google Shape;148;p4"/>
            <p:cNvSpPr/>
            <p:nvPr/>
          </p:nvSpPr>
          <p:spPr>
            <a:xfrm>
              <a:off x="500653" y="2214554"/>
              <a:ext cx="1285884" cy="1285884"/>
            </a:xfrm>
            <a:prstGeom prst="ellipse">
              <a:avLst/>
            </a:prstGeom>
            <a:solidFill>
              <a:schemeClr val="accent6"/>
            </a:solidFill>
            <a:ln cap="flat" cmpd="sng" w="635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49" name="Google Shape;149;p4"/>
            <p:cNvSpPr txBox="1"/>
            <p:nvPr/>
          </p:nvSpPr>
          <p:spPr>
            <a:xfrm>
              <a:off x="357777" y="2595886"/>
              <a:ext cx="157163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64%</a:t>
              </a:r>
              <a:endParaRPr/>
            </a:p>
          </p:txBody>
        </p:sp>
      </p:grpSp>
      <p:grpSp>
        <p:nvGrpSpPr>
          <p:cNvPr id="150" name="Google Shape;150;p4"/>
          <p:cNvGrpSpPr/>
          <p:nvPr/>
        </p:nvGrpSpPr>
        <p:grpSpPr>
          <a:xfrm>
            <a:off x="7215188" y="2166938"/>
            <a:ext cx="1571625" cy="1285875"/>
            <a:chOff x="357777" y="2214554"/>
            <a:chExt cx="1571636" cy="1285884"/>
          </a:xfrm>
        </p:grpSpPr>
        <p:sp>
          <p:nvSpPr>
            <p:cNvPr id="151" name="Google Shape;151;p4"/>
            <p:cNvSpPr/>
            <p:nvPr/>
          </p:nvSpPr>
          <p:spPr>
            <a:xfrm>
              <a:off x="500653" y="2214554"/>
              <a:ext cx="1285884" cy="1285884"/>
            </a:xfrm>
            <a:prstGeom prst="ellipse">
              <a:avLst/>
            </a:prstGeom>
            <a:solidFill>
              <a:srgbClr val="F59413"/>
            </a:solidFill>
            <a:ln cap="flat" cmpd="sng" w="635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 name="Google Shape;152;p4"/>
            <p:cNvSpPr txBox="1"/>
            <p:nvPr/>
          </p:nvSpPr>
          <p:spPr>
            <a:xfrm>
              <a:off x="357777" y="2595886"/>
              <a:ext cx="157163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60%</a:t>
              </a:r>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4572000" y="2719388"/>
            <a:ext cx="1704975" cy="1631950"/>
          </a:xfrm>
          <a:custGeom>
            <a:rect b="b" l="l" r="r" t="t"/>
            <a:pathLst>
              <a:path extrusionOk="0" h="1568450" w="1685925">
                <a:moveTo>
                  <a:pt x="0" y="0"/>
                </a:moveTo>
                <a:cubicBezTo>
                  <a:pt x="74612" y="453231"/>
                  <a:pt x="149225" y="906463"/>
                  <a:pt x="276225" y="1162050"/>
                </a:cubicBezTo>
                <a:cubicBezTo>
                  <a:pt x="403225" y="1417637"/>
                  <a:pt x="585788" y="1498600"/>
                  <a:pt x="762000" y="1533525"/>
                </a:cubicBezTo>
                <a:cubicBezTo>
                  <a:pt x="938213" y="1568450"/>
                  <a:pt x="1198563" y="1511300"/>
                  <a:pt x="1333500" y="1371600"/>
                </a:cubicBezTo>
                <a:cubicBezTo>
                  <a:pt x="1468437" y="1231900"/>
                  <a:pt x="1512888" y="917575"/>
                  <a:pt x="1571625" y="695325"/>
                </a:cubicBezTo>
                <a:cubicBezTo>
                  <a:pt x="1630362" y="473075"/>
                  <a:pt x="1658143" y="255587"/>
                  <a:pt x="1685925" y="38100"/>
                </a:cubicBezTo>
              </a:path>
            </a:pathLst>
          </a:custGeom>
          <a:noFill/>
          <a:ln cap="flat" cmpd="sng" w="19050">
            <a:solidFill>
              <a:schemeClr val="accent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59" name="Google Shape;159;p5"/>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Preliminary Profile of Persons with Dementia: Champlain 2012</a:t>
            </a:r>
            <a:endParaRPr/>
          </a:p>
        </p:txBody>
      </p:sp>
      <p:grpSp>
        <p:nvGrpSpPr>
          <p:cNvPr id="160" name="Google Shape;160;p5"/>
          <p:cNvGrpSpPr/>
          <p:nvPr/>
        </p:nvGrpSpPr>
        <p:grpSpPr>
          <a:xfrm rot="5400000">
            <a:off x="2095501" y="-500063"/>
            <a:ext cx="4697412" cy="8888413"/>
            <a:chOff x="1420" y="-405"/>
            <a:chExt cx="4818" cy="7327"/>
          </a:xfrm>
        </p:grpSpPr>
        <p:sp>
          <p:nvSpPr>
            <p:cNvPr id="161" name="Google Shape;161;p5"/>
            <p:cNvSpPr/>
            <p:nvPr/>
          </p:nvSpPr>
          <p:spPr>
            <a:xfrm>
              <a:off x="1845" y="-405"/>
              <a:ext cx="3627" cy="67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62" name="Google Shape;162;p5"/>
            <p:cNvSpPr/>
            <p:nvPr/>
          </p:nvSpPr>
          <p:spPr>
            <a:xfrm flipH="1">
              <a:off x="3764" y="-401"/>
              <a:ext cx="2474" cy="7322"/>
            </a:xfrm>
            <a:custGeom>
              <a:rect b="b" l="l" r="r" t="t"/>
              <a:pathLst>
                <a:path extrusionOk="0" h="4202" w="1564">
                  <a:moveTo>
                    <a:pt x="1564" y="4116"/>
                  </a:moveTo>
                  <a:cubicBezTo>
                    <a:pt x="1141" y="3941"/>
                    <a:pt x="148" y="3488"/>
                    <a:pt x="145" y="3107"/>
                  </a:cubicBezTo>
                  <a:cubicBezTo>
                    <a:pt x="140" y="2286"/>
                    <a:pt x="145" y="96"/>
                    <a:pt x="145" y="96"/>
                  </a:cubicBezTo>
                  <a:cubicBezTo>
                    <a:pt x="145" y="94"/>
                    <a:pt x="147" y="92"/>
                    <a:pt x="149" y="92"/>
                  </a:cubicBezTo>
                  <a:cubicBezTo>
                    <a:pt x="179" y="92"/>
                    <a:pt x="179" y="92"/>
                    <a:pt x="179" y="92"/>
                  </a:cubicBezTo>
                  <a:cubicBezTo>
                    <a:pt x="182" y="92"/>
                    <a:pt x="183" y="89"/>
                    <a:pt x="181" y="86"/>
                  </a:cubicBezTo>
                  <a:cubicBezTo>
                    <a:pt x="98" y="3"/>
                    <a:pt x="98" y="3"/>
                    <a:pt x="98" y="3"/>
                  </a:cubicBezTo>
                  <a:cubicBezTo>
                    <a:pt x="94" y="0"/>
                    <a:pt x="89" y="0"/>
                    <a:pt x="86" y="3"/>
                  </a:cubicBezTo>
                  <a:cubicBezTo>
                    <a:pt x="2" y="86"/>
                    <a:pt x="2" y="86"/>
                    <a:pt x="2" y="86"/>
                  </a:cubicBezTo>
                  <a:cubicBezTo>
                    <a:pt x="0" y="89"/>
                    <a:pt x="2" y="92"/>
                    <a:pt x="5" y="92"/>
                  </a:cubicBezTo>
                  <a:cubicBezTo>
                    <a:pt x="34" y="92"/>
                    <a:pt x="34" y="92"/>
                    <a:pt x="34" y="92"/>
                  </a:cubicBezTo>
                  <a:cubicBezTo>
                    <a:pt x="37" y="92"/>
                    <a:pt x="38" y="94"/>
                    <a:pt x="38" y="96"/>
                  </a:cubicBezTo>
                  <a:cubicBezTo>
                    <a:pt x="38" y="96"/>
                    <a:pt x="28" y="2358"/>
                    <a:pt x="38" y="3107"/>
                  </a:cubicBezTo>
                  <a:cubicBezTo>
                    <a:pt x="43" y="3409"/>
                    <a:pt x="704" y="4202"/>
                    <a:pt x="704" y="4202"/>
                  </a:cubicBezTo>
                  <a:cubicBezTo>
                    <a:pt x="732" y="4202"/>
                    <a:pt x="1239" y="4198"/>
                    <a:pt x="1564" y="4198"/>
                  </a:cubicBezTo>
                  <a:lnTo>
                    <a:pt x="1564" y="411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63" name="Google Shape;163;p5"/>
            <p:cNvSpPr/>
            <p:nvPr/>
          </p:nvSpPr>
          <p:spPr>
            <a:xfrm>
              <a:off x="1420" y="-400"/>
              <a:ext cx="2474" cy="7322"/>
            </a:xfrm>
            <a:custGeom>
              <a:rect b="b" l="l" r="r" t="t"/>
              <a:pathLst>
                <a:path extrusionOk="0" h="4202" w="1564">
                  <a:moveTo>
                    <a:pt x="1564" y="4116"/>
                  </a:moveTo>
                  <a:cubicBezTo>
                    <a:pt x="1141" y="3941"/>
                    <a:pt x="148" y="3488"/>
                    <a:pt x="145" y="3107"/>
                  </a:cubicBezTo>
                  <a:cubicBezTo>
                    <a:pt x="140" y="2286"/>
                    <a:pt x="145" y="96"/>
                    <a:pt x="145" y="96"/>
                  </a:cubicBezTo>
                  <a:cubicBezTo>
                    <a:pt x="145" y="94"/>
                    <a:pt x="147" y="92"/>
                    <a:pt x="149" y="92"/>
                  </a:cubicBezTo>
                  <a:cubicBezTo>
                    <a:pt x="179" y="92"/>
                    <a:pt x="179" y="92"/>
                    <a:pt x="179" y="92"/>
                  </a:cubicBezTo>
                  <a:cubicBezTo>
                    <a:pt x="182" y="92"/>
                    <a:pt x="183" y="89"/>
                    <a:pt x="181" y="86"/>
                  </a:cubicBezTo>
                  <a:cubicBezTo>
                    <a:pt x="98" y="3"/>
                    <a:pt x="98" y="3"/>
                    <a:pt x="98" y="3"/>
                  </a:cubicBezTo>
                  <a:cubicBezTo>
                    <a:pt x="94" y="0"/>
                    <a:pt x="89" y="0"/>
                    <a:pt x="86" y="3"/>
                  </a:cubicBezTo>
                  <a:cubicBezTo>
                    <a:pt x="2" y="86"/>
                    <a:pt x="2" y="86"/>
                    <a:pt x="2" y="86"/>
                  </a:cubicBezTo>
                  <a:cubicBezTo>
                    <a:pt x="0" y="89"/>
                    <a:pt x="2" y="92"/>
                    <a:pt x="5" y="92"/>
                  </a:cubicBezTo>
                  <a:cubicBezTo>
                    <a:pt x="34" y="92"/>
                    <a:pt x="34" y="92"/>
                    <a:pt x="34" y="92"/>
                  </a:cubicBezTo>
                  <a:cubicBezTo>
                    <a:pt x="37" y="92"/>
                    <a:pt x="38" y="94"/>
                    <a:pt x="38" y="96"/>
                  </a:cubicBezTo>
                  <a:cubicBezTo>
                    <a:pt x="38" y="96"/>
                    <a:pt x="28" y="2358"/>
                    <a:pt x="38" y="3107"/>
                  </a:cubicBezTo>
                  <a:cubicBezTo>
                    <a:pt x="43" y="3409"/>
                    <a:pt x="704" y="4202"/>
                    <a:pt x="704" y="4202"/>
                  </a:cubicBezTo>
                  <a:cubicBezTo>
                    <a:pt x="732" y="4202"/>
                    <a:pt x="1239" y="4198"/>
                    <a:pt x="1564" y="4198"/>
                  </a:cubicBezTo>
                  <a:lnTo>
                    <a:pt x="1564" y="41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grpSp>
        <p:nvGrpSpPr>
          <p:cNvPr id="164" name="Google Shape;164;p5"/>
          <p:cNvGrpSpPr/>
          <p:nvPr/>
        </p:nvGrpSpPr>
        <p:grpSpPr>
          <a:xfrm>
            <a:off x="357188" y="1766888"/>
            <a:ext cx="1071562" cy="876300"/>
            <a:chOff x="85694" y="1785926"/>
            <a:chExt cx="1571636" cy="1285884"/>
          </a:xfrm>
        </p:grpSpPr>
        <p:grpSp>
          <p:nvGrpSpPr>
            <p:cNvPr id="165" name="Google Shape;165;p5"/>
            <p:cNvGrpSpPr/>
            <p:nvPr/>
          </p:nvGrpSpPr>
          <p:grpSpPr>
            <a:xfrm>
              <a:off x="85694" y="1785926"/>
              <a:ext cx="1571636" cy="1285884"/>
              <a:chOff x="357777" y="2214554"/>
              <a:chExt cx="1571636" cy="1285884"/>
            </a:xfrm>
          </p:grpSpPr>
          <p:sp>
            <p:nvSpPr>
              <p:cNvPr id="166" name="Google Shape;166;p5"/>
              <p:cNvSpPr/>
              <p:nvPr/>
            </p:nvSpPr>
            <p:spPr>
              <a:xfrm>
                <a:off x="499806" y="2214554"/>
                <a:ext cx="1287579" cy="1285884"/>
              </a:xfrm>
              <a:prstGeom prst="ellipse">
                <a:avLst/>
              </a:prstGeom>
              <a:solidFill>
                <a:srgbClr val="E5E5E5"/>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67" name="Google Shape;167;p5"/>
              <p:cNvSpPr txBox="1"/>
              <p:nvPr/>
            </p:nvSpPr>
            <p:spPr>
              <a:xfrm>
                <a:off x="357777" y="2519357"/>
                <a:ext cx="1571636" cy="541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3,100</a:t>
                </a:r>
                <a:endParaRPr/>
              </a:p>
            </p:txBody>
          </p:sp>
        </p:grpSp>
        <p:sp>
          <p:nvSpPr>
            <p:cNvPr id="168" name="Google Shape;168;p5"/>
            <p:cNvSpPr txBox="1"/>
            <p:nvPr/>
          </p:nvSpPr>
          <p:spPr>
            <a:xfrm>
              <a:off x="478602" y="2500306"/>
              <a:ext cx="785818" cy="4062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200"/>
                <a:buFont typeface="Arial"/>
                <a:buNone/>
              </a:pPr>
              <a:r>
                <a:rPr b="1" lang="en-US" sz="1200">
                  <a:solidFill>
                    <a:schemeClr val="accent2"/>
                  </a:solidFill>
                  <a:latin typeface="Arial"/>
                  <a:ea typeface="Arial"/>
                  <a:cs typeface="Arial"/>
                  <a:sym typeface="Arial"/>
                </a:rPr>
                <a:t>New</a:t>
              </a:r>
              <a:endParaRPr/>
            </a:p>
          </p:txBody>
        </p:sp>
      </p:grpSp>
      <p:grpSp>
        <p:nvGrpSpPr>
          <p:cNvPr id="169" name="Google Shape;169;p5"/>
          <p:cNvGrpSpPr/>
          <p:nvPr/>
        </p:nvGrpSpPr>
        <p:grpSpPr>
          <a:xfrm>
            <a:off x="2000250" y="1244600"/>
            <a:ext cx="2857500" cy="5337175"/>
            <a:chOff x="2000232" y="1245143"/>
            <a:chExt cx="2857520" cy="5336655"/>
          </a:xfrm>
        </p:grpSpPr>
        <p:sp>
          <p:nvSpPr>
            <p:cNvPr id="170" name="Google Shape;170;p5"/>
            <p:cNvSpPr txBox="1"/>
            <p:nvPr/>
          </p:nvSpPr>
          <p:spPr>
            <a:xfrm>
              <a:off x="2000232" y="1245143"/>
              <a:ext cx="2857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1800"/>
                <a:buFont typeface="Arial"/>
                <a:buNone/>
              </a:pPr>
              <a:r>
                <a:rPr b="1" lang="en-US" sz="1800">
                  <a:solidFill>
                    <a:schemeClr val="accent2"/>
                  </a:solidFill>
                  <a:latin typeface="Arial"/>
                  <a:ea typeface="Arial"/>
                  <a:cs typeface="Arial"/>
                  <a:sym typeface="Arial"/>
                </a:rPr>
                <a:t>People With Dementia</a:t>
              </a:r>
              <a:endParaRPr/>
            </a:p>
          </p:txBody>
        </p:sp>
        <p:sp>
          <p:nvSpPr>
            <p:cNvPr id="171" name="Google Shape;171;p5"/>
            <p:cNvSpPr txBox="1"/>
            <p:nvPr/>
          </p:nvSpPr>
          <p:spPr>
            <a:xfrm>
              <a:off x="2000232" y="6212466"/>
              <a:ext cx="2857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1800"/>
                <a:buFont typeface="Arial"/>
                <a:buNone/>
              </a:pPr>
              <a:r>
                <a:rPr b="1" lang="en-US" sz="1800">
                  <a:solidFill>
                    <a:schemeClr val="accent1"/>
                  </a:solidFill>
                  <a:latin typeface="Arial"/>
                  <a:ea typeface="Arial"/>
                  <a:cs typeface="Arial"/>
                  <a:sym typeface="Arial"/>
                </a:rPr>
                <a:t>Caregivers</a:t>
              </a:r>
              <a:endParaRPr/>
            </a:p>
          </p:txBody>
        </p:sp>
      </p:grpSp>
      <p:sp>
        <p:nvSpPr>
          <p:cNvPr id="172" name="Google Shape;172;p5"/>
          <p:cNvSpPr txBox="1"/>
          <p:nvPr/>
        </p:nvSpPr>
        <p:spPr>
          <a:xfrm>
            <a:off x="6200775" y="3522663"/>
            <a:ext cx="2071688" cy="4778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1"/>
              </a:buClr>
              <a:buSzPts val="1000"/>
              <a:buFont typeface="Arial"/>
              <a:buNone/>
            </a:pPr>
            <a:r>
              <a:rPr b="1" lang="en-US" sz="1000">
                <a:solidFill>
                  <a:schemeClr val="accent1"/>
                </a:solidFill>
                <a:latin typeface="Arial"/>
                <a:ea typeface="Arial"/>
                <a:cs typeface="Arial"/>
                <a:sym typeface="Arial"/>
              </a:rPr>
              <a:t>1/3 PWD Admissions ALC </a:t>
            </a:r>
            <a:endParaRPr/>
          </a:p>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ALOS 39.95 (ICES)</a:t>
            </a:r>
            <a:endParaRPr i="1" sz="700">
              <a:solidFill>
                <a:schemeClr val="lt2"/>
              </a:solidFill>
              <a:latin typeface="Arial"/>
              <a:ea typeface="Arial"/>
              <a:cs typeface="Arial"/>
              <a:sym typeface="Arial"/>
            </a:endParaRPr>
          </a:p>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34% of ALL ALC Days (CIHI</a:t>
            </a:r>
            <a:r>
              <a:rPr lang="en-US" sz="800">
                <a:solidFill>
                  <a:schemeClr val="lt2"/>
                </a:solidFill>
                <a:latin typeface="Arial"/>
                <a:ea typeface="Arial"/>
                <a:cs typeface="Arial"/>
                <a:sym typeface="Arial"/>
              </a:rPr>
              <a:t>)</a:t>
            </a:r>
            <a:endParaRPr sz="800">
              <a:solidFill>
                <a:schemeClr val="lt2"/>
              </a:solidFill>
              <a:latin typeface="Arial"/>
              <a:ea typeface="Arial"/>
              <a:cs typeface="Arial"/>
              <a:sym typeface="Arial"/>
            </a:endParaRPr>
          </a:p>
        </p:txBody>
      </p:sp>
      <p:grpSp>
        <p:nvGrpSpPr>
          <p:cNvPr id="173" name="Google Shape;173;p5"/>
          <p:cNvGrpSpPr/>
          <p:nvPr/>
        </p:nvGrpSpPr>
        <p:grpSpPr>
          <a:xfrm>
            <a:off x="4264041" y="2921016"/>
            <a:ext cx="2378043" cy="1619218"/>
            <a:chOff x="4673250" y="3071244"/>
            <a:chExt cx="2378792" cy="1619728"/>
          </a:xfrm>
        </p:grpSpPr>
        <p:graphicFrame>
          <p:nvGraphicFramePr>
            <p:cNvPr id="174" name="Google Shape;174;p5"/>
            <p:cNvGraphicFramePr/>
            <p:nvPr/>
          </p:nvGraphicFramePr>
          <p:xfrm>
            <a:off x="4673250" y="3071244"/>
            <a:ext cx="2378792" cy="1619728"/>
          </p:xfrm>
          <a:graphic>
            <a:graphicData uri="http://schemas.openxmlformats.org/presentationml/2006/ole">
              <mc:AlternateContent>
                <mc:Choice Requires="v">
                  <p:oleObj r:id="rId4" imgH="1619728" imgW="2378792" progId="Excel.Chart.8" spid="_x0000_s1">
                    <p:embed/>
                  </p:oleObj>
                </mc:Choice>
                <mc:Fallback>
                  <p:oleObj r:id="rId5" imgH="1619728" imgW="2378792" progId="Excel.Chart.8">
                    <p:embed/>
                    <p:pic>
                      <p:nvPicPr>
                        <p:cNvPr id="174" name="Google Shape;174;p5"/>
                        <p:cNvPicPr preferRelativeResize="0"/>
                        <p:nvPr/>
                      </p:nvPicPr>
                      <p:blipFill rotWithShape="1">
                        <a:blip r:embed="rId6">
                          <a:alphaModFix/>
                        </a:blip>
                        <a:srcRect b="0" l="0" r="0" t="0"/>
                        <a:stretch/>
                      </p:blipFill>
                      <p:spPr>
                        <a:xfrm>
                          <a:off x="4673250" y="3071244"/>
                          <a:ext cx="2378792" cy="1619728"/>
                        </a:xfrm>
                        <a:prstGeom prst="rect">
                          <a:avLst/>
                        </a:prstGeom>
                        <a:noFill/>
                        <a:ln>
                          <a:noFill/>
                        </a:ln>
                      </p:spPr>
                    </p:pic>
                  </p:oleObj>
                </mc:Fallback>
              </mc:AlternateContent>
            </a:graphicData>
          </a:graphic>
        </p:graphicFrame>
        <p:sp>
          <p:nvSpPr>
            <p:cNvPr id="175" name="Google Shape;175;p5"/>
            <p:cNvSpPr txBox="1"/>
            <p:nvPr/>
          </p:nvSpPr>
          <p:spPr>
            <a:xfrm>
              <a:off x="5862646" y="3515844"/>
              <a:ext cx="6429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34</a:t>
              </a:r>
              <a:r>
                <a:rPr b="1" baseline="30000" lang="en-US" sz="1800">
                  <a:solidFill>
                    <a:schemeClr val="lt1"/>
                  </a:solidFill>
                  <a:latin typeface="Arial"/>
                  <a:ea typeface="Arial"/>
                  <a:cs typeface="Arial"/>
                  <a:sym typeface="Arial"/>
                </a:rPr>
                <a:t>%</a:t>
              </a:r>
              <a:endParaRPr/>
            </a:p>
          </p:txBody>
        </p:sp>
      </p:grpSp>
      <p:grpSp>
        <p:nvGrpSpPr>
          <p:cNvPr id="176" name="Google Shape;176;p5"/>
          <p:cNvGrpSpPr/>
          <p:nvPr/>
        </p:nvGrpSpPr>
        <p:grpSpPr>
          <a:xfrm>
            <a:off x="588963" y="3357563"/>
            <a:ext cx="2625725" cy="642937"/>
            <a:chOff x="6046551" y="5443552"/>
            <a:chExt cx="2330345" cy="642942"/>
          </a:xfrm>
        </p:grpSpPr>
        <p:sp>
          <p:nvSpPr>
            <p:cNvPr id="177" name="Google Shape;177;p5"/>
            <p:cNvSpPr txBox="1"/>
            <p:nvPr/>
          </p:nvSpPr>
          <p:spPr>
            <a:xfrm>
              <a:off x="6046551" y="5476889"/>
              <a:ext cx="2330345" cy="577085"/>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050">
                  <a:solidFill>
                    <a:schemeClr val="accent2"/>
                  </a:solidFill>
                  <a:latin typeface="Arial"/>
                  <a:ea typeface="Arial"/>
                  <a:cs typeface="Arial"/>
                  <a:sym typeface="Arial"/>
                </a:rPr>
                <a:t>18,400* PWD:30% Increase 2020 </a:t>
              </a:r>
              <a:r>
                <a:rPr b="1" lang="en-US" sz="800">
                  <a:solidFill>
                    <a:srgbClr val="706F61"/>
                  </a:solidFill>
                  <a:latin typeface="Arial"/>
                  <a:ea typeface="Arial"/>
                  <a:cs typeface="Arial"/>
                  <a:sym typeface="Arial"/>
                </a:rPr>
                <a:t>(ASO,2012)</a:t>
              </a:r>
              <a:br>
                <a:rPr b="1" lang="en-US" sz="800">
                  <a:solidFill>
                    <a:srgbClr val="706F61"/>
                  </a:solidFill>
                  <a:latin typeface="Arial"/>
                  <a:ea typeface="Arial"/>
                  <a:cs typeface="Arial"/>
                  <a:sym typeface="Arial"/>
                </a:rPr>
              </a:br>
              <a:r>
                <a:rPr b="1" lang="en-US" sz="1050">
                  <a:solidFill>
                    <a:schemeClr val="accent2"/>
                  </a:solidFill>
                  <a:latin typeface="Arial"/>
                  <a:ea typeface="Arial"/>
                  <a:cs typeface="Arial"/>
                  <a:sym typeface="Arial"/>
                </a:rPr>
                <a:t>13,588 in Community </a:t>
              </a:r>
              <a:r>
                <a:rPr b="1" lang="en-US" sz="800">
                  <a:solidFill>
                    <a:srgbClr val="706F61"/>
                  </a:solidFill>
                  <a:latin typeface="Arial"/>
                  <a:ea typeface="Arial"/>
                  <a:cs typeface="Arial"/>
                  <a:sym typeface="Arial"/>
                </a:rPr>
                <a:t>(ICES)</a:t>
              </a:r>
              <a:endParaRPr/>
            </a:p>
            <a:p>
              <a:pPr indent="0" lvl="0" marL="0" marR="0" rtl="0" algn="ctr">
                <a:spcBef>
                  <a:spcPts val="0"/>
                </a:spcBef>
                <a:spcAft>
                  <a:spcPts val="0"/>
                </a:spcAft>
                <a:buNone/>
              </a:pPr>
              <a:r>
                <a:rPr b="1" lang="en-US" sz="1050">
                  <a:solidFill>
                    <a:schemeClr val="accent2"/>
                  </a:solidFill>
                  <a:latin typeface="Arial"/>
                  <a:ea typeface="Arial"/>
                  <a:cs typeface="Arial"/>
                  <a:sym typeface="Arial"/>
                </a:rPr>
                <a:t>4</a:t>
              </a:r>
              <a:r>
                <a:rPr b="1" baseline="30000" lang="en-US" sz="1050">
                  <a:solidFill>
                    <a:schemeClr val="accent2"/>
                  </a:solidFill>
                  <a:latin typeface="Arial"/>
                  <a:ea typeface="Arial"/>
                  <a:cs typeface="Arial"/>
                  <a:sym typeface="Arial"/>
                </a:rPr>
                <a:t>th</a:t>
              </a:r>
              <a:r>
                <a:rPr b="1" lang="en-US" sz="1050">
                  <a:solidFill>
                    <a:schemeClr val="accent2"/>
                  </a:solidFill>
                  <a:latin typeface="Arial"/>
                  <a:ea typeface="Arial"/>
                  <a:cs typeface="Arial"/>
                  <a:sym typeface="Arial"/>
                </a:rPr>
                <a:t> Highest of 14 LHINs</a:t>
              </a:r>
              <a:endParaRPr/>
            </a:p>
          </p:txBody>
        </p:sp>
        <p:sp>
          <p:nvSpPr>
            <p:cNvPr id="178" name="Google Shape;178;p5"/>
            <p:cNvSpPr/>
            <p:nvPr/>
          </p:nvSpPr>
          <p:spPr>
            <a:xfrm>
              <a:off x="6260706" y="5443552"/>
              <a:ext cx="1902035" cy="642942"/>
            </a:xfrm>
            <a:prstGeom prst="rect">
              <a:avLst/>
            </a:prstGeom>
            <a:noFill/>
            <a:ln cap="flat" cmpd="sng" w="15875">
              <a:solidFill>
                <a:srgbClr val="D8D8D8"/>
              </a:solidFill>
              <a:prstDash val="dot"/>
              <a:round/>
              <a:headEnd len="sm" w="sm" type="none"/>
              <a:tailEnd len="sm" w="sm" type="none"/>
            </a:ln>
          </p:spPr>
          <p:txBody>
            <a:bodyPr anchorCtr="0" anchor="t" bIns="45700" lIns="0" spcFirstLastPara="1" rIns="0"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179" name="Google Shape;179;p5"/>
          <p:cNvGrpSpPr/>
          <p:nvPr/>
        </p:nvGrpSpPr>
        <p:grpSpPr>
          <a:xfrm>
            <a:off x="223838" y="5053013"/>
            <a:ext cx="1071562" cy="876300"/>
            <a:chOff x="223247" y="5195467"/>
            <a:chExt cx="1071570" cy="876739"/>
          </a:xfrm>
        </p:grpSpPr>
        <p:grpSp>
          <p:nvGrpSpPr>
            <p:cNvPr id="180" name="Google Shape;180;p5"/>
            <p:cNvGrpSpPr/>
            <p:nvPr/>
          </p:nvGrpSpPr>
          <p:grpSpPr>
            <a:xfrm>
              <a:off x="223247" y="5195467"/>
              <a:ext cx="1071570" cy="876739"/>
              <a:chOff x="85694" y="1785926"/>
              <a:chExt cx="1571636" cy="1285884"/>
            </a:xfrm>
          </p:grpSpPr>
          <p:grpSp>
            <p:nvGrpSpPr>
              <p:cNvPr id="181" name="Google Shape;181;p5"/>
              <p:cNvGrpSpPr/>
              <p:nvPr/>
            </p:nvGrpSpPr>
            <p:grpSpPr>
              <a:xfrm>
                <a:off x="85694" y="1785926"/>
                <a:ext cx="1571636" cy="1285884"/>
                <a:chOff x="357777" y="2214554"/>
                <a:chExt cx="1571636" cy="1285884"/>
              </a:xfrm>
            </p:grpSpPr>
            <p:sp>
              <p:nvSpPr>
                <p:cNvPr id="182" name="Google Shape;182;p5"/>
                <p:cNvSpPr/>
                <p:nvPr/>
              </p:nvSpPr>
              <p:spPr>
                <a:xfrm>
                  <a:off x="499806" y="2214554"/>
                  <a:ext cx="1287579" cy="1285884"/>
                </a:xfrm>
                <a:prstGeom prst="ellipse">
                  <a:avLst/>
                </a:prstGeom>
                <a:solidFill>
                  <a:srgbClr val="E5E5E5"/>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83" name="Google Shape;183;p5"/>
                <p:cNvSpPr txBox="1"/>
                <p:nvPr/>
              </p:nvSpPr>
              <p:spPr>
                <a:xfrm>
                  <a:off x="357777" y="2585100"/>
                  <a:ext cx="1571636" cy="5416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800"/>
                    <a:buFont typeface="Arial"/>
                    <a:buNone/>
                  </a:pPr>
                  <a:r>
                    <a:rPr b="1" lang="en-US" sz="1800">
                      <a:solidFill>
                        <a:schemeClr val="accent1"/>
                      </a:solidFill>
                      <a:latin typeface="Arial"/>
                      <a:ea typeface="Arial"/>
                      <a:cs typeface="Arial"/>
                      <a:sym typeface="Arial"/>
                    </a:rPr>
                    <a:t>+3,100</a:t>
                  </a:r>
                  <a:endParaRPr/>
                </a:p>
              </p:txBody>
            </p:sp>
          </p:grpSp>
          <p:sp>
            <p:nvSpPr>
              <p:cNvPr id="184" name="Google Shape;184;p5"/>
              <p:cNvSpPr txBox="1"/>
              <p:nvPr/>
            </p:nvSpPr>
            <p:spPr>
              <a:xfrm>
                <a:off x="478602" y="2539752"/>
                <a:ext cx="785818" cy="4062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b="1" lang="en-US" sz="1200">
                    <a:solidFill>
                      <a:schemeClr val="accent1"/>
                    </a:solidFill>
                    <a:latin typeface="Arial"/>
                    <a:ea typeface="Arial"/>
                    <a:cs typeface="Arial"/>
                    <a:sym typeface="Arial"/>
                  </a:rPr>
                  <a:t>New</a:t>
                </a:r>
                <a:endParaRPr/>
              </a:p>
            </p:txBody>
          </p:sp>
        </p:grpSp>
        <p:sp>
          <p:nvSpPr>
            <p:cNvPr id="185" name="Google Shape;185;p5"/>
            <p:cNvSpPr txBox="1"/>
            <p:nvPr/>
          </p:nvSpPr>
          <p:spPr>
            <a:xfrm>
              <a:off x="312333" y="5303287"/>
              <a:ext cx="928694"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i="1" lang="en-US" sz="800">
                  <a:solidFill>
                    <a:schemeClr val="accent1"/>
                  </a:solidFill>
                  <a:latin typeface="Arial"/>
                  <a:ea typeface="Arial"/>
                  <a:cs typeface="Arial"/>
                  <a:sym typeface="Arial"/>
                </a:rPr>
                <a:t> </a:t>
              </a:r>
              <a:endParaRPr/>
            </a:p>
          </p:txBody>
        </p:sp>
      </p:grpSp>
      <p:grpSp>
        <p:nvGrpSpPr>
          <p:cNvPr id="186" name="Google Shape;186;p5"/>
          <p:cNvGrpSpPr/>
          <p:nvPr/>
        </p:nvGrpSpPr>
        <p:grpSpPr>
          <a:xfrm>
            <a:off x="2430464" y="5187950"/>
            <a:ext cx="1008200" cy="906463"/>
            <a:chOff x="2484895" y="5187248"/>
            <a:chExt cx="1009390" cy="906864"/>
          </a:xfrm>
        </p:grpSpPr>
        <p:grpSp>
          <p:nvGrpSpPr>
            <p:cNvPr id="187" name="Google Shape;187;p5"/>
            <p:cNvGrpSpPr/>
            <p:nvPr/>
          </p:nvGrpSpPr>
          <p:grpSpPr>
            <a:xfrm>
              <a:off x="2484895" y="5187248"/>
              <a:ext cx="1009390" cy="594106"/>
              <a:chOff x="1802625" y="5106740"/>
              <a:chExt cx="1009390" cy="594106"/>
            </a:xfrm>
          </p:grpSpPr>
          <p:sp>
            <p:nvSpPr>
              <p:cNvPr id="188" name="Google Shape;188;p5"/>
              <p:cNvSpPr txBox="1"/>
              <p:nvPr/>
            </p:nvSpPr>
            <p:spPr>
              <a:xfrm>
                <a:off x="1810961" y="5106740"/>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2000"/>
                  <a:buFont typeface="Arial"/>
                  <a:buNone/>
                </a:pPr>
                <a:r>
                  <a:rPr b="1" lang="en-US" sz="2000">
                    <a:solidFill>
                      <a:schemeClr val="accent1"/>
                    </a:solidFill>
                    <a:latin typeface="Arial"/>
                    <a:ea typeface="Arial"/>
                    <a:cs typeface="Arial"/>
                    <a:sym typeface="Arial"/>
                  </a:rPr>
                  <a:t>1.3</a:t>
                </a:r>
                <a:r>
                  <a:rPr b="1" baseline="30000" lang="en-US" sz="2000">
                    <a:solidFill>
                      <a:schemeClr val="accent1"/>
                    </a:solidFill>
                    <a:latin typeface="Arial"/>
                    <a:ea typeface="Arial"/>
                    <a:cs typeface="Arial"/>
                    <a:sym typeface="Arial"/>
                  </a:rPr>
                  <a:t>K</a:t>
                </a:r>
                <a:endParaRPr/>
              </a:p>
            </p:txBody>
          </p:sp>
          <p:sp>
            <p:nvSpPr>
              <p:cNvPr id="189" name="Google Shape;189;p5"/>
              <p:cNvSpPr txBox="1"/>
              <p:nvPr/>
            </p:nvSpPr>
            <p:spPr>
              <a:xfrm>
                <a:off x="1802625" y="5364481"/>
                <a:ext cx="91198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New First Link </a:t>
                </a:r>
                <a:endParaRPr/>
              </a:p>
            </p:txBody>
          </p:sp>
          <p:sp>
            <p:nvSpPr>
              <p:cNvPr id="190" name="Google Shape;190;p5"/>
              <p:cNvSpPr/>
              <p:nvPr/>
            </p:nvSpPr>
            <p:spPr>
              <a:xfrm>
                <a:off x="2099120" y="5500702"/>
                <a:ext cx="712895" cy="2001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(ASORC/EC)</a:t>
                </a:r>
                <a:endParaRPr i="1" sz="700">
                  <a:solidFill>
                    <a:schemeClr val="lt2"/>
                  </a:solidFill>
                  <a:latin typeface="Arial"/>
                  <a:ea typeface="Arial"/>
                  <a:cs typeface="Arial"/>
                  <a:sym typeface="Arial"/>
                </a:endParaRPr>
              </a:p>
            </p:txBody>
          </p:sp>
        </p:grpSp>
        <p:cxnSp>
          <p:nvCxnSpPr>
            <p:cNvPr id="191" name="Google Shape;191;p5"/>
            <p:cNvCxnSpPr/>
            <p:nvPr/>
          </p:nvCxnSpPr>
          <p:spPr>
            <a:xfrm rot="5400000">
              <a:off x="2830658" y="5956158"/>
              <a:ext cx="274320" cy="1588"/>
            </a:xfrm>
            <a:prstGeom prst="straightConnector1">
              <a:avLst/>
            </a:prstGeom>
            <a:noFill/>
            <a:ln cap="flat" cmpd="sng" w="19050">
              <a:solidFill>
                <a:schemeClr val="accent1"/>
              </a:solidFill>
              <a:prstDash val="dash"/>
              <a:round/>
              <a:headEnd len="med" w="med" type="none"/>
              <a:tailEnd len="med" w="med" type="none"/>
            </a:ln>
          </p:spPr>
        </p:cxnSp>
      </p:grpSp>
      <p:grpSp>
        <p:nvGrpSpPr>
          <p:cNvPr id="192" name="Google Shape;192;p5"/>
          <p:cNvGrpSpPr/>
          <p:nvPr/>
        </p:nvGrpSpPr>
        <p:grpSpPr>
          <a:xfrm>
            <a:off x="7031038" y="5106988"/>
            <a:ext cx="1368425" cy="1006475"/>
            <a:chOff x="6929454" y="5088350"/>
            <a:chExt cx="1369830" cy="1005762"/>
          </a:xfrm>
        </p:grpSpPr>
        <p:grpSp>
          <p:nvGrpSpPr>
            <p:cNvPr id="193" name="Google Shape;193;p5"/>
            <p:cNvGrpSpPr/>
            <p:nvPr/>
          </p:nvGrpSpPr>
          <p:grpSpPr>
            <a:xfrm>
              <a:off x="6929454" y="5088350"/>
              <a:ext cx="1369830" cy="699978"/>
              <a:chOff x="5989743" y="5264507"/>
              <a:chExt cx="1369830" cy="699978"/>
            </a:xfrm>
          </p:grpSpPr>
          <p:sp>
            <p:nvSpPr>
              <p:cNvPr id="194" name="Google Shape;194;p5"/>
              <p:cNvSpPr txBox="1"/>
              <p:nvPr/>
            </p:nvSpPr>
            <p:spPr>
              <a:xfrm>
                <a:off x="6210311" y="5264507"/>
                <a:ext cx="100013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2000"/>
                  <a:buFont typeface="Arial"/>
                  <a:buNone/>
                </a:pPr>
                <a:r>
                  <a:rPr b="1" lang="en-US" sz="2000">
                    <a:solidFill>
                      <a:schemeClr val="accent1"/>
                    </a:solidFill>
                    <a:latin typeface="Arial"/>
                    <a:ea typeface="Arial"/>
                    <a:cs typeface="Arial"/>
                    <a:sym typeface="Arial"/>
                  </a:rPr>
                  <a:t>35</a:t>
                </a:r>
                <a:r>
                  <a:rPr lang="en-US" sz="2000">
                    <a:solidFill>
                      <a:schemeClr val="accent1"/>
                    </a:solidFill>
                    <a:latin typeface="Arial"/>
                    <a:ea typeface="Arial"/>
                    <a:cs typeface="Arial"/>
                    <a:sym typeface="Arial"/>
                  </a:rPr>
                  <a:t>-</a:t>
                </a:r>
                <a:r>
                  <a:rPr b="1" lang="en-US" sz="2000">
                    <a:solidFill>
                      <a:schemeClr val="accent1"/>
                    </a:solidFill>
                    <a:latin typeface="Arial"/>
                    <a:ea typeface="Arial"/>
                    <a:cs typeface="Arial"/>
                    <a:sym typeface="Arial"/>
                  </a:rPr>
                  <a:t>60</a:t>
                </a:r>
                <a:r>
                  <a:rPr b="1" baseline="30000" lang="en-US" sz="2000">
                    <a:solidFill>
                      <a:schemeClr val="accent1"/>
                    </a:solidFill>
                    <a:latin typeface="Arial"/>
                    <a:ea typeface="Arial"/>
                    <a:cs typeface="Arial"/>
                    <a:sym typeface="Arial"/>
                  </a:rPr>
                  <a:t>%</a:t>
                </a:r>
                <a:endParaRPr b="1" baseline="30000" sz="2800">
                  <a:solidFill>
                    <a:schemeClr val="accent1"/>
                  </a:solidFill>
                  <a:latin typeface="Arial"/>
                  <a:ea typeface="Arial"/>
                  <a:cs typeface="Arial"/>
                  <a:sym typeface="Arial"/>
                </a:endParaRPr>
              </a:p>
            </p:txBody>
          </p:sp>
          <p:sp>
            <p:nvSpPr>
              <p:cNvPr id="195" name="Google Shape;195;p5"/>
              <p:cNvSpPr txBox="1"/>
              <p:nvPr/>
            </p:nvSpPr>
            <p:spPr>
              <a:xfrm>
                <a:off x="6067436" y="5527836"/>
                <a:ext cx="121444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800"/>
                  <a:buFont typeface="Arial"/>
                  <a:buNone/>
                </a:pPr>
                <a:r>
                  <a:rPr b="1" lang="en-US" sz="800">
                    <a:solidFill>
                      <a:schemeClr val="accent2"/>
                    </a:solidFill>
                    <a:latin typeface="Arial"/>
                    <a:ea typeface="Arial"/>
                    <a:cs typeface="Arial"/>
                    <a:sym typeface="Arial"/>
                  </a:rPr>
                  <a:t>Experience A Decline In Health</a:t>
                </a:r>
                <a:endParaRPr/>
              </a:p>
            </p:txBody>
          </p:sp>
          <p:sp>
            <p:nvSpPr>
              <p:cNvPr id="196" name="Google Shape;196;p5"/>
              <p:cNvSpPr/>
              <p:nvPr/>
            </p:nvSpPr>
            <p:spPr>
              <a:xfrm>
                <a:off x="5989743" y="5656708"/>
                <a:ext cx="136983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2"/>
                  </a:buClr>
                  <a:buSzPts val="700"/>
                  <a:buFont typeface="Arial"/>
                  <a:buNone/>
                </a:pPr>
                <a:br>
                  <a:rPr i="1" lang="en-US" sz="700">
                    <a:solidFill>
                      <a:schemeClr val="lt2"/>
                    </a:solidFill>
                    <a:latin typeface="Arial"/>
                    <a:ea typeface="Arial"/>
                    <a:cs typeface="Arial"/>
                    <a:sym typeface="Arial"/>
                  </a:rPr>
                </a:br>
                <a:r>
                  <a:rPr i="1" lang="en-US" sz="700">
                    <a:solidFill>
                      <a:schemeClr val="lt2"/>
                    </a:solidFill>
                    <a:latin typeface="Arial"/>
                    <a:ea typeface="Arial"/>
                    <a:cs typeface="Arial"/>
                    <a:sym typeface="Arial"/>
                  </a:rPr>
                  <a:t>(ASO Evidence Brief)</a:t>
                </a:r>
                <a:endParaRPr i="1" sz="700">
                  <a:solidFill>
                    <a:schemeClr val="lt2"/>
                  </a:solidFill>
                  <a:latin typeface="Arial"/>
                  <a:ea typeface="Arial"/>
                  <a:cs typeface="Arial"/>
                  <a:sym typeface="Arial"/>
                </a:endParaRPr>
              </a:p>
            </p:txBody>
          </p:sp>
        </p:grpSp>
        <p:cxnSp>
          <p:nvCxnSpPr>
            <p:cNvPr id="197" name="Google Shape;197;p5"/>
            <p:cNvCxnSpPr/>
            <p:nvPr/>
          </p:nvCxnSpPr>
          <p:spPr>
            <a:xfrm rot="5400000">
              <a:off x="7488418" y="5956158"/>
              <a:ext cx="274320" cy="1588"/>
            </a:xfrm>
            <a:prstGeom prst="straightConnector1">
              <a:avLst/>
            </a:prstGeom>
            <a:noFill/>
            <a:ln cap="flat" cmpd="sng" w="19050">
              <a:solidFill>
                <a:schemeClr val="accent1"/>
              </a:solidFill>
              <a:prstDash val="dash"/>
              <a:round/>
              <a:headEnd len="med" w="med" type="none"/>
              <a:tailEnd len="med" w="med" type="none"/>
            </a:ln>
          </p:spPr>
        </p:cxnSp>
      </p:grpSp>
      <p:grpSp>
        <p:nvGrpSpPr>
          <p:cNvPr id="198" name="Google Shape;198;p5"/>
          <p:cNvGrpSpPr/>
          <p:nvPr/>
        </p:nvGrpSpPr>
        <p:grpSpPr>
          <a:xfrm>
            <a:off x="1763713" y="1728788"/>
            <a:ext cx="939800" cy="1039812"/>
            <a:chOff x="1763336" y="1738301"/>
            <a:chExt cx="940520" cy="1039785"/>
          </a:xfrm>
        </p:grpSpPr>
        <p:grpSp>
          <p:nvGrpSpPr>
            <p:cNvPr id="199" name="Google Shape;199;p5"/>
            <p:cNvGrpSpPr/>
            <p:nvPr/>
          </p:nvGrpSpPr>
          <p:grpSpPr>
            <a:xfrm>
              <a:off x="1763336" y="2002114"/>
              <a:ext cx="940520" cy="775972"/>
              <a:chOff x="1525209" y="2287616"/>
              <a:chExt cx="940520" cy="775972"/>
            </a:xfrm>
          </p:grpSpPr>
          <p:sp>
            <p:nvSpPr>
              <p:cNvPr id="200" name="Google Shape;200;p5"/>
              <p:cNvSpPr txBox="1"/>
              <p:nvPr/>
            </p:nvSpPr>
            <p:spPr>
              <a:xfrm>
                <a:off x="1525209" y="2287616"/>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175</a:t>
                </a:r>
                <a:r>
                  <a:rPr b="1" baseline="30000" lang="en-US" sz="2000">
                    <a:solidFill>
                      <a:schemeClr val="accent2"/>
                    </a:solidFill>
                    <a:latin typeface="Arial"/>
                    <a:ea typeface="Arial"/>
                    <a:cs typeface="Arial"/>
                    <a:sym typeface="Arial"/>
                  </a:rPr>
                  <a:t>K</a:t>
                </a:r>
                <a:endParaRPr/>
              </a:p>
            </p:txBody>
          </p:sp>
          <p:sp>
            <p:nvSpPr>
              <p:cNvPr id="201" name="Google Shape;201;p5"/>
              <p:cNvSpPr txBox="1"/>
              <p:nvPr/>
            </p:nvSpPr>
            <p:spPr>
              <a:xfrm>
                <a:off x="1562079" y="2618192"/>
                <a:ext cx="8667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Primary </a:t>
                </a:r>
                <a:br>
                  <a:rPr b="1" lang="en-US" sz="800">
                    <a:solidFill>
                      <a:schemeClr val="accent1"/>
                    </a:solidFill>
                    <a:latin typeface="Arial"/>
                    <a:ea typeface="Arial"/>
                    <a:cs typeface="Arial"/>
                    <a:sym typeface="Arial"/>
                  </a:rPr>
                </a:br>
                <a:r>
                  <a:rPr b="1" lang="en-US" sz="800">
                    <a:solidFill>
                      <a:schemeClr val="accent1"/>
                    </a:solidFill>
                    <a:latin typeface="Arial"/>
                    <a:ea typeface="Arial"/>
                    <a:cs typeface="Arial"/>
                    <a:sym typeface="Arial"/>
                  </a:rPr>
                  <a:t>Care Visits </a:t>
                </a:r>
                <a:endParaRPr/>
              </a:p>
            </p:txBody>
          </p:sp>
          <p:sp>
            <p:nvSpPr>
              <p:cNvPr id="202" name="Google Shape;202;p5"/>
              <p:cNvSpPr/>
              <p:nvPr/>
            </p:nvSpPr>
            <p:spPr>
              <a:xfrm>
                <a:off x="1668296" y="2863533"/>
                <a:ext cx="65434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(ICES 13.6)</a:t>
                </a:r>
                <a:endParaRPr i="1" sz="700">
                  <a:solidFill>
                    <a:schemeClr val="lt2"/>
                  </a:solidFill>
                  <a:latin typeface="Arial"/>
                  <a:ea typeface="Arial"/>
                  <a:cs typeface="Arial"/>
                  <a:sym typeface="Arial"/>
                </a:endParaRPr>
              </a:p>
            </p:txBody>
          </p:sp>
        </p:grpSp>
        <p:cxnSp>
          <p:nvCxnSpPr>
            <p:cNvPr id="203" name="Google Shape;203;p5"/>
            <p:cNvCxnSpPr/>
            <p:nvPr/>
          </p:nvCxnSpPr>
          <p:spPr>
            <a:xfrm rot="5400000">
              <a:off x="2090880" y="1874667"/>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04" name="Google Shape;204;p5"/>
          <p:cNvGrpSpPr/>
          <p:nvPr/>
        </p:nvGrpSpPr>
        <p:grpSpPr>
          <a:xfrm>
            <a:off x="2900363" y="1728788"/>
            <a:ext cx="939800" cy="1019175"/>
            <a:chOff x="2674211" y="1738301"/>
            <a:chExt cx="940520" cy="1019250"/>
          </a:xfrm>
        </p:grpSpPr>
        <p:grpSp>
          <p:nvGrpSpPr>
            <p:cNvPr id="205" name="Google Shape;205;p5"/>
            <p:cNvGrpSpPr/>
            <p:nvPr/>
          </p:nvGrpSpPr>
          <p:grpSpPr>
            <a:xfrm>
              <a:off x="2674211" y="2000240"/>
              <a:ext cx="940520" cy="757311"/>
              <a:chOff x="3034090" y="2037325"/>
              <a:chExt cx="940520" cy="757311"/>
            </a:xfrm>
          </p:grpSpPr>
          <p:sp>
            <p:nvSpPr>
              <p:cNvPr id="206" name="Google Shape;206;p5"/>
              <p:cNvSpPr txBox="1"/>
              <p:nvPr/>
            </p:nvSpPr>
            <p:spPr>
              <a:xfrm>
                <a:off x="3034090" y="2037325"/>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55</a:t>
                </a:r>
                <a:r>
                  <a:rPr b="1" baseline="30000" lang="en-US" sz="2000">
                    <a:solidFill>
                      <a:schemeClr val="accent2"/>
                    </a:solidFill>
                    <a:latin typeface="Arial"/>
                    <a:ea typeface="Arial"/>
                    <a:cs typeface="Arial"/>
                    <a:sym typeface="Arial"/>
                  </a:rPr>
                  <a:t>K</a:t>
                </a:r>
                <a:endParaRPr/>
              </a:p>
            </p:txBody>
          </p:sp>
          <p:sp>
            <p:nvSpPr>
              <p:cNvPr id="207" name="Google Shape;207;p5"/>
              <p:cNvSpPr txBox="1"/>
              <p:nvPr/>
            </p:nvSpPr>
            <p:spPr>
              <a:xfrm>
                <a:off x="3070960" y="2367901"/>
                <a:ext cx="8667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Day Pgm.</a:t>
                </a:r>
                <a:br>
                  <a:rPr b="1" lang="en-US" sz="800">
                    <a:solidFill>
                      <a:schemeClr val="accent1"/>
                    </a:solidFill>
                    <a:latin typeface="Arial"/>
                    <a:ea typeface="Arial"/>
                    <a:cs typeface="Arial"/>
                    <a:sym typeface="Arial"/>
                  </a:rPr>
                </a:br>
                <a:r>
                  <a:rPr b="1" lang="en-US" sz="800">
                    <a:solidFill>
                      <a:schemeClr val="accent1"/>
                    </a:solidFill>
                    <a:latin typeface="Arial"/>
                    <a:ea typeface="Arial"/>
                    <a:cs typeface="Arial"/>
                    <a:sym typeface="Arial"/>
                  </a:rPr>
                  <a:t>Days </a:t>
                </a:r>
                <a:endParaRPr/>
              </a:p>
            </p:txBody>
          </p:sp>
          <p:sp>
            <p:nvSpPr>
              <p:cNvPr id="208" name="Google Shape;208;p5"/>
              <p:cNvSpPr/>
              <p:nvPr/>
            </p:nvSpPr>
            <p:spPr>
              <a:xfrm>
                <a:off x="3177177" y="2594581"/>
                <a:ext cx="64312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1,688 PWD</a:t>
                </a:r>
                <a:endParaRPr i="1" sz="700">
                  <a:solidFill>
                    <a:schemeClr val="lt2"/>
                  </a:solidFill>
                  <a:latin typeface="Arial"/>
                  <a:ea typeface="Arial"/>
                  <a:cs typeface="Arial"/>
                  <a:sym typeface="Arial"/>
                </a:endParaRPr>
              </a:p>
            </p:txBody>
          </p:sp>
        </p:grpSp>
        <p:cxnSp>
          <p:nvCxnSpPr>
            <p:cNvPr id="209" name="Google Shape;209;p5"/>
            <p:cNvCxnSpPr/>
            <p:nvPr/>
          </p:nvCxnSpPr>
          <p:spPr>
            <a:xfrm rot="5400000">
              <a:off x="3006874" y="1874667"/>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10" name="Google Shape;210;p5"/>
          <p:cNvGrpSpPr/>
          <p:nvPr/>
        </p:nvGrpSpPr>
        <p:grpSpPr>
          <a:xfrm>
            <a:off x="3890963" y="1757363"/>
            <a:ext cx="939800" cy="1004887"/>
            <a:chOff x="3907707" y="1738301"/>
            <a:chExt cx="940520" cy="1004734"/>
          </a:xfrm>
        </p:grpSpPr>
        <p:sp>
          <p:nvSpPr>
            <p:cNvPr id="211" name="Google Shape;211;p5"/>
            <p:cNvSpPr txBox="1"/>
            <p:nvPr/>
          </p:nvSpPr>
          <p:spPr>
            <a:xfrm>
              <a:off x="3907707" y="2002114"/>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6.2</a:t>
              </a:r>
              <a:r>
                <a:rPr b="1" baseline="30000" lang="en-US" sz="2000">
                  <a:solidFill>
                    <a:schemeClr val="accent2"/>
                  </a:solidFill>
                  <a:latin typeface="Arial"/>
                  <a:ea typeface="Arial"/>
                  <a:cs typeface="Arial"/>
                  <a:sym typeface="Arial"/>
                </a:rPr>
                <a:t>K</a:t>
              </a:r>
              <a:endParaRPr/>
            </a:p>
          </p:txBody>
        </p:sp>
        <p:sp>
          <p:nvSpPr>
            <p:cNvPr id="212" name="Google Shape;212;p5"/>
            <p:cNvSpPr txBox="1"/>
            <p:nvPr/>
          </p:nvSpPr>
          <p:spPr>
            <a:xfrm>
              <a:off x="3944577" y="2395444"/>
              <a:ext cx="86678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Visit ED </a:t>
              </a:r>
              <a:endParaRPr/>
            </a:p>
          </p:txBody>
        </p:sp>
        <p:sp>
          <p:nvSpPr>
            <p:cNvPr id="213" name="Google Shape;213;p5"/>
            <p:cNvSpPr/>
            <p:nvPr/>
          </p:nvSpPr>
          <p:spPr>
            <a:xfrm>
              <a:off x="4023899" y="2542980"/>
              <a:ext cx="73449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(ICES 45.9%)</a:t>
              </a:r>
              <a:endParaRPr i="1" sz="700">
                <a:solidFill>
                  <a:schemeClr val="lt2"/>
                </a:solidFill>
                <a:latin typeface="Arial"/>
                <a:ea typeface="Arial"/>
                <a:cs typeface="Arial"/>
                <a:sym typeface="Arial"/>
              </a:endParaRPr>
            </a:p>
          </p:txBody>
        </p:sp>
        <p:cxnSp>
          <p:nvCxnSpPr>
            <p:cNvPr id="214" name="Google Shape;214;p5"/>
            <p:cNvCxnSpPr/>
            <p:nvPr/>
          </p:nvCxnSpPr>
          <p:spPr>
            <a:xfrm rot="5400000">
              <a:off x="4242832" y="1874667"/>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15" name="Google Shape;215;p5"/>
          <p:cNvGrpSpPr/>
          <p:nvPr/>
        </p:nvGrpSpPr>
        <p:grpSpPr>
          <a:xfrm>
            <a:off x="5810250" y="1690688"/>
            <a:ext cx="939800" cy="1087437"/>
            <a:chOff x="5072066" y="1738301"/>
            <a:chExt cx="940520" cy="1087022"/>
          </a:xfrm>
        </p:grpSpPr>
        <p:grpSp>
          <p:nvGrpSpPr>
            <p:cNvPr id="216" name="Google Shape;216;p5"/>
            <p:cNvGrpSpPr/>
            <p:nvPr/>
          </p:nvGrpSpPr>
          <p:grpSpPr>
            <a:xfrm>
              <a:off x="5072066" y="2009873"/>
              <a:ext cx="940520" cy="815450"/>
              <a:chOff x="5480348" y="2011639"/>
              <a:chExt cx="940520" cy="815450"/>
            </a:xfrm>
          </p:grpSpPr>
          <p:sp>
            <p:nvSpPr>
              <p:cNvPr id="217" name="Google Shape;217;p5"/>
              <p:cNvSpPr txBox="1"/>
              <p:nvPr/>
            </p:nvSpPr>
            <p:spPr>
              <a:xfrm>
                <a:off x="5480348" y="2011639"/>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3.2</a:t>
                </a:r>
                <a:r>
                  <a:rPr b="1" baseline="30000" lang="en-US" sz="2000">
                    <a:solidFill>
                      <a:schemeClr val="accent2"/>
                    </a:solidFill>
                    <a:latin typeface="Arial"/>
                    <a:ea typeface="Arial"/>
                    <a:cs typeface="Arial"/>
                    <a:sym typeface="Arial"/>
                  </a:rPr>
                  <a:t>K</a:t>
                </a:r>
                <a:endParaRPr/>
              </a:p>
            </p:txBody>
          </p:sp>
          <p:sp>
            <p:nvSpPr>
              <p:cNvPr id="218" name="Google Shape;218;p5"/>
              <p:cNvSpPr txBox="1"/>
              <p:nvPr/>
            </p:nvSpPr>
            <p:spPr>
              <a:xfrm>
                <a:off x="5517218" y="2391832"/>
                <a:ext cx="86678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Admitted </a:t>
                </a:r>
                <a:endParaRPr/>
              </a:p>
            </p:txBody>
          </p:sp>
          <p:sp>
            <p:nvSpPr>
              <p:cNvPr id="219" name="Google Shape;219;p5"/>
              <p:cNvSpPr/>
              <p:nvPr/>
            </p:nvSpPr>
            <p:spPr>
              <a:xfrm>
                <a:off x="5596540" y="2519312"/>
                <a:ext cx="7344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ALOS 18.64</a:t>
                </a:r>
                <a:br>
                  <a:rPr i="1" lang="en-US" sz="700">
                    <a:solidFill>
                      <a:schemeClr val="lt2"/>
                    </a:solidFill>
                    <a:latin typeface="Arial"/>
                    <a:ea typeface="Arial"/>
                    <a:cs typeface="Arial"/>
                    <a:sym typeface="Arial"/>
                  </a:rPr>
                </a:br>
                <a:r>
                  <a:rPr i="1" lang="en-US" sz="700">
                    <a:solidFill>
                      <a:schemeClr val="lt2"/>
                    </a:solidFill>
                    <a:latin typeface="Arial"/>
                    <a:ea typeface="Arial"/>
                    <a:cs typeface="Arial"/>
                    <a:sym typeface="Arial"/>
                  </a:rPr>
                  <a:t>(ICES 23.7%)</a:t>
                </a:r>
                <a:endParaRPr i="1" sz="700">
                  <a:solidFill>
                    <a:schemeClr val="lt2"/>
                  </a:solidFill>
                  <a:latin typeface="Arial"/>
                  <a:ea typeface="Arial"/>
                  <a:cs typeface="Arial"/>
                  <a:sym typeface="Arial"/>
                </a:endParaRPr>
              </a:p>
            </p:txBody>
          </p:sp>
        </p:grpSp>
        <p:cxnSp>
          <p:nvCxnSpPr>
            <p:cNvPr id="220" name="Google Shape;220;p5"/>
            <p:cNvCxnSpPr/>
            <p:nvPr/>
          </p:nvCxnSpPr>
          <p:spPr>
            <a:xfrm rot="5400000">
              <a:off x="5402428" y="1874667"/>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21" name="Google Shape;221;p5"/>
          <p:cNvGrpSpPr/>
          <p:nvPr/>
        </p:nvGrpSpPr>
        <p:grpSpPr>
          <a:xfrm>
            <a:off x="7742238" y="1728788"/>
            <a:ext cx="939800" cy="903287"/>
            <a:chOff x="7455794" y="1738301"/>
            <a:chExt cx="940520" cy="903476"/>
          </a:xfrm>
        </p:grpSpPr>
        <p:sp>
          <p:nvSpPr>
            <p:cNvPr id="222" name="Google Shape;222;p5"/>
            <p:cNvSpPr txBox="1"/>
            <p:nvPr/>
          </p:nvSpPr>
          <p:spPr>
            <a:xfrm>
              <a:off x="7455794" y="1930549"/>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1.1</a:t>
              </a:r>
              <a:r>
                <a:rPr b="1" baseline="30000" lang="en-US" sz="2000">
                  <a:solidFill>
                    <a:schemeClr val="accent2"/>
                  </a:solidFill>
                  <a:latin typeface="Arial"/>
                  <a:ea typeface="Arial"/>
                  <a:cs typeface="Arial"/>
                  <a:sym typeface="Arial"/>
                </a:rPr>
                <a:t>K</a:t>
              </a:r>
              <a:endParaRPr/>
            </a:p>
          </p:txBody>
        </p:sp>
        <p:sp>
          <p:nvSpPr>
            <p:cNvPr id="223" name="Google Shape;223;p5"/>
            <p:cNvSpPr txBox="1"/>
            <p:nvPr/>
          </p:nvSpPr>
          <p:spPr>
            <a:xfrm>
              <a:off x="7467620" y="2317384"/>
              <a:ext cx="86678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Newly Placed </a:t>
              </a:r>
              <a:endParaRPr/>
            </a:p>
          </p:txBody>
        </p:sp>
        <p:sp>
          <p:nvSpPr>
            <p:cNvPr id="224" name="Google Shape;224;p5"/>
            <p:cNvSpPr/>
            <p:nvPr/>
          </p:nvSpPr>
          <p:spPr>
            <a:xfrm>
              <a:off x="7520169" y="2334000"/>
              <a:ext cx="68480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br>
                <a:rPr i="1" lang="en-US" sz="700">
                  <a:solidFill>
                    <a:schemeClr val="lt2"/>
                  </a:solidFill>
                  <a:latin typeface="Arial"/>
                  <a:ea typeface="Arial"/>
                  <a:cs typeface="Arial"/>
                  <a:sym typeface="Arial"/>
                </a:rPr>
              </a:br>
              <a:r>
                <a:rPr i="1" lang="en-US" sz="700">
                  <a:solidFill>
                    <a:schemeClr val="lt2"/>
                  </a:solidFill>
                  <a:latin typeface="Arial"/>
                  <a:ea typeface="Arial"/>
                  <a:cs typeface="Arial"/>
                  <a:sym typeface="Arial"/>
                </a:rPr>
                <a:t>(ICES 7.9%)</a:t>
              </a:r>
              <a:endParaRPr i="1" sz="700">
                <a:solidFill>
                  <a:schemeClr val="lt2"/>
                </a:solidFill>
                <a:latin typeface="Arial"/>
                <a:ea typeface="Arial"/>
                <a:cs typeface="Arial"/>
                <a:sym typeface="Arial"/>
              </a:endParaRPr>
            </a:p>
          </p:txBody>
        </p:sp>
        <p:cxnSp>
          <p:nvCxnSpPr>
            <p:cNvPr id="225" name="Google Shape;225;p5"/>
            <p:cNvCxnSpPr/>
            <p:nvPr/>
          </p:nvCxnSpPr>
          <p:spPr>
            <a:xfrm rot="5400000">
              <a:off x="7781394" y="1874667"/>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26" name="Google Shape;226;p5"/>
          <p:cNvGrpSpPr/>
          <p:nvPr/>
        </p:nvGrpSpPr>
        <p:grpSpPr>
          <a:xfrm>
            <a:off x="7991475" y="1257300"/>
            <a:ext cx="998538" cy="488950"/>
            <a:chOff x="7705127" y="1257285"/>
            <a:chExt cx="999689" cy="488987"/>
          </a:xfrm>
        </p:grpSpPr>
        <p:sp>
          <p:nvSpPr>
            <p:cNvPr id="227" name="Google Shape;227;p5"/>
            <p:cNvSpPr txBox="1"/>
            <p:nvPr/>
          </p:nvSpPr>
          <p:spPr>
            <a:xfrm>
              <a:off x="7705127" y="1257285"/>
              <a:ext cx="999689" cy="3382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2"/>
                </a:buClr>
                <a:buSzPts val="1100"/>
                <a:buFont typeface="Arial"/>
                <a:buNone/>
              </a:pPr>
              <a:r>
                <a:rPr b="1" lang="en-US" sz="1100">
                  <a:solidFill>
                    <a:schemeClr val="accent2"/>
                  </a:solidFill>
                  <a:latin typeface="Arial"/>
                  <a:ea typeface="Arial"/>
                  <a:cs typeface="Arial"/>
                  <a:sym typeface="Arial"/>
                </a:rPr>
                <a:t>3,739 LTC</a:t>
              </a:r>
              <a:endParaRPr/>
            </a:p>
            <a:p>
              <a:pPr indent="0" lvl="0" marL="0" marR="0" rtl="0" algn="ctr">
                <a:spcBef>
                  <a:spcPts val="0"/>
                </a:spcBef>
                <a:spcAft>
                  <a:spcPts val="0"/>
                </a:spcAft>
                <a:buClr>
                  <a:schemeClr val="dk1"/>
                </a:buClr>
                <a:buSzPts val="1100"/>
                <a:buFont typeface="Arial"/>
                <a:buNone/>
              </a:pPr>
              <a:r>
                <a:t/>
              </a:r>
              <a:endParaRPr b="1" sz="1100">
                <a:solidFill>
                  <a:schemeClr val="accent2"/>
                </a:solidFill>
                <a:latin typeface="Arial"/>
                <a:ea typeface="Arial"/>
                <a:cs typeface="Arial"/>
                <a:sym typeface="Arial"/>
              </a:endParaRPr>
            </a:p>
          </p:txBody>
        </p:sp>
        <p:cxnSp>
          <p:nvCxnSpPr>
            <p:cNvPr id="228" name="Google Shape;228;p5"/>
            <p:cNvCxnSpPr/>
            <p:nvPr/>
          </p:nvCxnSpPr>
          <p:spPr>
            <a:xfrm rot="5400000">
              <a:off x="8022573" y="1608318"/>
              <a:ext cx="274320" cy="1588"/>
            </a:xfrm>
            <a:prstGeom prst="straightConnector1">
              <a:avLst/>
            </a:prstGeom>
            <a:noFill/>
            <a:ln cap="flat" cmpd="sng" w="19050">
              <a:solidFill>
                <a:schemeClr val="accent2"/>
              </a:solidFill>
              <a:prstDash val="dash"/>
              <a:round/>
              <a:headEnd len="med" w="med" type="none"/>
              <a:tailEnd len="med" w="med" type="none"/>
            </a:ln>
          </p:spPr>
        </p:cxnSp>
      </p:grpSp>
      <p:grpSp>
        <p:nvGrpSpPr>
          <p:cNvPr id="229" name="Google Shape;229;p5"/>
          <p:cNvGrpSpPr/>
          <p:nvPr/>
        </p:nvGrpSpPr>
        <p:grpSpPr>
          <a:xfrm>
            <a:off x="4895850" y="1841500"/>
            <a:ext cx="941388" cy="928688"/>
            <a:chOff x="3933821" y="3053193"/>
            <a:chExt cx="940520" cy="930008"/>
          </a:xfrm>
        </p:grpSpPr>
        <p:grpSp>
          <p:nvGrpSpPr>
            <p:cNvPr id="230" name="Google Shape;230;p5"/>
            <p:cNvGrpSpPr/>
            <p:nvPr/>
          </p:nvGrpSpPr>
          <p:grpSpPr>
            <a:xfrm>
              <a:off x="3933821" y="3207035"/>
              <a:ext cx="940520" cy="776166"/>
              <a:chOff x="1525209" y="2287616"/>
              <a:chExt cx="940520" cy="776166"/>
            </a:xfrm>
          </p:grpSpPr>
          <p:sp>
            <p:nvSpPr>
              <p:cNvPr id="231" name="Google Shape;231;p5"/>
              <p:cNvSpPr txBox="1"/>
              <p:nvPr/>
            </p:nvSpPr>
            <p:spPr>
              <a:xfrm>
                <a:off x="1525209" y="2287616"/>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5.2</a:t>
                </a:r>
                <a:r>
                  <a:rPr b="1" baseline="30000" lang="en-US" sz="2000">
                    <a:solidFill>
                      <a:schemeClr val="accent2"/>
                    </a:solidFill>
                    <a:latin typeface="Arial"/>
                    <a:ea typeface="Arial"/>
                    <a:cs typeface="Arial"/>
                    <a:sym typeface="Arial"/>
                  </a:rPr>
                  <a:t>K</a:t>
                </a:r>
                <a:endParaRPr/>
              </a:p>
            </p:txBody>
          </p:sp>
          <p:sp>
            <p:nvSpPr>
              <p:cNvPr id="232" name="Google Shape;232;p5"/>
              <p:cNvSpPr txBox="1"/>
              <p:nvPr/>
            </p:nvSpPr>
            <p:spPr>
              <a:xfrm>
                <a:off x="1562079" y="2620993"/>
                <a:ext cx="8667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Visited By Home Care</a:t>
                </a:r>
                <a:endParaRPr/>
              </a:p>
            </p:txBody>
          </p:sp>
          <p:sp>
            <p:nvSpPr>
              <p:cNvPr id="233" name="Google Shape;233;p5"/>
              <p:cNvSpPr/>
              <p:nvPr/>
            </p:nvSpPr>
            <p:spPr>
              <a:xfrm>
                <a:off x="1628221" y="2863727"/>
                <a:ext cx="73449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(ICES 38.5%)</a:t>
                </a:r>
                <a:endParaRPr i="1" sz="700">
                  <a:solidFill>
                    <a:schemeClr val="lt2"/>
                  </a:solidFill>
                  <a:latin typeface="Arial"/>
                  <a:ea typeface="Arial"/>
                  <a:cs typeface="Arial"/>
                  <a:sym typeface="Arial"/>
                </a:endParaRPr>
              </a:p>
            </p:txBody>
          </p:sp>
        </p:grpSp>
        <p:cxnSp>
          <p:nvCxnSpPr>
            <p:cNvPr id="234" name="Google Shape;234;p5"/>
            <p:cNvCxnSpPr/>
            <p:nvPr/>
          </p:nvCxnSpPr>
          <p:spPr>
            <a:xfrm>
              <a:off x="4344431" y="3053193"/>
              <a:ext cx="9331" cy="238963"/>
            </a:xfrm>
            <a:prstGeom prst="straightConnector1">
              <a:avLst/>
            </a:prstGeom>
            <a:noFill/>
            <a:ln cap="flat" cmpd="sng" w="19050">
              <a:solidFill>
                <a:schemeClr val="accent2"/>
              </a:solidFill>
              <a:prstDash val="dash"/>
              <a:round/>
              <a:headEnd len="med" w="med" type="none"/>
              <a:tailEnd len="med" w="med" type="none"/>
            </a:ln>
          </p:spPr>
        </p:cxnSp>
      </p:grpSp>
      <p:grpSp>
        <p:nvGrpSpPr>
          <p:cNvPr id="235" name="Google Shape;235;p5"/>
          <p:cNvGrpSpPr/>
          <p:nvPr/>
        </p:nvGrpSpPr>
        <p:grpSpPr>
          <a:xfrm>
            <a:off x="6775450" y="1673225"/>
            <a:ext cx="939800" cy="990600"/>
            <a:chOff x="5072066" y="1738301"/>
            <a:chExt cx="940520" cy="990319"/>
          </a:xfrm>
        </p:grpSpPr>
        <p:grpSp>
          <p:nvGrpSpPr>
            <p:cNvPr id="236" name="Google Shape;236;p5"/>
            <p:cNvGrpSpPr/>
            <p:nvPr/>
          </p:nvGrpSpPr>
          <p:grpSpPr>
            <a:xfrm>
              <a:off x="5072066" y="2009873"/>
              <a:ext cx="940520" cy="718747"/>
              <a:chOff x="5480348" y="2011639"/>
              <a:chExt cx="940520" cy="718747"/>
            </a:xfrm>
          </p:grpSpPr>
          <p:sp>
            <p:nvSpPr>
              <p:cNvPr id="237" name="Google Shape;237;p5"/>
              <p:cNvSpPr txBox="1"/>
              <p:nvPr/>
            </p:nvSpPr>
            <p:spPr>
              <a:xfrm>
                <a:off x="5480348" y="2011639"/>
                <a:ext cx="9405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3.3</a:t>
                </a:r>
                <a:r>
                  <a:rPr b="1" baseline="30000" lang="en-US" sz="2000">
                    <a:solidFill>
                      <a:schemeClr val="accent2"/>
                    </a:solidFill>
                    <a:latin typeface="Arial"/>
                    <a:ea typeface="Arial"/>
                    <a:cs typeface="Arial"/>
                    <a:sym typeface="Arial"/>
                  </a:rPr>
                  <a:t>K</a:t>
                </a:r>
                <a:endParaRPr/>
              </a:p>
            </p:txBody>
          </p:sp>
          <p:sp>
            <p:nvSpPr>
              <p:cNvPr id="238" name="Google Shape;238;p5"/>
              <p:cNvSpPr txBox="1"/>
              <p:nvPr/>
            </p:nvSpPr>
            <p:spPr>
              <a:xfrm>
                <a:off x="5517218" y="2391832"/>
                <a:ext cx="8667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Retirement </a:t>
                </a:r>
                <a:endParaRPr/>
              </a:p>
              <a:p>
                <a:pPr indent="0" lvl="0" marL="0" marR="0" rtl="0" algn="ctr">
                  <a:spcBef>
                    <a:spcPts val="0"/>
                  </a:spcBef>
                  <a:spcAft>
                    <a:spcPts val="0"/>
                  </a:spcAft>
                  <a:buClr>
                    <a:schemeClr val="accent1"/>
                  </a:buClr>
                  <a:buSzPts val="800"/>
                  <a:buFont typeface="Arial"/>
                  <a:buNone/>
                </a:pPr>
                <a:r>
                  <a:rPr b="1" lang="en-US" sz="800">
                    <a:solidFill>
                      <a:schemeClr val="accent1"/>
                    </a:solidFill>
                    <a:latin typeface="Arial"/>
                    <a:ea typeface="Arial"/>
                    <a:cs typeface="Arial"/>
                    <a:sym typeface="Arial"/>
                  </a:rPr>
                  <a:t>Homes </a:t>
                </a:r>
                <a:endParaRPr/>
              </a:p>
            </p:txBody>
          </p:sp>
        </p:grpSp>
        <p:cxnSp>
          <p:nvCxnSpPr>
            <p:cNvPr id="239" name="Google Shape;239;p5"/>
            <p:cNvCxnSpPr/>
            <p:nvPr/>
          </p:nvCxnSpPr>
          <p:spPr>
            <a:xfrm rot="5400000">
              <a:off x="5402428" y="1874667"/>
              <a:ext cx="274320" cy="1588"/>
            </a:xfrm>
            <a:prstGeom prst="straightConnector1">
              <a:avLst/>
            </a:prstGeom>
            <a:noFill/>
            <a:ln cap="flat" cmpd="sng" w="19050">
              <a:solidFill>
                <a:schemeClr val="accent2"/>
              </a:solidFill>
              <a:prstDash val="dash"/>
              <a:round/>
              <a:headEnd len="med" w="med" type="none"/>
              <a:tailEnd len="med" w="med" type="none"/>
            </a:ln>
          </p:spPr>
        </p:cxnSp>
      </p:grpSp>
      <p:sp>
        <p:nvSpPr>
          <p:cNvPr id="240" name="Google Shape;240;p5"/>
          <p:cNvSpPr/>
          <p:nvPr/>
        </p:nvSpPr>
        <p:spPr>
          <a:xfrm>
            <a:off x="6897394" y="2575397"/>
            <a:ext cx="114326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2"/>
              </a:buClr>
              <a:buSzPts val="700"/>
              <a:buFont typeface="Arial"/>
              <a:buNone/>
            </a:pPr>
            <a:r>
              <a:rPr i="1" lang="en-US" sz="700">
                <a:solidFill>
                  <a:schemeClr val="lt2"/>
                </a:solidFill>
                <a:latin typeface="Arial"/>
                <a:ea typeface="Arial"/>
                <a:cs typeface="Arial"/>
                <a:sym typeface="Arial"/>
              </a:rPr>
              <a:t>(CMHC 2012)</a:t>
            </a:r>
            <a:br>
              <a:rPr i="1" lang="en-US" sz="700">
                <a:solidFill>
                  <a:schemeClr val="lt2"/>
                </a:solidFill>
                <a:latin typeface="Arial"/>
                <a:ea typeface="Arial"/>
                <a:cs typeface="Arial"/>
                <a:sym typeface="Arial"/>
              </a:rPr>
            </a:br>
            <a:r>
              <a:rPr i="1" lang="en-US" sz="700">
                <a:solidFill>
                  <a:schemeClr val="lt2"/>
                </a:solidFill>
                <a:latin typeface="Arial"/>
                <a:ea typeface="Arial"/>
                <a:cs typeface="Arial"/>
                <a:sym typeface="Arial"/>
              </a:rPr>
              <a:t>(Aminzadeh et al,2003))</a:t>
            </a:r>
            <a:endParaRPr i="1" sz="700">
              <a:solidFill>
                <a:schemeClr val="lt2"/>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txBox="1"/>
          <p:nvPr>
            <p:ph type="title"/>
          </p:nvPr>
        </p:nvSpPr>
        <p:spPr>
          <a:xfrm>
            <a:off x="319057" y="71423"/>
            <a:ext cx="7715304" cy="928686"/>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sz="2800"/>
              <a:t>Persons with Dementia (CCAC – 2012)</a:t>
            </a:r>
            <a:endParaRPr/>
          </a:p>
        </p:txBody>
      </p:sp>
      <p:graphicFrame>
        <p:nvGraphicFramePr>
          <p:cNvPr id="247" name="Google Shape;247;p6"/>
          <p:cNvGraphicFramePr/>
          <p:nvPr/>
        </p:nvGraphicFramePr>
        <p:xfrm>
          <a:off x="899593" y="1484784"/>
          <a:ext cx="3000000" cy="3000000"/>
        </p:xfrm>
        <a:graphic>
          <a:graphicData uri="http://schemas.openxmlformats.org/drawingml/2006/table">
            <a:tbl>
              <a:tblPr bandRow="1" firstRow="1">
                <a:noFill/>
                <a:tableStyleId>{C57C16B0-3F71-4BC1-A0D7-8EDC46961DD4}</a:tableStyleId>
              </a:tblPr>
              <a:tblGrid>
                <a:gridCol w="1945900"/>
                <a:gridCol w="1945900"/>
                <a:gridCol w="2084875"/>
              </a:tblGrid>
              <a:tr h="3519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Private Dwelling</a:t>
                      </a:r>
                      <a:endParaRPr sz="1600"/>
                    </a:p>
                  </a:txBody>
                  <a:tcPr marT="45725" marB="45725" marR="91450" marL="91450">
                    <a:lnL cap="flat" cmpd="sng" w="12700">
                      <a:solidFill>
                        <a:schemeClr val="dk1"/>
                      </a:solidFill>
                      <a:prstDash val="solid"/>
                      <a:round/>
                      <a:headEnd len="sm" w="sm" type="none"/>
                      <a:tailEnd len="sm" w="sm" type="none"/>
                    </a:lnL>
                  </a:tcPr>
                </a:tc>
                <a:tc>
                  <a:txBody>
                    <a:bodyPr/>
                    <a:lstStyle/>
                    <a:p>
                      <a:pPr indent="0" lvl="0" marL="0" marR="0" rtl="0" algn="l">
                        <a:spcBef>
                          <a:spcPts val="0"/>
                        </a:spcBef>
                        <a:spcAft>
                          <a:spcPts val="0"/>
                        </a:spcAft>
                        <a:buNone/>
                      </a:pPr>
                      <a:r>
                        <a:rPr lang="en-US" sz="1600"/>
                        <a:t>Retirement Home</a:t>
                      </a:r>
                      <a:endParaRPr sz="1600"/>
                    </a:p>
                  </a:txBody>
                  <a:tcPr marT="45725" marB="45725" marR="91450" marL="91450"/>
                </a:tc>
              </a:tr>
              <a:tr h="351950">
                <a:tc>
                  <a:txBody>
                    <a:bodyPr/>
                    <a:lstStyle/>
                    <a:p>
                      <a:pPr indent="0" lvl="0" marL="0" marR="0" rtl="0" algn="l">
                        <a:spcBef>
                          <a:spcPts val="0"/>
                        </a:spcBef>
                        <a:spcAft>
                          <a:spcPts val="0"/>
                        </a:spcAft>
                        <a:buNone/>
                      </a:pPr>
                      <a:r>
                        <a:rPr lang="en-US" sz="1600">
                          <a:solidFill>
                            <a:srgbClr val="002D5A"/>
                          </a:solidFill>
                        </a:rPr>
                        <a:t>Total</a:t>
                      </a:r>
                      <a:endParaRPr/>
                    </a:p>
                  </a:txBody>
                  <a:tcPr marT="45725" marB="45725" marR="91450" marL="91450">
                    <a:lnT cap="flat" cmpd="sng" w="12700">
                      <a:solidFill>
                        <a:schemeClr val="dk1"/>
                      </a:solidFill>
                      <a:prstDash val="solid"/>
                      <a:round/>
                      <a:headEnd len="sm" w="sm" type="none"/>
                      <a:tailEnd len="sm" w="sm" type="none"/>
                    </a:lnT>
                  </a:tcPr>
                </a:tc>
                <a:tc>
                  <a:txBody>
                    <a:bodyPr/>
                    <a:lstStyle/>
                    <a:p>
                      <a:pPr indent="0" lvl="0" marL="0" marR="0" rtl="0" algn="ctr">
                        <a:spcBef>
                          <a:spcPts val="0"/>
                        </a:spcBef>
                        <a:spcAft>
                          <a:spcPts val="0"/>
                        </a:spcAft>
                        <a:buNone/>
                      </a:pPr>
                      <a:r>
                        <a:rPr b="1" lang="en-US" sz="1800"/>
                        <a:t>3,364</a:t>
                      </a:r>
                      <a:endParaRPr b="1" sz="1800"/>
                    </a:p>
                  </a:txBody>
                  <a:tcPr marT="45725" marB="45725" marR="91450" marL="91450"/>
                </a:tc>
                <a:tc>
                  <a:txBody>
                    <a:bodyPr/>
                    <a:lstStyle/>
                    <a:p>
                      <a:pPr indent="0" lvl="0" marL="0" marR="0" rtl="0" algn="ctr">
                        <a:spcBef>
                          <a:spcPts val="0"/>
                        </a:spcBef>
                        <a:spcAft>
                          <a:spcPts val="0"/>
                        </a:spcAft>
                        <a:buNone/>
                      </a:pPr>
                      <a:r>
                        <a:rPr b="1" lang="en-US" sz="1800"/>
                        <a:t>1,704</a:t>
                      </a:r>
                      <a:endParaRPr b="1" sz="1800"/>
                    </a:p>
                  </a:txBody>
                  <a:tcPr marT="45725" marB="45725" marR="91450" marL="91450"/>
                </a:tc>
              </a:tr>
              <a:tr h="351950">
                <a:tc>
                  <a:txBody>
                    <a:bodyPr/>
                    <a:lstStyle/>
                    <a:p>
                      <a:pPr indent="0" lvl="0" marL="0" marR="0" rtl="0" algn="l">
                        <a:spcBef>
                          <a:spcPts val="0"/>
                        </a:spcBef>
                        <a:spcAft>
                          <a:spcPts val="0"/>
                        </a:spcAft>
                        <a:buNone/>
                      </a:pPr>
                      <a:r>
                        <a:rPr lang="en-US" sz="1600">
                          <a:solidFill>
                            <a:srgbClr val="002D5A"/>
                          </a:solidFill>
                        </a:rPr>
                        <a:t>Avg </a:t>
                      </a:r>
                      <a:r>
                        <a:rPr lang="en-US" sz="1600">
                          <a:solidFill>
                            <a:srgbClr val="002D5A"/>
                          </a:solidFill>
                        </a:rPr>
                        <a:t> RAI</a:t>
                      </a:r>
                      <a:r>
                        <a:rPr lang="en-US" sz="1600">
                          <a:solidFill>
                            <a:srgbClr val="002D5A"/>
                          </a:solidFill>
                        </a:rPr>
                        <a:t> Score</a:t>
                      </a:r>
                      <a:endParaRPr sz="1600">
                        <a:solidFill>
                          <a:srgbClr val="002D5A"/>
                        </a:solidFill>
                      </a:endParaRPr>
                    </a:p>
                  </a:txBody>
                  <a:tcPr marT="45725" marB="45725" marR="91450" marL="91450"/>
                </a:tc>
                <a:tc>
                  <a:txBody>
                    <a:bodyPr/>
                    <a:lstStyle/>
                    <a:p>
                      <a:pPr indent="0" lvl="0" marL="0" marR="0" rtl="0" algn="ctr">
                        <a:spcBef>
                          <a:spcPts val="0"/>
                        </a:spcBef>
                        <a:spcAft>
                          <a:spcPts val="0"/>
                        </a:spcAft>
                        <a:buNone/>
                      </a:pPr>
                      <a:r>
                        <a:rPr lang="en-US" sz="1800"/>
                        <a:t>14.0</a:t>
                      </a:r>
                      <a:endParaRPr sz="1800"/>
                    </a:p>
                  </a:txBody>
                  <a:tcPr marT="45725" marB="45725" marR="91450" marL="91450"/>
                </a:tc>
                <a:tc>
                  <a:txBody>
                    <a:bodyPr/>
                    <a:lstStyle/>
                    <a:p>
                      <a:pPr indent="0" lvl="0" marL="0" marR="0" rtl="0" algn="ctr">
                        <a:spcBef>
                          <a:spcPts val="0"/>
                        </a:spcBef>
                        <a:spcAft>
                          <a:spcPts val="0"/>
                        </a:spcAft>
                        <a:buNone/>
                      </a:pPr>
                      <a:r>
                        <a:rPr lang="en-US" sz="1800"/>
                        <a:t>14.2</a:t>
                      </a:r>
                      <a:endParaRPr sz="1800"/>
                    </a:p>
                  </a:txBody>
                  <a:tcPr marT="45725" marB="45725" marR="91450" marL="91450"/>
                </a:tc>
              </a:tr>
              <a:tr h="615900">
                <a:tc>
                  <a:txBody>
                    <a:bodyPr/>
                    <a:lstStyle/>
                    <a:p>
                      <a:pPr indent="0" lvl="0" marL="0" marR="0" rtl="0" algn="l">
                        <a:spcBef>
                          <a:spcPts val="0"/>
                        </a:spcBef>
                        <a:spcAft>
                          <a:spcPts val="0"/>
                        </a:spcAft>
                        <a:buNone/>
                      </a:pPr>
                      <a:r>
                        <a:rPr lang="en-US" sz="1600">
                          <a:solidFill>
                            <a:srgbClr val="002D5A"/>
                          </a:solidFill>
                        </a:rPr>
                        <a:t>Avg  MAPLE score</a:t>
                      </a:r>
                      <a:endParaRPr sz="1600">
                        <a:solidFill>
                          <a:srgbClr val="002D5A"/>
                        </a:solidFill>
                      </a:endParaRPr>
                    </a:p>
                  </a:txBody>
                  <a:tcPr marT="45725" marB="45725" marR="91450" marL="91450"/>
                </a:tc>
                <a:tc>
                  <a:txBody>
                    <a:bodyPr/>
                    <a:lstStyle/>
                    <a:p>
                      <a:pPr indent="0" lvl="0" marL="0" marR="0" rtl="0" algn="ctr">
                        <a:spcBef>
                          <a:spcPts val="0"/>
                        </a:spcBef>
                        <a:spcAft>
                          <a:spcPts val="0"/>
                        </a:spcAft>
                        <a:buNone/>
                      </a:pPr>
                      <a:r>
                        <a:rPr lang="en-US" sz="1800"/>
                        <a:t>9.3 (High)</a:t>
                      </a:r>
                      <a:endParaRPr sz="1800"/>
                    </a:p>
                  </a:txBody>
                  <a:tcPr marT="45725" marB="45725" marR="91450" marL="91450"/>
                </a:tc>
                <a:tc>
                  <a:txBody>
                    <a:bodyPr/>
                    <a:lstStyle/>
                    <a:p>
                      <a:pPr indent="0" lvl="0" marL="0" marR="0" rtl="0" algn="ctr">
                        <a:spcBef>
                          <a:spcPts val="0"/>
                        </a:spcBef>
                        <a:spcAft>
                          <a:spcPts val="0"/>
                        </a:spcAft>
                        <a:buNone/>
                      </a:pPr>
                      <a:r>
                        <a:rPr lang="en-US" sz="1800"/>
                        <a:t>9.5 (High) </a:t>
                      </a:r>
                      <a:endParaRPr sz="1800"/>
                    </a:p>
                  </a:txBody>
                  <a:tcPr marT="45725" marB="45725" marR="91450" marL="91450"/>
                </a:tc>
              </a:tr>
              <a:tr h="351950">
                <a:tc>
                  <a:txBody>
                    <a:bodyPr/>
                    <a:lstStyle/>
                    <a:p>
                      <a:pPr indent="0" lvl="0" marL="0" marR="0" rtl="0" algn="l">
                        <a:spcBef>
                          <a:spcPts val="0"/>
                        </a:spcBef>
                        <a:spcAft>
                          <a:spcPts val="0"/>
                        </a:spcAft>
                        <a:buNone/>
                      </a:pPr>
                      <a:r>
                        <a:rPr lang="en-US" sz="1600">
                          <a:solidFill>
                            <a:srgbClr val="002D5A"/>
                          </a:solidFill>
                        </a:rPr>
                        <a:t>Avg CPS</a:t>
                      </a:r>
                      <a:endParaRPr sz="1600">
                        <a:solidFill>
                          <a:srgbClr val="002D5A"/>
                        </a:solidFill>
                      </a:endParaRPr>
                    </a:p>
                  </a:txBody>
                  <a:tcPr marT="45725" marB="45725" marR="91450" marL="91450"/>
                </a:tc>
                <a:tc>
                  <a:txBody>
                    <a:bodyPr/>
                    <a:lstStyle/>
                    <a:p>
                      <a:pPr indent="0" lvl="0" marL="0" marR="0" rtl="0" algn="ctr">
                        <a:spcBef>
                          <a:spcPts val="0"/>
                        </a:spcBef>
                        <a:spcAft>
                          <a:spcPts val="0"/>
                        </a:spcAft>
                        <a:buNone/>
                      </a:pPr>
                      <a:r>
                        <a:rPr lang="en-US" sz="1800"/>
                        <a:t>2.5</a:t>
                      </a:r>
                      <a:endParaRPr sz="1800"/>
                    </a:p>
                  </a:txBody>
                  <a:tcPr marT="45725" marB="45725" marR="91450" marL="91450"/>
                </a:tc>
                <a:tc>
                  <a:txBody>
                    <a:bodyPr/>
                    <a:lstStyle/>
                    <a:p>
                      <a:pPr indent="0" lvl="0" marL="0" marR="0" rtl="0" algn="ctr">
                        <a:spcBef>
                          <a:spcPts val="0"/>
                        </a:spcBef>
                        <a:spcAft>
                          <a:spcPts val="0"/>
                        </a:spcAft>
                        <a:buNone/>
                      </a:pPr>
                      <a:r>
                        <a:rPr lang="en-US" sz="1800"/>
                        <a:t>2.5</a:t>
                      </a:r>
                      <a:endParaRPr sz="1800"/>
                    </a:p>
                  </a:txBody>
                  <a:tcPr marT="45725" marB="45725" marR="91450" marL="91450"/>
                </a:tc>
              </a:tr>
            </a:tbl>
          </a:graphicData>
        </a:graphic>
      </p:graphicFrame>
      <p:sp>
        <p:nvSpPr>
          <p:cNvPr id="248" name="Google Shape;248;p6"/>
          <p:cNvSpPr txBox="1"/>
          <p:nvPr/>
        </p:nvSpPr>
        <p:spPr>
          <a:xfrm>
            <a:off x="827584" y="6093296"/>
            <a:ext cx="7920880" cy="600164"/>
          </a:xfrm>
          <a:prstGeom prst="rect">
            <a:avLst/>
          </a:prstGeom>
          <a:noFill/>
          <a:ln>
            <a:noFill/>
          </a:ln>
        </p:spPr>
        <p:txBody>
          <a:bodyPr anchorCtr="0" anchor="t" bIns="45700" lIns="91425" spcFirstLastPara="1" rIns="91425" wrap="square" tIns="45700">
            <a:spAutoFit/>
          </a:bodyPr>
          <a:lstStyle/>
          <a:p>
            <a:pPr indent="-88900" lvl="0" marL="0" marR="0" rtl="0" algn="l">
              <a:spcBef>
                <a:spcPts val="0"/>
              </a:spcBef>
              <a:spcAft>
                <a:spcPts val="0"/>
              </a:spcAft>
              <a:buClr>
                <a:srgbClr val="001E3C"/>
              </a:buClr>
              <a:buSzPts val="1400"/>
              <a:buFont typeface="Noto Sans Symbols"/>
              <a:buChar char="❖"/>
            </a:pPr>
            <a:r>
              <a:rPr i="1" lang="en-US" sz="1400">
                <a:solidFill>
                  <a:srgbClr val="001E3C"/>
                </a:solidFill>
                <a:latin typeface="Arial"/>
                <a:ea typeface="Arial"/>
                <a:cs typeface="Arial"/>
                <a:sym typeface="Arial"/>
              </a:rPr>
              <a:t>~</a:t>
            </a:r>
            <a:r>
              <a:rPr b="1" i="1" lang="en-US" sz="1400" u="sng">
                <a:solidFill>
                  <a:srgbClr val="001E3C"/>
                </a:solidFill>
                <a:latin typeface="Arial"/>
                <a:ea typeface="Arial"/>
                <a:cs typeface="Arial"/>
                <a:sym typeface="Arial"/>
              </a:rPr>
              <a:t>5,100 </a:t>
            </a:r>
            <a:r>
              <a:rPr i="1" lang="en-US" sz="1400">
                <a:solidFill>
                  <a:srgbClr val="001E3C"/>
                </a:solidFill>
                <a:latin typeface="Arial"/>
                <a:ea typeface="Arial"/>
                <a:cs typeface="Arial"/>
                <a:sym typeface="Arial"/>
              </a:rPr>
              <a:t>PWD &amp; their caregivers are served by the Champlain CCAC. </a:t>
            </a:r>
            <a:endParaRPr/>
          </a:p>
          <a:p>
            <a:pPr indent="-88900" lvl="0" marL="0" marR="0" rtl="0" algn="l">
              <a:spcBef>
                <a:spcPts val="600"/>
              </a:spcBef>
              <a:spcAft>
                <a:spcPts val="0"/>
              </a:spcAft>
              <a:buClr>
                <a:srgbClr val="001E3C"/>
              </a:buClr>
              <a:buSzPts val="1400"/>
              <a:buFont typeface="Noto Sans Symbols"/>
              <a:buChar char="❖"/>
            </a:pPr>
            <a:r>
              <a:rPr i="1" lang="en-US" sz="1400">
                <a:solidFill>
                  <a:srgbClr val="001E3C"/>
                </a:solidFill>
                <a:latin typeface="Arial"/>
                <a:ea typeface="Arial"/>
                <a:cs typeface="Arial"/>
                <a:sym typeface="Arial"/>
              </a:rPr>
              <a:t>30% of all PWD in the community receive homemaking from the CCAC</a:t>
            </a:r>
            <a:endParaRPr i="1" sz="1400">
              <a:solidFill>
                <a:srgbClr val="001E3C"/>
              </a:solidFill>
              <a:latin typeface="Arial"/>
              <a:ea typeface="Arial"/>
              <a:cs typeface="Arial"/>
              <a:sym typeface="Arial"/>
            </a:endParaRPr>
          </a:p>
        </p:txBody>
      </p:sp>
      <p:graphicFrame>
        <p:nvGraphicFramePr>
          <p:cNvPr id="249" name="Google Shape;249;p6"/>
          <p:cNvGraphicFramePr/>
          <p:nvPr/>
        </p:nvGraphicFramePr>
        <p:xfrm>
          <a:off x="899592" y="3933056"/>
          <a:ext cx="3000000" cy="3000000"/>
        </p:xfrm>
        <a:graphic>
          <a:graphicData uri="http://schemas.openxmlformats.org/drawingml/2006/table">
            <a:tbl>
              <a:tblPr bandRow="1" firstRow="1">
                <a:noFill/>
                <a:tableStyleId>{C57C16B0-3F71-4BC1-A0D7-8EDC46961DD4}</a:tableStyleId>
              </a:tblPr>
              <a:tblGrid>
                <a:gridCol w="2088225"/>
                <a:gridCol w="1944225"/>
                <a:gridCol w="1944225"/>
              </a:tblGrid>
              <a:tr h="370850">
                <a:tc>
                  <a:txBody>
                    <a:bodyPr/>
                    <a:lstStyle/>
                    <a:p>
                      <a:pPr indent="0" lvl="0" marL="0" marR="0" rtl="0" algn="ctr">
                        <a:spcBef>
                          <a:spcPts val="0"/>
                        </a:spcBef>
                        <a:spcAft>
                          <a:spcPts val="0"/>
                        </a:spcAft>
                        <a:buNone/>
                      </a:pPr>
                      <a:r>
                        <a:rPr lang="en-US" sz="1600"/>
                        <a:t>Select Services</a:t>
                      </a:r>
                      <a:endParaRPr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t/>
                      </a:r>
                      <a:endParaRPr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t/>
                      </a:r>
                      <a:endParaRPr sz="1600">
                        <a:solidFill>
                          <a:schemeClr val="dk1"/>
                        </a:solidFill>
                        <a:latin typeface="Libre Franklin"/>
                        <a:ea typeface="Libre Franklin"/>
                        <a:cs typeface="Libre Franklin"/>
                        <a:sym typeface="Libre Franklin"/>
                      </a:endParaRPr>
                    </a:p>
                  </a:txBody>
                  <a:tcPr marT="45725" marB="45725" marR="91450" marL="91450"/>
                </a:tc>
              </a:tr>
              <a:tr h="370850">
                <a:tc>
                  <a:txBody>
                    <a:bodyPr/>
                    <a:lstStyle/>
                    <a:p>
                      <a:pPr indent="0" lvl="0" marL="0" marR="0" rtl="0" algn="l">
                        <a:spcBef>
                          <a:spcPts val="0"/>
                        </a:spcBef>
                        <a:spcAft>
                          <a:spcPts val="0"/>
                        </a:spcAft>
                        <a:buNone/>
                      </a:pPr>
                      <a:r>
                        <a:rPr lang="en-US" sz="1600">
                          <a:solidFill>
                            <a:srgbClr val="002D5A"/>
                          </a:solidFill>
                        </a:rPr>
                        <a:t>#  Homemaking</a:t>
                      </a:r>
                      <a:endParaRPr sz="1600">
                        <a:solidFill>
                          <a:srgbClr val="002D5A"/>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b="1" lang="en-US" sz="1600"/>
                        <a:t>2,700</a:t>
                      </a:r>
                      <a:endParaRPr b="1"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b="1" lang="en-US" sz="1600"/>
                        <a:t>1,360</a:t>
                      </a:r>
                      <a:endParaRPr b="1" sz="1600">
                        <a:solidFill>
                          <a:schemeClr val="dk1"/>
                        </a:solidFill>
                        <a:latin typeface="Libre Franklin"/>
                        <a:ea typeface="Libre Franklin"/>
                        <a:cs typeface="Libre Franklin"/>
                        <a:sym typeface="Libre Franklin"/>
                      </a:endParaRPr>
                    </a:p>
                  </a:txBody>
                  <a:tcPr marT="45725" marB="45725" marR="91450" marL="91450"/>
                </a:tc>
              </a:tr>
              <a:tr h="370850">
                <a:tc>
                  <a:txBody>
                    <a:bodyPr/>
                    <a:lstStyle/>
                    <a:p>
                      <a:pPr indent="0" lvl="0" marL="0" marR="0" rtl="0" algn="l">
                        <a:spcBef>
                          <a:spcPts val="0"/>
                        </a:spcBef>
                        <a:spcAft>
                          <a:spcPts val="0"/>
                        </a:spcAft>
                        <a:buNone/>
                      </a:pPr>
                      <a:r>
                        <a:rPr lang="en-US" sz="1600">
                          <a:solidFill>
                            <a:srgbClr val="002D5A"/>
                          </a:solidFill>
                        </a:rPr>
                        <a:t>Hrs / 30 days</a:t>
                      </a:r>
                      <a:endParaRPr sz="1600">
                        <a:solidFill>
                          <a:srgbClr val="002D5A"/>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53.2</a:t>
                      </a:r>
                      <a:endParaRPr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38.5</a:t>
                      </a:r>
                      <a:endParaRPr sz="1600">
                        <a:solidFill>
                          <a:schemeClr val="dk1"/>
                        </a:solidFill>
                        <a:latin typeface="Libre Franklin"/>
                        <a:ea typeface="Libre Franklin"/>
                        <a:cs typeface="Libre Franklin"/>
                        <a:sym typeface="Libre Franklin"/>
                      </a:endParaRPr>
                    </a:p>
                  </a:txBody>
                  <a:tcPr marT="45725" marB="45725" marR="91450" marL="91450"/>
                </a:tc>
              </a:tr>
              <a:tr h="370850">
                <a:tc>
                  <a:txBody>
                    <a:bodyPr/>
                    <a:lstStyle/>
                    <a:p>
                      <a:pPr indent="0" lvl="0" marL="0" marR="0" rtl="0" algn="l">
                        <a:spcBef>
                          <a:spcPts val="0"/>
                        </a:spcBef>
                        <a:spcAft>
                          <a:spcPts val="0"/>
                        </a:spcAft>
                        <a:buNone/>
                      </a:pPr>
                      <a:r>
                        <a:rPr lang="en-US" sz="1600">
                          <a:solidFill>
                            <a:srgbClr val="002D5A"/>
                          </a:solidFill>
                        </a:rPr>
                        <a:t>#  with Nursing </a:t>
                      </a:r>
                      <a:endParaRPr sz="1600">
                        <a:solidFill>
                          <a:srgbClr val="002D5A"/>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1,039</a:t>
                      </a:r>
                      <a:endParaRPr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428</a:t>
                      </a:r>
                      <a:endParaRPr sz="1600">
                        <a:solidFill>
                          <a:schemeClr val="dk1"/>
                        </a:solidFill>
                        <a:latin typeface="Libre Franklin"/>
                        <a:ea typeface="Libre Franklin"/>
                        <a:cs typeface="Libre Franklin"/>
                        <a:sym typeface="Libre Franklin"/>
                      </a:endParaRPr>
                    </a:p>
                  </a:txBody>
                  <a:tcPr marT="45725" marB="45725" marR="91450" marL="91450"/>
                </a:tc>
              </a:tr>
              <a:tr h="370850">
                <a:tc>
                  <a:txBody>
                    <a:bodyPr/>
                    <a:lstStyle/>
                    <a:p>
                      <a:pPr indent="0" lvl="0" marL="0" marR="0" rtl="0" algn="l">
                        <a:spcBef>
                          <a:spcPts val="0"/>
                        </a:spcBef>
                        <a:spcAft>
                          <a:spcPts val="0"/>
                        </a:spcAft>
                        <a:buNone/>
                      </a:pPr>
                      <a:r>
                        <a:rPr lang="en-US" sz="1600">
                          <a:solidFill>
                            <a:srgbClr val="002D5A"/>
                          </a:solidFill>
                        </a:rPr>
                        <a:t># with OT</a:t>
                      </a:r>
                      <a:endParaRPr sz="1600">
                        <a:solidFill>
                          <a:srgbClr val="002D5A"/>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1,057</a:t>
                      </a:r>
                      <a:endParaRPr sz="1600">
                        <a:solidFill>
                          <a:schemeClr val="dk1"/>
                        </a:solidFill>
                        <a:latin typeface="Libre Franklin"/>
                        <a:ea typeface="Libre Franklin"/>
                        <a:cs typeface="Libre Franklin"/>
                        <a:sym typeface="Libre Franklin"/>
                      </a:endParaRPr>
                    </a:p>
                  </a:txBody>
                  <a:tcPr marT="45725" marB="45725" marR="91450" marL="91450"/>
                </a:tc>
                <a:tc>
                  <a:txBody>
                    <a:bodyPr/>
                    <a:lstStyle/>
                    <a:p>
                      <a:pPr indent="0" lvl="0" marL="0" marR="0" rtl="0" algn="ctr">
                        <a:spcBef>
                          <a:spcPts val="0"/>
                        </a:spcBef>
                        <a:spcAft>
                          <a:spcPts val="0"/>
                        </a:spcAft>
                        <a:buNone/>
                      </a:pPr>
                      <a:r>
                        <a:rPr lang="en-US" sz="1600"/>
                        <a:t>377</a:t>
                      </a:r>
                      <a:endParaRPr sz="1600">
                        <a:solidFill>
                          <a:schemeClr val="dk1"/>
                        </a:solidFill>
                        <a:latin typeface="Libre Franklin"/>
                        <a:ea typeface="Libre Franklin"/>
                        <a:cs typeface="Libre Franklin"/>
                        <a:sym typeface="Libre Franklin"/>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7"/>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The Hospitalized Person with Dementia</a:t>
            </a:r>
            <a:endParaRPr/>
          </a:p>
        </p:txBody>
      </p:sp>
      <p:sp>
        <p:nvSpPr>
          <p:cNvPr id="256" name="Google Shape;256;p7"/>
          <p:cNvSpPr txBox="1"/>
          <p:nvPr>
            <p:ph idx="1" type="body"/>
          </p:nvPr>
        </p:nvSpPr>
        <p:spPr>
          <a:xfrm>
            <a:off x="107504" y="2641139"/>
            <a:ext cx="4384105" cy="2338387"/>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accent2"/>
              </a:buClr>
              <a:buSzPts val="1600"/>
              <a:buFont typeface="Arial"/>
              <a:buChar char="•"/>
            </a:pPr>
            <a:r>
              <a:rPr lang="en-US" sz="1600">
                <a:solidFill>
                  <a:srgbClr val="595959"/>
                </a:solidFill>
              </a:rPr>
              <a:t>Dementia /delirium resulted in </a:t>
            </a:r>
            <a:r>
              <a:rPr b="1" lang="en-US" sz="1600" u="sng">
                <a:solidFill>
                  <a:srgbClr val="595959"/>
                </a:solidFill>
              </a:rPr>
              <a:t>6x</a:t>
            </a:r>
            <a:r>
              <a:rPr lang="en-US" sz="1600">
                <a:solidFill>
                  <a:srgbClr val="595959"/>
                </a:solidFill>
              </a:rPr>
              <a:t> more ALC hospitalisations than diabetes, hypertension and asthma combined </a:t>
            </a:r>
            <a:r>
              <a:rPr baseline="30000" i="1" lang="en-US" sz="1200">
                <a:solidFill>
                  <a:srgbClr val="595959"/>
                </a:solidFill>
              </a:rPr>
              <a:t>(Heckman p.3)</a:t>
            </a:r>
            <a:endParaRPr/>
          </a:p>
          <a:p>
            <a:pPr indent="-127000" lvl="0" marL="228600" rtl="0" algn="l">
              <a:spcBef>
                <a:spcPts val="1800"/>
              </a:spcBef>
              <a:spcAft>
                <a:spcPts val="0"/>
              </a:spcAft>
              <a:buClr>
                <a:schemeClr val="accent2"/>
              </a:buClr>
              <a:buSzPts val="1600"/>
              <a:buFont typeface="Arial"/>
              <a:buNone/>
            </a:pPr>
            <a:r>
              <a:t/>
            </a:r>
            <a:endParaRPr sz="1600">
              <a:solidFill>
                <a:srgbClr val="595959"/>
              </a:solidFill>
            </a:endParaRPr>
          </a:p>
          <a:p>
            <a:pPr indent="-228600" lvl="0" marL="228600" rtl="0" algn="l">
              <a:spcBef>
                <a:spcPts val="1800"/>
              </a:spcBef>
              <a:spcAft>
                <a:spcPts val="0"/>
              </a:spcAft>
              <a:buClr>
                <a:schemeClr val="accent2"/>
              </a:buClr>
              <a:buSzPts val="1600"/>
              <a:buFont typeface="Arial"/>
              <a:buChar char="•"/>
            </a:pPr>
            <a:r>
              <a:rPr lang="en-US" sz="1600">
                <a:solidFill>
                  <a:srgbClr val="595959"/>
                </a:solidFill>
              </a:rPr>
              <a:t>Not all chronic conditions equivalent </a:t>
            </a:r>
            <a:br>
              <a:rPr lang="en-US" sz="1600">
                <a:solidFill>
                  <a:srgbClr val="595959"/>
                </a:solidFill>
              </a:rPr>
            </a:br>
            <a:r>
              <a:rPr lang="en-US" sz="1600">
                <a:solidFill>
                  <a:srgbClr val="595959"/>
                </a:solidFill>
              </a:rPr>
              <a:t>with respect to impact on patient </a:t>
            </a:r>
            <a:br>
              <a:rPr lang="en-US" sz="1600">
                <a:solidFill>
                  <a:srgbClr val="595959"/>
                </a:solidFill>
              </a:rPr>
            </a:br>
            <a:r>
              <a:rPr lang="en-US" sz="1600">
                <a:solidFill>
                  <a:srgbClr val="595959"/>
                </a:solidFill>
              </a:rPr>
              <a:t>outcomes and health care utilisation</a:t>
            </a:r>
            <a:br>
              <a:rPr lang="en-US" sz="1600">
                <a:solidFill>
                  <a:srgbClr val="3F3F3F"/>
                </a:solidFill>
              </a:rPr>
            </a:br>
            <a:endParaRPr sz="1600">
              <a:solidFill>
                <a:srgbClr val="3F3F3F"/>
              </a:solidFill>
            </a:endParaRPr>
          </a:p>
          <a:p>
            <a:pPr indent="-241300" lvl="0" marL="342900" rtl="0" algn="l">
              <a:spcBef>
                <a:spcPts val="1800"/>
              </a:spcBef>
              <a:spcAft>
                <a:spcPts val="0"/>
              </a:spcAft>
              <a:buClr>
                <a:schemeClr val="accent2"/>
              </a:buClr>
              <a:buSzPts val="1600"/>
              <a:buFont typeface="Arial"/>
              <a:buNone/>
            </a:pPr>
            <a:r>
              <a:t/>
            </a:r>
            <a:endParaRPr sz="1600">
              <a:solidFill>
                <a:srgbClr val="3F3F3F"/>
              </a:solidFill>
            </a:endParaRPr>
          </a:p>
          <a:p>
            <a:pPr indent="-241300" lvl="0" marL="342900" rtl="0" algn="l">
              <a:spcBef>
                <a:spcPts val="1800"/>
              </a:spcBef>
              <a:spcAft>
                <a:spcPts val="0"/>
              </a:spcAft>
              <a:buClr>
                <a:schemeClr val="accent2"/>
              </a:buClr>
              <a:buSzPts val="1600"/>
              <a:buFont typeface="Arial"/>
              <a:buNone/>
            </a:pPr>
            <a:r>
              <a:t/>
            </a:r>
            <a:endParaRPr sz="1600">
              <a:solidFill>
                <a:srgbClr val="3F3F3F"/>
              </a:solidFill>
            </a:endParaRPr>
          </a:p>
          <a:p>
            <a:pPr indent="-241300" lvl="0" marL="342900" rtl="0" algn="l">
              <a:spcBef>
                <a:spcPts val="1800"/>
              </a:spcBef>
              <a:spcAft>
                <a:spcPts val="0"/>
              </a:spcAft>
              <a:buClr>
                <a:schemeClr val="accent2"/>
              </a:buClr>
              <a:buSzPts val="1600"/>
              <a:buFont typeface="Arial"/>
              <a:buNone/>
            </a:pPr>
            <a:r>
              <a:t/>
            </a:r>
            <a:endParaRPr sz="1600">
              <a:solidFill>
                <a:srgbClr val="3F3F3F"/>
              </a:solidFill>
            </a:endParaRPr>
          </a:p>
        </p:txBody>
      </p:sp>
      <p:sp>
        <p:nvSpPr>
          <p:cNvPr id="257" name="Google Shape;257;p7"/>
          <p:cNvSpPr txBox="1"/>
          <p:nvPr/>
        </p:nvSpPr>
        <p:spPr>
          <a:xfrm>
            <a:off x="4608513" y="5338763"/>
            <a:ext cx="4000500"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accent2"/>
                </a:solidFill>
                <a:latin typeface="Arial"/>
                <a:ea typeface="Arial"/>
                <a:cs typeface="Arial"/>
                <a:sym typeface="Arial"/>
              </a:rPr>
              <a:t>Estimated avg. cost of inpatient hospital services </a:t>
            </a:r>
            <a:r>
              <a:rPr b="1" i="1" lang="en-US" sz="1200">
                <a:solidFill>
                  <a:srgbClr val="3F3F3F"/>
                </a:solidFill>
                <a:latin typeface="Arial"/>
                <a:ea typeface="Arial"/>
                <a:cs typeface="Arial"/>
                <a:sym typeface="Arial"/>
              </a:rPr>
              <a:t>(CIHI Cost Estimator for Ontario 2008-09</a:t>
            </a:r>
            <a:r>
              <a:rPr b="1" lang="en-US" sz="1200">
                <a:solidFill>
                  <a:srgbClr val="3F3F3F"/>
                </a:solidFill>
                <a:latin typeface="Arial"/>
                <a:ea typeface="Arial"/>
                <a:cs typeface="Arial"/>
                <a:sym typeface="Arial"/>
              </a:rPr>
              <a:t>)</a:t>
            </a:r>
            <a:endParaRPr b="1" sz="1200">
              <a:solidFill>
                <a:srgbClr val="3F3F3F"/>
              </a:solidFill>
              <a:latin typeface="Arial"/>
              <a:ea typeface="Arial"/>
              <a:cs typeface="Arial"/>
              <a:sym typeface="Arial"/>
            </a:endParaRPr>
          </a:p>
        </p:txBody>
      </p:sp>
      <p:graphicFrame>
        <p:nvGraphicFramePr>
          <p:cNvPr id="258" name="Google Shape;258;p7"/>
          <p:cNvGraphicFramePr/>
          <p:nvPr/>
        </p:nvGraphicFramePr>
        <p:xfrm>
          <a:off x="4535488" y="2266950"/>
          <a:ext cx="3000000" cy="3000000"/>
        </p:xfrm>
        <a:graphic>
          <a:graphicData uri="http://schemas.openxmlformats.org/drawingml/2006/table">
            <a:tbl>
              <a:tblPr bandRow="1" firstRow="1">
                <a:noFill/>
                <a:tableStyleId>{1FD8B6F8-188B-4B71-B865-872C56687B73}</a:tableStyleId>
              </a:tblPr>
              <a:tblGrid>
                <a:gridCol w="2071700"/>
                <a:gridCol w="2071700"/>
              </a:tblGrid>
              <a:tr h="370875">
                <a:tc>
                  <a:txBody>
                    <a:bodyPr/>
                    <a:lstStyle/>
                    <a:p>
                      <a:pPr indent="0" lvl="0" marL="0" marR="0" rtl="0" algn="ctr">
                        <a:spcBef>
                          <a:spcPts val="0"/>
                        </a:spcBef>
                        <a:spcAft>
                          <a:spcPts val="0"/>
                        </a:spcAft>
                        <a:buNone/>
                      </a:pPr>
                      <a:r>
                        <a:rPr lang="en-US" sz="1800">
                          <a:latin typeface="Arial"/>
                          <a:ea typeface="Arial"/>
                          <a:cs typeface="Arial"/>
                          <a:sym typeface="Arial"/>
                        </a:rPr>
                        <a:t>Condition</a:t>
                      </a:r>
                      <a:endParaRPr/>
                    </a:p>
                  </a:txBody>
                  <a:tcPr marT="45725" marB="45725" marR="91450" marL="91450"/>
                </a:tc>
                <a:tc>
                  <a:txBody>
                    <a:bodyPr/>
                    <a:lstStyle/>
                    <a:p>
                      <a:pPr indent="0" lvl="0" marL="0" marR="0" rtl="0" algn="ctr">
                        <a:spcBef>
                          <a:spcPts val="0"/>
                        </a:spcBef>
                        <a:spcAft>
                          <a:spcPts val="0"/>
                        </a:spcAft>
                        <a:buNone/>
                      </a:pPr>
                      <a:r>
                        <a:rPr lang="en-US" sz="1800">
                          <a:latin typeface="Arial"/>
                          <a:ea typeface="Arial"/>
                          <a:cs typeface="Arial"/>
                          <a:sym typeface="Arial"/>
                        </a:rPr>
                        <a:t>Avg.$/Utilization</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Dementia</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$19,302</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Heart Failure</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$6,633</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Fractured</a:t>
                      </a:r>
                      <a:r>
                        <a:rPr lang="en-US" sz="1600">
                          <a:solidFill>
                            <a:srgbClr val="595959"/>
                          </a:solidFill>
                          <a:latin typeface="Arial"/>
                          <a:ea typeface="Arial"/>
                          <a:cs typeface="Arial"/>
                          <a:sym typeface="Arial"/>
                        </a:rPr>
                        <a:t> Femur </a:t>
                      </a:r>
                      <a:endParaRPr sz="1600">
                        <a:solidFill>
                          <a:srgbClr val="595959"/>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$6,219</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COPD</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$6,561</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Asthma</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$2,470</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Essential HT</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$3,419</a:t>
                      </a:r>
                      <a:endParaRPr/>
                    </a:p>
                  </a:txBody>
                  <a:tcPr marT="45725" marB="45725" marR="91450" marL="91450"/>
                </a:tc>
              </a:tr>
              <a:tr h="370875">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Type 2 Diabetes </a:t>
                      </a:r>
                      <a:endParaRPr/>
                    </a:p>
                  </a:txBody>
                  <a:tcPr marT="45725" marB="45725" marR="91450" marL="91450"/>
                </a:tc>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$5,306</a:t>
                      </a:r>
                      <a:endParaRPr/>
                    </a:p>
                  </a:txBody>
                  <a:tcPr marT="45725" marB="45725" marR="91450" marL="91450"/>
                </a:tc>
              </a:tr>
            </a:tbl>
          </a:graphicData>
        </a:graphic>
      </p:graphicFrame>
      <p:sp>
        <p:nvSpPr>
          <p:cNvPr id="259" name="Google Shape;259;p7"/>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60" name="Google Shape;260;p7"/>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Dementia as a “Keystone” Diagnosis</a:t>
            </a:r>
            <a:endParaRPr/>
          </a:p>
        </p:txBody>
      </p:sp>
      <p:sp>
        <p:nvSpPr>
          <p:cNvPr id="267" name="Google Shape;267;p8"/>
          <p:cNvSpPr txBox="1"/>
          <p:nvPr>
            <p:ph idx="1" type="body"/>
          </p:nvPr>
        </p:nvSpPr>
        <p:spPr>
          <a:xfrm>
            <a:off x="323850" y="1928813"/>
            <a:ext cx="3819525" cy="45243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2"/>
              </a:buClr>
              <a:buSzPts val="1600"/>
              <a:buFont typeface="Arial"/>
              <a:buNone/>
            </a:pPr>
            <a:br>
              <a:rPr lang="en-US" sz="1600">
                <a:solidFill>
                  <a:srgbClr val="595959"/>
                </a:solidFill>
              </a:rPr>
            </a:br>
            <a:endParaRPr sz="1600">
              <a:solidFill>
                <a:srgbClr val="595959"/>
              </a:solidFill>
            </a:endParaRPr>
          </a:p>
          <a:p>
            <a:pPr indent="-228600" lvl="0" marL="228600" rtl="0" algn="l">
              <a:spcBef>
                <a:spcPts val="1800"/>
              </a:spcBef>
              <a:spcAft>
                <a:spcPts val="0"/>
              </a:spcAft>
              <a:buClr>
                <a:schemeClr val="accent2"/>
              </a:buClr>
              <a:buSzPts val="1600"/>
              <a:buFont typeface="Arial"/>
              <a:buChar char="•"/>
            </a:pPr>
            <a:r>
              <a:rPr lang="en-US" sz="1600">
                <a:solidFill>
                  <a:srgbClr val="595959"/>
                </a:solidFill>
              </a:rPr>
              <a:t>HF – increased risk of dementia, dementia increased risk of HF</a:t>
            </a:r>
            <a:endParaRPr/>
          </a:p>
          <a:p>
            <a:pPr indent="-228600" lvl="0" marL="228600" rtl="0" algn="l">
              <a:spcBef>
                <a:spcPts val="1800"/>
              </a:spcBef>
              <a:spcAft>
                <a:spcPts val="0"/>
              </a:spcAft>
              <a:buClr>
                <a:schemeClr val="accent2"/>
              </a:buClr>
              <a:buSzPts val="1600"/>
              <a:buFont typeface="Arial"/>
              <a:buChar char="•"/>
            </a:pPr>
            <a:r>
              <a:rPr lang="en-US" sz="1600">
                <a:solidFill>
                  <a:srgbClr val="595959"/>
                </a:solidFill>
              </a:rPr>
              <a:t>COPD associated with increased risk of dementia, dementia associated with reduced compliance with meds of COPD</a:t>
            </a:r>
            <a:endParaRPr/>
          </a:p>
          <a:p>
            <a:pPr indent="-228600" lvl="0" marL="228600" rtl="0" algn="l">
              <a:spcBef>
                <a:spcPts val="1800"/>
              </a:spcBef>
              <a:spcAft>
                <a:spcPts val="0"/>
              </a:spcAft>
              <a:buClr>
                <a:schemeClr val="accent2"/>
              </a:buClr>
              <a:buSzPts val="1600"/>
              <a:buFont typeface="Arial"/>
              <a:buChar char="•"/>
            </a:pPr>
            <a:r>
              <a:rPr lang="en-US" sz="1600">
                <a:solidFill>
                  <a:srgbClr val="595959"/>
                </a:solidFill>
              </a:rPr>
              <a:t>Dementia associated with increased risk of falls</a:t>
            </a:r>
            <a:br>
              <a:rPr lang="en-US" sz="1600">
                <a:solidFill>
                  <a:srgbClr val="595959"/>
                </a:solidFill>
              </a:rPr>
            </a:br>
            <a:endParaRPr sz="1600">
              <a:solidFill>
                <a:srgbClr val="595959"/>
              </a:solidFill>
            </a:endParaRPr>
          </a:p>
          <a:p>
            <a:pPr indent="-342900" lvl="0" marL="342900" rtl="0" algn="l">
              <a:spcBef>
                <a:spcPts val="320"/>
              </a:spcBef>
              <a:spcAft>
                <a:spcPts val="0"/>
              </a:spcAft>
              <a:buClr>
                <a:schemeClr val="accent2"/>
              </a:buClr>
              <a:buSzPts val="1600"/>
              <a:buFont typeface="Arial"/>
              <a:buNone/>
            </a:pPr>
            <a:r>
              <a:t/>
            </a:r>
            <a:endParaRPr sz="1600">
              <a:solidFill>
                <a:srgbClr val="595959"/>
              </a:solidFill>
            </a:endParaRPr>
          </a:p>
        </p:txBody>
      </p:sp>
      <p:sp>
        <p:nvSpPr>
          <p:cNvPr id="268" name="Google Shape;268;p8"/>
          <p:cNvSpPr txBox="1"/>
          <p:nvPr/>
        </p:nvSpPr>
        <p:spPr>
          <a:xfrm>
            <a:off x="314325" y="1782763"/>
            <a:ext cx="590073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2000"/>
              <a:buFont typeface="Arial"/>
              <a:buNone/>
            </a:pPr>
            <a:r>
              <a:rPr b="1" lang="en-US" sz="2000">
                <a:solidFill>
                  <a:schemeClr val="accent2"/>
                </a:solidFill>
                <a:latin typeface="Arial"/>
                <a:ea typeface="Arial"/>
                <a:cs typeface="Arial"/>
                <a:sym typeface="Arial"/>
              </a:rPr>
              <a:t>Clustering of 4 chronic conditions </a:t>
            </a:r>
            <a:br>
              <a:rPr b="1" lang="en-US" sz="2000">
                <a:solidFill>
                  <a:schemeClr val="accent2"/>
                </a:solidFill>
                <a:latin typeface="Arial"/>
                <a:ea typeface="Arial"/>
                <a:cs typeface="Arial"/>
                <a:sym typeface="Arial"/>
              </a:rPr>
            </a:br>
            <a:r>
              <a:rPr b="1" lang="en-US" sz="2000">
                <a:solidFill>
                  <a:schemeClr val="accent2"/>
                </a:solidFill>
                <a:latin typeface="Arial"/>
                <a:ea typeface="Arial"/>
                <a:cs typeface="Arial"/>
                <a:sym typeface="Arial"/>
              </a:rPr>
              <a:t>not random</a:t>
            </a:r>
            <a:endParaRPr/>
          </a:p>
        </p:txBody>
      </p:sp>
      <p:sp>
        <p:nvSpPr>
          <p:cNvPr id="269" name="Google Shape;269;p8"/>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70" name="Google Shape;270;p8"/>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71" name="Google Shape;271;p8"/>
          <p:cNvSpPr/>
          <p:nvPr/>
        </p:nvSpPr>
        <p:spPr>
          <a:xfrm>
            <a:off x="566738" y="5643563"/>
            <a:ext cx="3024187" cy="4619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2"/>
              </a:buClr>
              <a:buSzPts val="1200"/>
              <a:buFont typeface="Arial"/>
              <a:buNone/>
            </a:pPr>
            <a:r>
              <a:rPr b="1" i="1" lang="en-US" sz="1200">
                <a:solidFill>
                  <a:schemeClr val="accent2"/>
                </a:solidFill>
                <a:latin typeface="Arial"/>
                <a:ea typeface="Arial"/>
                <a:cs typeface="Arial"/>
                <a:sym typeface="Arial"/>
              </a:rPr>
              <a:t>Pts with dementia + account for 88% </a:t>
            </a:r>
            <a:br>
              <a:rPr b="1" i="1" lang="en-US" sz="1200">
                <a:solidFill>
                  <a:schemeClr val="accent2"/>
                </a:solidFill>
                <a:latin typeface="Arial"/>
                <a:ea typeface="Arial"/>
                <a:cs typeface="Arial"/>
                <a:sym typeface="Arial"/>
              </a:rPr>
            </a:br>
            <a:r>
              <a:rPr b="1" i="1" lang="en-US" sz="1200">
                <a:solidFill>
                  <a:schemeClr val="accent2"/>
                </a:solidFill>
                <a:latin typeface="Arial"/>
                <a:ea typeface="Arial"/>
                <a:cs typeface="Arial"/>
                <a:sym typeface="Arial"/>
              </a:rPr>
              <a:t>of dementia ALC days (CIHI)</a:t>
            </a:r>
            <a:endParaRPr b="1" i="1" sz="1200">
              <a:solidFill>
                <a:schemeClr val="accent2"/>
              </a:solidFill>
              <a:latin typeface="Arial"/>
              <a:ea typeface="Arial"/>
              <a:cs typeface="Arial"/>
              <a:sym typeface="Arial"/>
            </a:endParaRPr>
          </a:p>
        </p:txBody>
      </p:sp>
      <p:grpSp>
        <p:nvGrpSpPr>
          <p:cNvPr id="272" name="Google Shape;272;p8"/>
          <p:cNvGrpSpPr/>
          <p:nvPr/>
        </p:nvGrpSpPr>
        <p:grpSpPr>
          <a:xfrm>
            <a:off x="4900613" y="1963738"/>
            <a:ext cx="3571875" cy="4073525"/>
            <a:chOff x="4643438" y="2000240"/>
            <a:chExt cx="3571900" cy="4071966"/>
          </a:xfrm>
        </p:grpSpPr>
        <p:grpSp>
          <p:nvGrpSpPr>
            <p:cNvPr id="273" name="Google Shape;273;p8"/>
            <p:cNvGrpSpPr/>
            <p:nvPr/>
          </p:nvGrpSpPr>
          <p:grpSpPr>
            <a:xfrm flipH="1">
              <a:off x="5059907" y="4506068"/>
              <a:ext cx="1290646" cy="951036"/>
              <a:chOff x="6510352" y="4505333"/>
              <a:chExt cx="1290646" cy="951036"/>
            </a:xfrm>
          </p:grpSpPr>
          <p:sp>
            <p:nvSpPr>
              <p:cNvPr id="274" name="Google Shape;274;p8"/>
              <p:cNvSpPr/>
              <p:nvPr/>
            </p:nvSpPr>
            <p:spPr>
              <a:xfrm rot="-2460000">
                <a:off x="6788706" y="4461734"/>
                <a:ext cx="214314" cy="928694"/>
              </a:xfrm>
              <a:prstGeom prst="downArrow">
                <a:avLst>
                  <a:gd fmla="val 50000" name="adj1"/>
                  <a:gd fmla="val 49994"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 name="Google Shape;275;p8"/>
              <p:cNvSpPr/>
              <p:nvPr/>
            </p:nvSpPr>
            <p:spPr>
              <a:xfrm rot="8340000">
                <a:off x="7308329" y="4571273"/>
                <a:ext cx="214314" cy="928694"/>
              </a:xfrm>
              <a:prstGeom prst="downArrow">
                <a:avLst>
                  <a:gd fmla="val 50000" name="adj1"/>
                  <a:gd fmla="val 49994" name="adj2"/>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76" name="Google Shape;276;p8"/>
            <p:cNvGrpSpPr/>
            <p:nvPr/>
          </p:nvGrpSpPr>
          <p:grpSpPr>
            <a:xfrm>
              <a:off x="6510352" y="4505333"/>
              <a:ext cx="1290646" cy="951036"/>
              <a:chOff x="6510352" y="4505333"/>
              <a:chExt cx="1290646" cy="951036"/>
            </a:xfrm>
          </p:grpSpPr>
          <p:sp>
            <p:nvSpPr>
              <p:cNvPr id="277" name="Google Shape;277;p8"/>
              <p:cNvSpPr/>
              <p:nvPr/>
            </p:nvSpPr>
            <p:spPr>
              <a:xfrm rot="-2460000">
                <a:off x="6788706" y="4461734"/>
                <a:ext cx="214314" cy="928694"/>
              </a:xfrm>
              <a:prstGeom prst="downArrow">
                <a:avLst>
                  <a:gd fmla="val 50000" name="adj1"/>
                  <a:gd fmla="val 49994"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 name="Google Shape;278;p8"/>
              <p:cNvSpPr/>
              <p:nvPr/>
            </p:nvSpPr>
            <p:spPr>
              <a:xfrm rot="8340000">
                <a:off x="7308329" y="4571273"/>
                <a:ext cx="214314" cy="928694"/>
              </a:xfrm>
              <a:prstGeom prst="downArrow">
                <a:avLst>
                  <a:gd fmla="val 50000" name="adj1"/>
                  <a:gd fmla="val 49994" name="adj2"/>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79" name="Google Shape;279;p8"/>
            <p:cNvSpPr/>
            <p:nvPr/>
          </p:nvSpPr>
          <p:spPr>
            <a:xfrm>
              <a:off x="7143768" y="5000636"/>
              <a:ext cx="1071570" cy="1071570"/>
            </a:xfrm>
            <a:prstGeom prst="ellipse">
              <a:avLst/>
            </a:prstGeom>
            <a:solidFill>
              <a:schemeClr val="accent1"/>
            </a:solidFill>
            <a:ln cap="flat" cmpd="sng" w="25400">
              <a:solidFill>
                <a:schemeClr val="lt1"/>
              </a:solidFill>
              <a:prstDash val="solid"/>
              <a:round/>
              <a:headEnd len="sm" w="sm" type="none"/>
              <a:tailEnd len="sm" w="sm" type="none"/>
            </a:ln>
          </p:spPr>
          <p:txBody>
            <a:bodyPr anchorCtr="1" anchor="ctr" bIns="0" lIns="0" spcFirstLastPara="1" rIns="0" wrap="square" tIns="0">
              <a:noAutofit/>
            </a:bodyPr>
            <a:lstStyle/>
            <a:p>
              <a:pPr indent="0" lvl="0" marL="0" marR="0" rtl="0" algn="ctr">
                <a:spcBef>
                  <a:spcPts val="0"/>
                </a:spcBef>
                <a:spcAft>
                  <a:spcPts val="0"/>
                </a:spcAft>
                <a:buClr>
                  <a:schemeClr val="lt1"/>
                </a:buClr>
                <a:buSzPts val="1200"/>
                <a:buFont typeface="Arial"/>
                <a:buNone/>
              </a:pPr>
              <a:r>
                <a:rPr b="1" lang="en-US" sz="1200">
                  <a:solidFill>
                    <a:schemeClr val="lt1"/>
                  </a:solidFill>
                  <a:latin typeface="Arial"/>
                  <a:ea typeface="Arial"/>
                  <a:cs typeface="Arial"/>
                  <a:sym typeface="Arial"/>
                </a:rPr>
                <a:t>HEART FAILURE</a:t>
              </a:r>
              <a:endParaRPr/>
            </a:p>
          </p:txBody>
        </p:sp>
        <p:sp>
          <p:nvSpPr>
            <p:cNvPr id="280" name="Google Shape;280;p8"/>
            <p:cNvSpPr/>
            <p:nvPr/>
          </p:nvSpPr>
          <p:spPr>
            <a:xfrm rot="10800000">
              <a:off x="6491301" y="3081335"/>
              <a:ext cx="214314" cy="928694"/>
            </a:xfrm>
            <a:prstGeom prst="downArrow">
              <a:avLst>
                <a:gd fmla="val 50000" name="adj1"/>
                <a:gd fmla="val 49994" name="adj2"/>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 name="Google Shape;281;p8"/>
            <p:cNvSpPr/>
            <p:nvPr/>
          </p:nvSpPr>
          <p:spPr>
            <a:xfrm>
              <a:off x="6153161" y="2528881"/>
              <a:ext cx="214314" cy="928694"/>
            </a:xfrm>
            <a:prstGeom prst="downArrow">
              <a:avLst>
                <a:gd fmla="val 50000" name="adj1"/>
                <a:gd fmla="val 49994" name="adj2"/>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 name="Google Shape;282;p8"/>
            <p:cNvSpPr/>
            <p:nvPr/>
          </p:nvSpPr>
          <p:spPr>
            <a:xfrm>
              <a:off x="5893603" y="2000240"/>
              <a:ext cx="1071570" cy="1071570"/>
            </a:xfrm>
            <a:prstGeom prst="ellipse">
              <a:avLst/>
            </a:prstGeom>
            <a:solidFill>
              <a:schemeClr val="accent1"/>
            </a:solidFill>
            <a:ln cap="flat" cmpd="sng" w="25400">
              <a:solidFill>
                <a:schemeClr val="lt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COPD</a:t>
              </a:r>
              <a:endParaRPr/>
            </a:p>
          </p:txBody>
        </p:sp>
        <p:sp>
          <p:nvSpPr>
            <p:cNvPr id="283" name="Google Shape;283;p8"/>
            <p:cNvSpPr/>
            <p:nvPr/>
          </p:nvSpPr>
          <p:spPr>
            <a:xfrm>
              <a:off x="5643570" y="3443288"/>
              <a:ext cx="1571636" cy="1571636"/>
            </a:xfrm>
            <a:prstGeom prst="ellipse">
              <a:avLst/>
            </a:prstGeom>
            <a:solidFill>
              <a:schemeClr val="accent2"/>
            </a:solidFill>
            <a:ln cap="flat" cmpd="sng" w="25400">
              <a:solidFill>
                <a:schemeClr val="lt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Dementia MCI</a:t>
              </a:r>
              <a:endParaRPr/>
            </a:p>
          </p:txBody>
        </p:sp>
        <p:sp>
          <p:nvSpPr>
            <p:cNvPr id="284" name="Google Shape;284;p8"/>
            <p:cNvSpPr/>
            <p:nvPr/>
          </p:nvSpPr>
          <p:spPr>
            <a:xfrm>
              <a:off x="4643438" y="5000636"/>
              <a:ext cx="1071570" cy="1071570"/>
            </a:xfrm>
            <a:prstGeom prst="ellipse">
              <a:avLst/>
            </a:prstGeom>
            <a:solidFill>
              <a:schemeClr val="accent1"/>
            </a:solidFill>
            <a:ln cap="flat" cmpd="sng" w="25400">
              <a:solidFill>
                <a:schemeClr val="lt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FALLS</a:t>
              </a:r>
              <a:endParaRPr/>
            </a:p>
          </p:txBody>
        </p:sp>
      </p:grpSp>
      <p:sp>
        <p:nvSpPr>
          <p:cNvPr id="285" name="Google Shape;285;p8"/>
          <p:cNvSpPr txBox="1"/>
          <p:nvPr/>
        </p:nvSpPr>
        <p:spPr>
          <a:xfrm>
            <a:off x="7287013" y="6499703"/>
            <a:ext cx="118547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706F61"/>
                </a:solidFill>
                <a:latin typeface="Arial"/>
                <a:ea typeface="Arial"/>
                <a:cs typeface="Arial"/>
                <a:sym typeface="Arial"/>
              </a:rPr>
              <a:t>Source: G. Heckman</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txBox="1"/>
          <p:nvPr>
            <p:ph type="title"/>
          </p:nvPr>
        </p:nvSpPr>
        <p:spPr>
          <a:xfrm>
            <a:off x="319088" y="71438"/>
            <a:ext cx="7715250" cy="928687"/>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Dementia Caregivers </a:t>
            </a:r>
            <a:r>
              <a:rPr i="1" lang="en-US" sz="2000"/>
              <a:t>( In Their Own Voices)</a:t>
            </a:r>
            <a:endParaRPr/>
          </a:p>
        </p:txBody>
      </p:sp>
      <p:sp>
        <p:nvSpPr>
          <p:cNvPr id="292" name="Google Shape;292;p9"/>
          <p:cNvSpPr/>
          <p:nvPr/>
        </p:nvSpPr>
        <p:spPr>
          <a:xfrm>
            <a:off x="0" y="6429372"/>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93" name="Google Shape;293;p9"/>
          <p:cNvSpPr/>
          <p:nvPr/>
        </p:nvSpPr>
        <p:spPr>
          <a:xfrm flipH="1" rot="10800000">
            <a:off x="0" y="1285860"/>
            <a:ext cx="9144000" cy="285776"/>
          </a:xfrm>
          <a:prstGeom prst="rect">
            <a:avLst/>
          </a:prstGeom>
          <a:gradFill>
            <a:gsLst>
              <a:gs pos="0">
                <a:srgbClr val="003D79">
                  <a:alpha val="31764"/>
                </a:srgbClr>
              </a:gs>
              <a:gs pos="1000">
                <a:srgbClr val="003D79">
                  <a:alpha val="31764"/>
                </a:srgbClr>
              </a:gs>
              <a:gs pos="30000">
                <a:schemeClr val="lt1"/>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aphicFrame>
        <p:nvGraphicFramePr>
          <p:cNvPr id="294" name="Google Shape;294;p9"/>
          <p:cNvGraphicFramePr/>
          <p:nvPr/>
        </p:nvGraphicFramePr>
        <p:xfrm>
          <a:off x="1574800" y="2473325"/>
          <a:ext cx="3000000" cy="3000000"/>
        </p:xfrm>
        <a:graphic>
          <a:graphicData uri="http://schemas.openxmlformats.org/drawingml/2006/table">
            <a:tbl>
              <a:tblPr bandRow="1" firstRow="1">
                <a:noFill/>
                <a:tableStyleId>{1FD8B6F8-188B-4B71-B865-872C56687B73}</a:tableStyleId>
              </a:tblPr>
              <a:tblGrid>
                <a:gridCol w="4045750"/>
                <a:gridCol w="2002625"/>
              </a:tblGrid>
              <a:tr h="640050">
                <a:tc gridSpan="2">
                  <a:txBody>
                    <a:bodyPr/>
                    <a:lstStyle/>
                    <a:p>
                      <a:pPr indent="0" lvl="0" marL="0" marR="0" rtl="0" algn="ctr">
                        <a:spcBef>
                          <a:spcPts val="0"/>
                        </a:spcBef>
                        <a:spcAft>
                          <a:spcPts val="0"/>
                        </a:spcAft>
                        <a:buNone/>
                      </a:pPr>
                      <a:r>
                        <a:rPr lang="en-US" sz="1800">
                          <a:latin typeface="Arial"/>
                          <a:ea typeface="Arial"/>
                          <a:cs typeface="Arial"/>
                          <a:sym typeface="Arial"/>
                        </a:rPr>
                        <a:t>“% identifying barriers &amp;</a:t>
                      </a:r>
                      <a:r>
                        <a:rPr lang="en-US" sz="1800">
                          <a:latin typeface="Arial"/>
                          <a:ea typeface="Arial"/>
                          <a:cs typeface="Arial"/>
                          <a:sym typeface="Arial"/>
                        </a:rPr>
                        <a:t> problems related to access / use of community services…” </a:t>
                      </a:r>
                      <a:endParaRPr sz="1800">
                        <a:latin typeface="Arial"/>
                        <a:ea typeface="Arial"/>
                        <a:cs typeface="Arial"/>
                        <a:sym typeface="Arial"/>
                      </a:endParaRPr>
                    </a:p>
                  </a:txBody>
                  <a:tcPr marT="45700" marB="45700" marR="91425" marL="91425" anchor="ctr" anchorCtr="1"/>
                </a:tc>
                <a:tc hMerge="1"/>
              </a:tr>
              <a:tr h="417150">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Hour</a:t>
                      </a:r>
                      <a:r>
                        <a:rPr lang="en-US" sz="1600">
                          <a:solidFill>
                            <a:srgbClr val="595959"/>
                          </a:solidFill>
                          <a:latin typeface="Arial"/>
                          <a:ea typeface="Arial"/>
                          <a:cs typeface="Arial"/>
                          <a:sym typeface="Arial"/>
                        </a:rPr>
                        <a:t>s of help inadequate</a:t>
                      </a:r>
                      <a:endParaRPr sz="1600">
                        <a:solidFill>
                          <a:srgbClr val="595959"/>
                        </a:solidFill>
                        <a:latin typeface="Arial"/>
                        <a:ea typeface="Arial"/>
                        <a:cs typeface="Arial"/>
                        <a:sym typeface="Arial"/>
                      </a:endParaRPr>
                    </a:p>
                  </a:txBody>
                  <a:tcPr marT="45700" marB="45700" marR="91425" marL="91425" anchor="ctr"/>
                </a:tc>
                <a:tc>
                  <a:txBody>
                    <a:bodyPr/>
                    <a:lstStyle/>
                    <a:p>
                      <a:pPr indent="0" lvl="0" marL="0" marR="0" rtl="0" algn="ctr">
                        <a:spcBef>
                          <a:spcPts val="0"/>
                        </a:spcBef>
                        <a:spcAft>
                          <a:spcPts val="0"/>
                        </a:spcAft>
                        <a:buNone/>
                      </a:pPr>
                      <a:r>
                        <a:rPr b="1" lang="en-US" sz="1600">
                          <a:solidFill>
                            <a:srgbClr val="595959"/>
                          </a:solidFill>
                          <a:latin typeface="Arial"/>
                          <a:ea typeface="Arial"/>
                          <a:cs typeface="Arial"/>
                          <a:sym typeface="Arial"/>
                        </a:rPr>
                        <a:t>55%</a:t>
                      </a:r>
                      <a:endParaRPr/>
                    </a:p>
                  </a:txBody>
                  <a:tcPr marT="45700" marB="45700" marR="91425" marL="91425" anchor="ctr"/>
                </a:tc>
              </a:tr>
              <a:tr h="417150">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Too</a:t>
                      </a:r>
                      <a:r>
                        <a:rPr lang="en-US" sz="1600">
                          <a:solidFill>
                            <a:srgbClr val="595959"/>
                          </a:solidFill>
                          <a:latin typeface="Arial"/>
                          <a:ea typeface="Arial"/>
                          <a:cs typeface="Arial"/>
                          <a:sym typeface="Arial"/>
                        </a:rPr>
                        <a:t> difficult to navigate system</a:t>
                      </a:r>
                      <a:endParaRPr sz="1600">
                        <a:solidFill>
                          <a:srgbClr val="595959"/>
                        </a:solidFill>
                        <a:latin typeface="Arial"/>
                        <a:ea typeface="Arial"/>
                        <a:cs typeface="Arial"/>
                        <a:sym typeface="Arial"/>
                      </a:endParaRPr>
                    </a:p>
                  </a:txBody>
                  <a:tcPr marT="45700" marB="45700" marR="91425" marL="91425" anchor="ctr"/>
                </a:tc>
                <a:tc>
                  <a:txBody>
                    <a:bodyPr/>
                    <a:lstStyle/>
                    <a:p>
                      <a:pPr indent="0" lvl="0" marL="0" marR="0" rtl="0" algn="ctr">
                        <a:spcBef>
                          <a:spcPts val="0"/>
                        </a:spcBef>
                        <a:spcAft>
                          <a:spcPts val="0"/>
                        </a:spcAft>
                        <a:buNone/>
                      </a:pPr>
                      <a:r>
                        <a:rPr b="1" lang="en-US" sz="1600">
                          <a:solidFill>
                            <a:srgbClr val="595959"/>
                          </a:solidFill>
                          <a:latin typeface="Arial"/>
                          <a:ea typeface="Arial"/>
                          <a:cs typeface="Arial"/>
                          <a:sym typeface="Arial"/>
                        </a:rPr>
                        <a:t>49%</a:t>
                      </a:r>
                      <a:endParaRPr/>
                    </a:p>
                  </a:txBody>
                  <a:tcPr marT="45700" marB="45700" marR="91425" marL="91425" anchor="ctr"/>
                </a:tc>
              </a:tr>
              <a:tr h="417150">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Have little input into what is offered</a:t>
                      </a:r>
                      <a:endParaRPr/>
                    </a:p>
                  </a:txBody>
                  <a:tcPr marT="45700" marB="45700" marR="91425" marL="91425" anchor="ctr"/>
                </a:tc>
                <a:tc>
                  <a:txBody>
                    <a:bodyPr/>
                    <a:lstStyle/>
                    <a:p>
                      <a:pPr indent="0" lvl="0" marL="0" marR="0" rtl="0" algn="ctr">
                        <a:spcBef>
                          <a:spcPts val="0"/>
                        </a:spcBef>
                        <a:spcAft>
                          <a:spcPts val="0"/>
                        </a:spcAft>
                        <a:buNone/>
                      </a:pPr>
                      <a:r>
                        <a:rPr b="1" lang="en-US" sz="1600">
                          <a:solidFill>
                            <a:srgbClr val="595959"/>
                          </a:solidFill>
                          <a:latin typeface="Arial"/>
                          <a:ea typeface="Arial"/>
                          <a:cs typeface="Arial"/>
                          <a:sym typeface="Arial"/>
                        </a:rPr>
                        <a:t>43%</a:t>
                      </a:r>
                      <a:endParaRPr/>
                    </a:p>
                  </a:txBody>
                  <a:tcPr marT="45700" marB="45700" marR="91425" marL="91425" anchor="ctr"/>
                </a:tc>
              </a:tr>
              <a:tr h="417150">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Bureaucratic</a:t>
                      </a:r>
                      <a:r>
                        <a:rPr lang="en-US" sz="1600">
                          <a:solidFill>
                            <a:srgbClr val="595959"/>
                          </a:solidFill>
                          <a:latin typeface="Arial"/>
                          <a:ea typeface="Arial"/>
                          <a:cs typeface="Arial"/>
                          <a:sym typeface="Arial"/>
                        </a:rPr>
                        <a:t> procedures</a:t>
                      </a:r>
                      <a:endParaRPr sz="1600">
                        <a:solidFill>
                          <a:srgbClr val="595959"/>
                        </a:solidFill>
                        <a:latin typeface="Arial"/>
                        <a:ea typeface="Arial"/>
                        <a:cs typeface="Arial"/>
                        <a:sym typeface="Arial"/>
                      </a:endParaRPr>
                    </a:p>
                  </a:txBody>
                  <a:tcPr marT="45700" marB="45700" marR="91425" marL="91425" anchor="ctr"/>
                </a:tc>
                <a:tc>
                  <a:txBody>
                    <a:bodyPr/>
                    <a:lstStyle/>
                    <a:p>
                      <a:pPr indent="0" lvl="0" marL="0" marR="0" rtl="0" algn="ctr">
                        <a:spcBef>
                          <a:spcPts val="0"/>
                        </a:spcBef>
                        <a:spcAft>
                          <a:spcPts val="0"/>
                        </a:spcAft>
                        <a:buNone/>
                      </a:pPr>
                      <a:r>
                        <a:rPr b="1" lang="en-US" sz="1600">
                          <a:solidFill>
                            <a:srgbClr val="595959"/>
                          </a:solidFill>
                          <a:latin typeface="Arial"/>
                          <a:ea typeface="Arial"/>
                          <a:cs typeface="Arial"/>
                          <a:sym typeface="Arial"/>
                        </a:rPr>
                        <a:t>34%</a:t>
                      </a:r>
                      <a:endParaRPr/>
                    </a:p>
                  </a:txBody>
                  <a:tcPr marT="45700" marB="45700" marR="91425" marL="91425" anchor="ctr"/>
                </a:tc>
              </a:tr>
              <a:tr h="417150">
                <a:tc>
                  <a:txBody>
                    <a:bodyPr/>
                    <a:lstStyle/>
                    <a:p>
                      <a:pPr indent="0" lvl="0" marL="0" marR="0" rtl="0" algn="l">
                        <a:spcBef>
                          <a:spcPts val="0"/>
                        </a:spcBef>
                        <a:spcAft>
                          <a:spcPts val="0"/>
                        </a:spcAft>
                        <a:buNone/>
                      </a:pPr>
                      <a:r>
                        <a:rPr lang="en-US" sz="1600">
                          <a:solidFill>
                            <a:srgbClr val="595959"/>
                          </a:solidFill>
                          <a:latin typeface="Arial"/>
                          <a:ea typeface="Arial"/>
                          <a:cs typeface="Arial"/>
                          <a:sym typeface="Arial"/>
                        </a:rPr>
                        <a:t>Services are too expensive</a:t>
                      </a:r>
                      <a:endParaRPr/>
                    </a:p>
                  </a:txBody>
                  <a:tcPr marT="45700" marB="45700" marR="91425" marL="91425" anchor="ctr"/>
                </a:tc>
                <a:tc>
                  <a:txBody>
                    <a:bodyPr/>
                    <a:lstStyle/>
                    <a:p>
                      <a:pPr indent="0" lvl="0" marL="0" marR="0" rtl="0" algn="ctr">
                        <a:spcBef>
                          <a:spcPts val="0"/>
                        </a:spcBef>
                        <a:spcAft>
                          <a:spcPts val="0"/>
                        </a:spcAft>
                        <a:buNone/>
                      </a:pPr>
                      <a:r>
                        <a:rPr b="1" lang="en-US" sz="1600">
                          <a:solidFill>
                            <a:srgbClr val="595959"/>
                          </a:solidFill>
                          <a:latin typeface="Arial"/>
                          <a:ea typeface="Arial"/>
                          <a:cs typeface="Arial"/>
                          <a:sym typeface="Arial"/>
                        </a:rPr>
                        <a:t>33%</a:t>
                      </a:r>
                      <a:endParaRPr/>
                    </a:p>
                  </a:txBody>
                  <a:tcPr marT="45700" marB="45700" marR="91425" marL="91425" anchor="ctr"/>
                </a:tc>
              </a:tr>
            </a:tbl>
          </a:graphicData>
        </a:graphic>
      </p:graphicFrame>
      <p:sp>
        <p:nvSpPr>
          <p:cNvPr id="295" name="Google Shape;295;p9"/>
          <p:cNvSpPr/>
          <p:nvPr/>
        </p:nvSpPr>
        <p:spPr>
          <a:xfrm>
            <a:off x="214313" y="2214563"/>
            <a:ext cx="2611437" cy="38973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96" name="Google Shape;296;p9"/>
          <p:cNvSpPr/>
          <p:nvPr/>
        </p:nvSpPr>
        <p:spPr>
          <a:xfrm>
            <a:off x="1560513" y="3438525"/>
            <a:ext cx="3175" cy="28575"/>
          </a:xfrm>
          <a:custGeom>
            <a:rect b="b" l="l" r="r" t="t"/>
            <a:pathLst>
              <a:path extrusionOk="0" h="27" w="4">
                <a:moveTo>
                  <a:pt x="0" y="3"/>
                </a:moveTo>
                <a:cubicBezTo>
                  <a:pt x="0" y="2"/>
                  <a:pt x="0" y="1"/>
                  <a:pt x="1" y="0"/>
                </a:cubicBezTo>
                <a:cubicBezTo>
                  <a:pt x="2" y="2"/>
                  <a:pt x="0" y="6"/>
                  <a:pt x="2" y="6"/>
                </a:cubicBezTo>
                <a:cubicBezTo>
                  <a:pt x="1" y="13"/>
                  <a:pt x="3" y="16"/>
                  <a:pt x="3" y="22"/>
                </a:cubicBezTo>
                <a:cubicBezTo>
                  <a:pt x="3" y="24"/>
                  <a:pt x="4" y="27"/>
                  <a:pt x="2" y="27"/>
                </a:cubicBezTo>
                <a:cubicBezTo>
                  <a:pt x="3" y="18"/>
                  <a:pt x="1" y="11"/>
                  <a:pt x="0" y="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97" name="Google Shape;297;p9"/>
          <p:cNvSpPr/>
          <p:nvPr/>
        </p:nvSpPr>
        <p:spPr>
          <a:xfrm>
            <a:off x="1560513" y="3460750"/>
            <a:ext cx="4762" cy="12700"/>
          </a:xfrm>
          <a:custGeom>
            <a:rect b="b" l="l" r="r" t="t"/>
            <a:pathLst>
              <a:path extrusionOk="0" h="12" w="4">
                <a:moveTo>
                  <a:pt x="2" y="0"/>
                </a:moveTo>
                <a:cubicBezTo>
                  <a:pt x="4" y="0"/>
                  <a:pt x="3" y="4"/>
                  <a:pt x="3" y="5"/>
                </a:cubicBezTo>
                <a:cubicBezTo>
                  <a:pt x="1" y="6"/>
                  <a:pt x="3" y="10"/>
                  <a:pt x="2" y="12"/>
                </a:cubicBezTo>
                <a:cubicBezTo>
                  <a:pt x="0" y="12"/>
                  <a:pt x="2" y="7"/>
                  <a:pt x="1" y="5"/>
                </a:cubicBezTo>
                <a:cubicBezTo>
                  <a:pt x="3" y="5"/>
                  <a:pt x="2" y="2"/>
                  <a:pt x="2"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98" name="Google Shape;298;p9"/>
          <p:cNvSpPr/>
          <p:nvPr/>
        </p:nvSpPr>
        <p:spPr>
          <a:xfrm>
            <a:off x="1274763" y="3254375"/>
            <a:ext cx="1587" cy="12700"/>
          </a:xfrm>
          <a:custGeom>
            <a:rect b="b" l="l" r="r" t="t"/>
            <a:pathLst>
              <a:path extrusionOk="0" h="13" w="1">
                <a:moveTo>
                  <a:pt x="0" y="6"/>
                </a:moveTo>
                <a:cubicBezTo>
                  <a:pt x="0" y="0"/>
                  <a:pt x="1" y="6"/>
                  <a:pt x="1" y="9"/>
                </a:cubicBezTo>
                <a:cubicBezTo>
                  <a:pt x="0" y="11"/>
                  <a:pt x="1" y="13"/>
                  <a:pt x="0" y="13"/>
                </a:cubicBezTo>
                <a:cubicBezTo>
                  <a:pt x="0" y="11"/>
                  <a:pt x="0" y="9"/>
                  <a:pt x="0" y="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299" name="Google Shape;299;p9"/>
          <p:cNvSpPr/>
          <p:nvPr/>
        </p:nvSpPr>
        <p:spPr>
          <a:xfrm>
            <a:off x="1163638" y="3289300"/>
            <a:ext cx="3175" cy="14288"/>
          </a:xfrm>
          <a:custGeom>
            <a:rect b="b" l="l" r="r" t="t"/>
            <a:pathLst>
              <a:path extrusionOk="0" h="13" w="2">
                <a:moveTo>
                  <a:pt x="1" y="0"/>
                </a:moveTo>
                <a:cubicBezTo>
                  <a:pt x="2" y="2"/>
                  <a:pt x="2" y="11"/>
                  <a:pt x="1" y="13"/>
                </a:cubicBezTo>
                <a:cubicBezTo>
                  <a:pt x="1" y="11"/>
                  <a:pt x="0" y="11"/>
                  <a:pt x="0" y="9"/>
                </a:cubicBezTo>
                <a:cubicBezTo>
                  <a:pt x="2" y="8"/>
                  <a:pt x="0" y="3"/>
                  <a:pt x="1"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0" name="Google Shape;300;p9"/>
          <p:cNvSpPr/>
          <p:nvPr/>
        </p:nvSpPr>
        <p:spPr>
          <a:xfrm>
            <a:off x="1200150" y="3405188"/>
            <a:ext cx="1588" cy="9525"/>
          </a:xfrm>
          <a:custGeom>
            <a:rect b="b" l="l" r="r" t="t"/>
            <a:pathLst>
              <a:path extrusionOk="0" h="9" w="2">
                <a:moveTo>
                  <a:pt x="2" y="9"/>
                </a:moveTo>
                <a:cubicBezTo>
                  <a:pt x="1" y="7"/>
                  <a:pt x="0" y="4"/>
                  <a:pt x="0" y="0"/>
                </a:cubicBezTo>
                <a:cubicBezTo>
                  <a:pt x="1" y="2"/>
                  <a:pt x="2" y="5"/>
                  <a:pt x="2" y="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1" name="Google Shape;301;p9"/>
          <p:cNvSpPr/>
          <p:nvPr/>
        </p:nvSpPr>
        <p:spPr>
          <a:xfrm>
            <a:off x="954088" y="3395663"/>
            <a:ext cx="3175" cy="25400"/>
          </a:xfrm>
          <a:custGeom>
            <a:rect b="b" l="l" r="r" t="t"/>
            <a:pathLst>
              <a:path extrusionOk="0" h="24" w="3">
                <a:moveTo>
                  <a:pt x="1" y="3"/>
                </a:moveTo>
                <a:cubicBezTo>
                  <a:pt x="1" y="10"/>
                  <a:pt x="3" y="19"/>
                  <a:pt x="0" y="24"/>
                </a:cubicBezTo>
                <a:cubicBezTo>
                  <a:pt x="0" y="14"/>
                  <a:pt x="0" y="10"/>
                  <a:pt x="0" y="0"/>
                </a:cubicBezTo>
                <a:cubicBezTo>
                  <a:pt x="1" y="0"/>
                  <a:pt x="1" y="2"/>
                  <a:pt x="1" y="3"/>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2" name="Google Shape;302;p9"/>
          <p:cNvSpPr/>
          <p:nvPr/>
        </p:nvSpPr>
        <p:spPr>
          <a:xfrm>
            <a:off x="954088" y="3416300"/>
            <a:ext cx="4762" cy="17463"/>
          </a:xfrm>
          <a:custGeom>
            <a:rect b="b" l="l" r="r" t="t"/>
            <a:pathLst>
              <a:path extrusionOk="0" h="17" w="4">
                <a:moveTo>
                  <a:pt x="1" y="17"/>
                </a:moveTo>
                <a:cubicBezTo>
                  <a:pt x="1" y="11"/>
                  <a:pt x="1" y="6"/>
                  <a:pt x="1" y="0"/>
                </a:cubicBezTo>
                <a:cubicBezTo>
                  <a:pt x="2" y="0"/>
                  <a:pt x="3" y="0"/>
                  <a:pt x="3" y="1"/>
                </a:cubicBezTo>
                <a:cubicBezTo>
                  <a:pt x="0" y="4"/>
                  <a:pt x="4" y="14"/>
                  <a:pt x="1" y="17"/>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3" name="Google Shape;303;p9"/>
          <p:cNvSpPr/>
          <p:nvPr/>
        </p:nvSpPr>
        <p:spPr>
          <a:xfrm>
            <a:off x="1574800" y="3836988"/>
            <a:ext cx="4763" cy="19050"/>
          </a:xfrm>
          <a:custGeom>
            <a:rect b="b" l="l" r="r" t="t"/>
            <a:pathLst>
              <a:path extrusionOk="0" h="17" w="4">
                <a:moveTo>
                  <a:pt x="2" y="0"/>
                </a:moveTo>
                <a:cubicBezTo>
                  <a:pt x="4" y="3"/>
                  <a:pt x="2" y="11"/>
                  <a:pt x="2" y="17"/>
                </a:cubicBezTo>
                <a:cubicBezTo>
                  <a:pt x="2" y="17"/>
                  <a:pt x="2" y="17"/>
                  <a:pt x="2" y="17"/>
                </a:cubicBezTo>
                <a:cubicBezTo>
                  <a:pt x="2" y="14"/>
                  <a:pt x="2" y="11"/>
                  <a:pt x="2" y="8"/>
                </a:cubicBezTo>
                <a:cubicBezTo>
                  <a:pt x="1" y="7"/>
                  <a:pt x="0" y="6"/>
                  <a:pt x="1" y="3"/>
                </a:cubicBezTo>
                <a:cubicBezTo>
                  <a:pt x="2" y="3"/>
                  <a:pt x="1" y="1"/>
                  <a:pt x="2"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4" name="Google Shape;304;p9"/>
          <p:cNvSpPr/>
          <p:nvPr/>
        </p:nvSpPr>
        <p:spPr>
          <a:xfrm>
            <a:off x="1270000" y="3975100"/>
            <a:ext cx="1588" cy="11113"/>
          </a:xfrm>
          <a:custGeom>
            <a:rect b="b" l="l" r="r" t="t"/>
            <a:pathLst>
              <a:path extrusionOk="0" h="10" w="1">
                <a:moveTo>
                  <a:pt x="1" y="2"/>
                </a:moveTo>
                <a:cubicBezTo>
                  <a:pt x="1" y="5"/>
                  <a:pt x="1" y="7"/>
                  <a:pt x="1" y="10"/>
                </a:cubicBezTo>
                <a:cubicBezTo>
                  <a:pt x="0" y="10"/>
                  <a:pt x="0" y="10"/>
                  <a:pt x="0" y="10"/>
                </a:cubicBezTo>
                <a:cubicBezTo>
                  <a:pt x="0" y="6"/>
                  <a:pt x="0" y="3"/>
                  <a:pt x="0" y="0"/>
                </a:cubicBezTo>
                <a:cubicBezTo>
                  <a:pt x="0" y="0"/>
                  <a:pt x="1" y="1"/>
                  <a:pt x="1" y="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5" name="Google Shape;305;p9"/>
          <p:cNvSpPr/>
          <p:nvPr/>
        </p:nvSpPr>
        <p:spPr>
          <a:xfrm>
            <a:off x="1268413" y="3986213"/>
            <a:ext cx="3175" cy="15875"/>
          </a:xfrm>
          <a:custGeom>
            <a:rect b="b" l="l" r="r" t="t"/>
            <a:pathLst>
              <a:path extrusionOk="0" h="16" w="3">
                <a:moveTo>
                  <a:pt x="3" y="0"/>
                </a:moveTo>
                <a:cubicBezTo>
                  <a:pt x="3" y="2"/>
                  <a:pt x="3" y="4"/>
                  <a:pt x="2" y="5"/>
                </a:cubicBezTo>
                <a:cubicBezTo>
                  <a:pt x="2" y="16"/>
                  <a:pt x="0" y="2"/>
                  <a:pt x="2" y="0"/>
                </a:cubicBezTo>
                <a:cubicBezTo>
                  <a:pt x="2" y="0"/>
                  <a:pt x="2" y="0"/>
                  <a:pt x="3" y="0"/>
                </a:cubicBezTo>
                <a:close/>
              </a:path>
            </a:pathLst>
          </a:custGeom>
          <a:solidFill>
            <a:srgbClr val="7C7E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6" name="Google Shape;306;p9"/>
          <p:cNvSpPr/>
          <p:nvPr/>
        </p:nvSpPr>
        <p:spPr>
          <a:xfrm>
            <a:off x="788988" y="4351338"/>
            <a:ext cx="4762" cy="19050"/>
          </a:xfrm>
          <a:custGeom>
            <a:rect b="b" l="l" r="r" t="t"/>
            <a:pathLst>
              <a:path extrusionOk="0" h="18" w="4">
                <a:moveTo>
                  <a:pt x="2" y="0"/>
                </a:moveTo>
                <a:cubicBezTo>
                  <a:pt x="4" y="4"/>
                  <a:pt x="2" y="13"/>
                  <a:pt x="3" y="18"/>
                </a:cubicBezTo>
                <a:cubicBezTo>
                  <a:pt x="0" y="14"/>
                  <a:pt x="2" y="6"/>
                  <a:pt x="2"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7" name="Google Shape;307;p9"/>
          <p:cNvSpPr/>
          <p:nvPr/>
        </p:nvSpPr>
        <p:spPr>
          <a:xfrm>
            <a:off x="1300163" y="5916613"/>
            <a:ext cx="31750" cy="1587"/>
          </a:xfrm>
          <a:custGeom>
            <a:rect b="b" l="l" r="r" t="t"/>
            <a:pathLst>
              <a:path extrusionOk="0" h="1" w="29">
                <a:moveTo>
                  <a:pt x="0" y="0"/>
                </a:moveTo>
                <a:cubicBezTo>
                  <a:pt x="9" y="0"/>
                  <a:pt x="19" y="0"/>
                  <a:pt x="29" y="0"/>
                </a:cubicBezTo>
                <a:cubicBezTo>
                  <a:pt x="22" y="1"/>
                  <a:pt x="7" y="1"/>
                  <a:pt x="0"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8" name="Google Shape;308;p9"/>
          <p:cNvSpPr/>
          <p:nvPr/>
        </p:nvSpPr>
        <p:spPr>
          <a:xfrm>
            <a:off x="1304925" y="3937000"/>
            <a:ext cx="168275" cy="74613"/>
          </a:xfrm>
          <a:custGeom>
            <a:rect b="b" l="l" r="r" t="t"/>
            <a:pathLst>
              <a:path extrusionOk="0" h="71" w="161">
                <a:moveTo>
                  <a:pt x="0" y="39"/>
                </a:moveTo>
                <a:cubicBezTo>
                  <a:pt x="0" y="28"/>
                  <a:pt x="3" y="19"/>
                  <a:pt x="5" y="10"/>
                </a:cubicBezTo>
                <a:cubicBezTo>
                  <a:pt x="53" y="8"/>
                  <a:pt x="99" y="3"/>
                  <a:pt x="146" y="0"/>
                </a:cubicBezTo>
                <a:cubicBezTo>
                  <a:pt x="151" y="14"/>
                  <a:pt x="148" y="37"/>
                  <a:pt x="152" y="51"/>
                </a:cubicBezTo>
                <a:cubicBezTo>
                  <a:pt x="153" y="55"/>
                  <a:pt x="156" y="58"/>
                  <a:pt x="159" y="60"/>
                </a:cubicBezTo>
                <a:cubicBezTo>
                  <a:pt x="159" y="61"/>
                  <a:pt x="160" y="62"/>
                  <a:pt x="161" y="63"/>
                </a:cubicBezTo>
                <a:cubicBezTo>
                  <a:pt x="127" y="66"/>
                  <a:pt x="96" y="70"/>
                  <a:pt x="60" y="71"/>
                </a:cubicBezTo>
                <a:cubicBezTo>
                  <a:pt x="56" y="71"/>
                  <a:pt x="53" y="71"/>
                  <a:pt x="49" y="71"/>
                </a:cubicBezTo>
                <a:cubicBezTo>
                  <a:pt x="40" y="71"/>
                  <a:pt x="31" y="71"/>
                  <a:pt x="22" y="71"/>
                </a:cubicBezTo>
                <a:cubicBezTo>
                  <a:pt x="16" y="71"/>
                  <a:pt x="9" y="71"/>
                  <a:pt x="2" y="71"/>
                </a:cubicBezTo>
                <a:cubicBezTo>
                  <a:pt x="1" y="68"/>
                  <a:pt x="0" y="65"/>
                  <a:pt x="0" y="61"/>
                </a:cubicBezTo>
                <a:cubicBezTo>
                  <a:pt x="0" y="54"/>
                  <a:pt x="0" y="46"/>
                  <a:pt x="0" y="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09" name="Google Shape;309;p9"/>
          <p:cNvSpPr/>
          <p:nvPr/>
        </p:nvSpPr>
        <p:spPr>
          <a:xfrm>
            <a:off x="1276350" y="3711575"/>
            <a:ext cx="1588" cy="12700"/>
          </a:xfrm>
          <a:custGeom>
            <a:rect b="b" l="l" r="r" t="t"/>
            <a:pathLst>
              <a:path extrusionOk="0" h="12" w="2">
                <a:moveTo>
                  <a:pt x="2" y="0"/>
                </a:moveTo>
                <a:cubicBezTo>
                  <a:pt x="2" y="4"/>
                  <a:pt x="2" y="8"/>
                  <a:pt x="2" y="12"/>
                </a:cubicBezTo>
                <a:cubicBezTo>
                  <a:pt x="2" y="12"/>
                  <a:pt x="2" y="12"/>
                  <a:pt x="1" y="12"/>
                </a:cubicBezTo>
                <a:cubicBezTo>
                  <a:pt x="2" y="8"/>
                  <a:pt x="0" y="2"/>
                  <a:pt x="2"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10" name="Google Shape;310;p9"/>
          <p:cNvSpPr/>
          <p:nvPr/>
        </p:nvSpPr>
        <p:spPr>
          <a:xfrm>
            <a:off x="1303338" y="3978275"/>
            <a:ext cx="1587" cy="22225"/>
          </a:xfrm>
          <a:custGeom>
            <a:rect b="b" l="l" r="r" t="t"/>
            <a:pathLst>
              <a:path extrusionOk="0" h="22" w="1">
                <a:moveTo>
                  <a:pt x="1" y="0"/>
                </a:moveTo>
                <a:cubicBezTo>
                  <a:pt x="1" y="7"/>
                  <a:pt x="1" y="15"/>
                  <a:pt x="1" y="22"/>
                </a:cubicBezTo>
                <a:cubicBezTo>
                  <a:pt x="0" y="17"/>
                  <a:pt x="0" y="5"/>
                  <a:pt x="1"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11" name="Google Shape;311;p9"/>
          <p:cNvSpPr/>
          <p:nvPr/>
        </p:nvSpPr>
        <p:spPr>
          <a:xfrm>
            <a:off x="796925" y="4208463"/>
            <a:ext cx="1588" cy="17462"/>
          </a:xfrm>
          <a:custGeom>
            <a:rect b="b" l="l" r="r" t="t"/>
            <a:pathLst>
              <a:path extrusionOk="0" h="17" w="1">
                <a:moveTo>
                  <a:pt x="0" y="0"/>
                </a:moveTo>
                <a:cubicBezTo>
                  <a:pt x="1" y="3"/>
                  <a:pt x="1" y="14"/>
                  <a:pt x="0" y="17"/>
                </a:cubicBezTo>
                <a:cubicBezTo>
                  <a:pt x="0" y="11"/>
                  <a:pt x="0" y="6"/>
                  <a:pt x="0" y="0"/>
                </a:cubicBezTo>
                <a:close/>
              </a:path>
            </a:pathLst>
          </a:custGeom>
          <a:solidFill>
            <a:srgbClr val="C2C4C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312" name="Google Shape;312;p9"/>
          <p:cNvSpPr/>
          <p:nvPr/>
        </p:nvSpPr>
        <p:spPr>
          <a:xfrm>
            <a:off x="5652120" y="3140969"/>
            <a:ext cx="1944216" cy="2088232"/>
          </a:xfrm>
          <a:prstGeom prst="mathMultiply">
            <a:avLst>
              <a:gd fmla="val 23520" name="adj1"/>
            </a:avLst>
          </a:prstGeom>
          <a:solidFill>
            <a:schemeClr val="accent6"/>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Presentation">
  <a:themeElements>
    <a:clrScheme name="M4L">
      <a:dk1>
        <a:srgbClr val="000000"/>
      </a:dk1>
      <a:lt1>
        <a:srgbClr val="FFFFFF"/>
      </a:lt1>
      <a:dk2>
        <a:srgbClr val="000000"/>
      </a:dk2>
      <a:lt2>
        <a:srgbClr val="808080"/>
      </a:lt2>
      <a:accent1>
        <a:srgbClr val="6EB43F"/>
      </a:accent1>
      <a:accent2>
        <a:srgbClr val="003D79"/>
      </a:accent2>
      <a:accent3>
        <a:srgbClr val="949384"/>
      </a:accent3>
      <a:accent4>
        <a:srgbClr val="D4E6F7"/>
      </a:accent4>
      <a:accent5>
        <a:srgbClr val="E2F7D4"/>
      </a:accent5>
      <a:accent6>
        <a:srgbClr val="B9264B"/>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2010-04-11T16:42:42Z</dcterms:created>
  <dc:creator>Cal Martell</dc:creator>
</cp:coreProperties>
</file>